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8534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Gabriola" pitchFamily="82" charset="0"/>
              </a:rPr>
              <a:t>Кошкин дом</a:t>
            </a:r>
          </a:p>
          <a:p>
            <a:pPr algn="ctr"/>
            <a:endParaRPr lang="ru-RU" dirty="0" smtClean="0"/>
          </a:p>
          <a:p>
            <a:pPr algn="ctr"/>
            <a:r>
              <a:rPr lang="ru-RU" sz="4000" dirty="0" smtClean="0">
                <a:latin typeface="Gabriola" pitchFamily="82" charset="0"/>
              </a:rPr>
              <a:t>/театрализованная постановка </a:t>
            </a:r>
          </a:p>
          <a:p>
            <a:pPr algn="ctr"/>
            <a:r>
              <a:rPr lang="ru-RU" sz="4000" dirty="0" smtClean="0">
                <a:latin typeface="Gabriola" pitchFamily="82" charset="0"/>
              </a:rPr>
              <a:t>по правилам противопожарной безопасности/</a:t>
            </a:r>
          </a:p>
          <a:p>
            <a:pPr algn="ctr"/>
            <a:endParaRPr lang="ru-RU" sz="4000" dirty="0" smtClean="0">
              <a:latin typeface="Gabriola" pitchFamily="82" charset="0"/>
            </a:endParaRPr>
          </a:p>
          <a:p>
            <a:pPr algn="ctr"/>
            <a:endParaRPr lang="ru-RU" sz="4000" dirty="0" smtClean="0">
              <a:latin typeface="Gabriola" pitchFamily="82" charset="0"/>
            </a:endParaRPr>
          </a:p>
          <a:p>
            <a:pPr algn="ctr"/>
            <a:r>
              <a:rPr lang="ru-RU" sz="2000" dirty="0" smtClean="0">
                <a:latin typeface="Gabriola" pitchFamily="82" charset="0"/>
              </a:rPr>
              <a:t>Подготовили и провели воспитатели:</a:t>
            </a:r>
          </a:p>
          <a:p>
            <a:pPr algn="ctr"/>
            <a:r>
              <a:rPr lang="ru-RU" sz="2000" dirty="0" smtClean="0">
                <a:latin typeface="Gabriola" pitchFamily="82" charset="0"/>
              </a:rPr>
              <a:t>Симагина Анастасия Петровна</a:t>
            </a:r>
          </a:p>
          <a:p>
            <a:pPr algn="ctr"/>
            <a:r>
              <a:rPr lang="ru-RU" sz="2000" dirty="0" err="1" smtClean="0">
                <a:latin typeface="Gabriola" pitchFamily="82" charset="0"/>
              </a:rPr>
              <a:t>Мулюхина</a:t>
            </a:r>
            <a:r>
              <a:rPr lang="ru-RU" sz="2000" dirty="0" smtClean="0">
                <a:latin typeface="Gabriola" pitchFamily="82" charset="0"/>
              </a:rPr>
              <a:t> Наталья Николаевна</a:t>
            </a:r>
            <a:endParaRPr lang="ru-RU" sz="20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7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latin typeface="Gabriola" pitchFamily="82" charset="0"/>
              </a:rPr>
              <a:t>Программные задачи:</a:t>
            </a:r>
            <a:endParaRPr lang="ru-RU" sz="2800" dirty="0" smtClean="0">
              <a:latin typeface="Gabriola" pitchFamily="82" charset="0"/>
            </a:endParaRPr>
          </a:p>
          <a:p>
            <a:r>
              <a:rPr lang="ru-RU" sz="2800" dirty="0" smtClean="0">
                <a:latin typeface="Gabriola" pitchFamily="82" charset="0"/>
              </a:rPr>
              <a:t>- формировать у детей элементарные знания об опасности шалостей с огнём, об опасных последствиях пожаров в доме;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Gabriola" pitchFamily="82" charset="0"/>
              </a:rPr>
              <a:t>воспитывать понимание того, что необходимо правильно себя вести при опасности, оказывать посильную помощь попавшим в беду.</a:t>
            </a:r>
          </a:p>
          <a:p>
            <a:endParaRPr lang="ru-RU" sz="2800" dirty="0" smtClean="0">
              <a:latin typeface="Gabriola" pitchFamily="82" charset="0"/>
            </a:endParaRPr>
          </a:p>
          <a:p>
            <a:r>
              <a:rPr lang="ru-RU" sz="2800" b="1" dirty="0" smtClean="0">
                <a:latin typeface="Gabriola" pitchFamily="82" charset="0"/>
              </a:rPr>
              <a:t>Предварительная работа:</a:t>
            </a:r>
            <a:endParaRPr lang="ru-RU" sz="2800" dirty="0" smtClean="0">
              <a:latin typeface="Gabriola" pitchFamily="82" charset="0"/>
            </a:endParaRPr>
          </a:p>
          <a:p>
            <a:r>
              <a:rPr lang="ru-RU" sz="2800" dirty="0" smtClean="0">
                <a:latin typeface="Gabriola" pitchFamily="82" charset="0"/>
              </a:rPr>
              <a:t>- беседы;</a:t>
            </a:r>
          </a:p>
          <a:p>
            <a:r>
              <a:rPr lang="ru-RU" sz="2800" dirty="0" smtClean="0">
                <a:latin typeface="Gabriola" pitchFamily="82" charset="0"/>
              </a:rPr>
              <a:t>- рассматривание иллюстраций, плакатов;</a:t>
            </a:r>
          </a:p>
          <a:p>
            <a:r>
              <a:rPr lang="ru-RU" sz="2800" dirty="0" smtClean="0">
                <a:latin typeface="Gabriola" pitchFamily="82" charset="0"/>
              </a:rPr>
              <a:t>- чтение литературных произведений;</a:t>
            </a:r>
          </a:p>
          <a:p>
            <a:r>
              <a:rPr lang="ru-RU" sz="2800" dirty="0" smtClean="0">
                <a:latin typeface="Gabriola" pitchFamily="82" charset="0"/>
              </a:rPr>
              <a:t>- разучивание ролей</a:t>
            </a:r>
          </a:p>
          <a:p>
            <a:r>
              <a:rPr lang="ru-RU" sz="2800" dirty="0" smtClean="0">
                <a:latin typeface="Gabriola" pitchFamily="82" charset="0"/>
              </a:rPr>
              <a:t>- изготовление костюмов и атрибутов</a:t>
            </a:r>
          </a:p>
          <a:p>
            <a:r>
              <a:rPr lang="ru-RU" sz="2800" dirty="0" smtClean="0">
                <a:latin typeface="Gabriola" pitchFamily="82" charset="0"/>
              </a:rPr>
              <a:t>- рисование по теме.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7924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abriola" pitchFamily="82" charset="0"/>
              </a:rPr>
              <a:t>Воспитатель: </a:t>
            </a:r>
            <a:r>
              <a:rPr lang="ru-RU" dirty="0" smtClean="0">
                <a:latin typeface="Gabriola" pitchFamily="82" charset="0"/>
              </a:rPr>
              <a:t>Доброе утро, дети. По выражению ваших лиц вижу, что раннее утро у вас было действительно добрым. Но вот неожиданно к нам пришел незваный гость, рыжий зверь, очень сердитый! И этот зверь называется… 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Дети: </a:t>
            </a:r>
            <a:r>
              <a:rPr lang="ru-RU" dirty="0" smtClean="0">
                <a:latin typeface="Gabriola" pitchFamily="82" charset="0"/>
              </a:rPr>
              <a:t>Огонь!</a:t>
            </a:r>
          </a:p>
          <a:p>
            <a:r>
              <a:rPr lang="ru-RU" b="1" dirty="0" smtClean="0">
                <a:latin typeface="Gabriola" pitchFamily="82" charset="0"/>
              </a:rPr>
              <a:t>Ребенок 1: </a:t>
            </a:r>
            <a:r>
              <a:rPr lang="ru-RU" dirty="0" smtClean="0">
                <a:latin typeface="Gabriola" pitchFamily="82" charset="0"/>
              </a:rPr>
              <a:t>Знают все: без огня</a:t>
            </a:r>
          </a:p>
          <a:p>
            <a:r>
              <a:rPr lang="ru-RU" dirty="0" smtClean="0">
                <a:latin typeface="Gabriola" pitchFamily="82" charset="0"/>
              </a:rPr>
              <a:t>Не проживем мы ни одного дня!</a:t>
            </a:r>
          </a:p>
          <a:p>
            <a:r>
              <a:rPr lang="ru-RU" dirty="0" smtClean="0">
                <a:latin typeface="Gabriola" pitchFamily="82" charset="0"/>
              </a:rPr>
              <a:t>При огне, как при солнце, светло!</a:t>
            </a:r>
          </a:p>
          <a:p>
            <a:r>
              <a:rPr lang="ru-RU" dirty="0" smtClean="0">
                <a:latin typeface="Gabriola" pitchFamily="82" charset="0"/>
              </a:rPr>
              <a:t>При огне и зимою тепло!</a:t>
            </a:r>
          </a:p>
          <a:p>
            <a:r>
              <a:rPr lang="ru-RU" dirty="0" smtClean="0">
                <a:latin typeface="Gabriola" pitchFamily="82" charset="0"/>
              </a:rPr>
              <a:t>Но когда мы небрежны с огнем,</a:t>
            </a:r>
          </a:p>
          <a:p>
            <a:r>
              <a:rPr lang="ru-RU" dirty="0" smtClean="0">
                <a:latin typeface="Gabriola" pitchFamily="82" charset="0"/>
              </a:rPr>
              <a:t>Он становится нашим врагом!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Ребенок 2: </a:t>
            </a:r>
            <a:r>
              <a:rPr lang="ru-RU" dirty="0" smtClean="0">
                <a:latin typeface="Gabriola" pitchFamily="82" charset="0"/>
              </a:rPr>
              <a:t>Рыжий зверь в печи сидит, </a:t>
            </a:r>
          </a:p>
          <a:p>
            <a:r>
              <a:rPr lang="ru-RU" dirty="0" smtClean="0">
                <a:latin typeface="Gabriola" pitchFamily="82" charset="0"/>
              </a:rPr>
              <a:t>Рыжий зверь на всех сердит.</a:t>
            </a:r>
          </a:p>
          <a:p>
            <a:r>
              <a:rPr lang="ru-RU" dirty="0" smtClean="0">
                <a:latin typeface="Gabriola" pitchFamily="82" charset="0"/>
              </a:rPr>
              <a:t>Он от злости есть дрова,</a:t>
            </a:r>
          </a:p>
          <a:p>
            <a:r>
              <a:rPr lang="ru-RU" dirty="0" smtClean="0">
                <a:latin typeface="Gabriola" pitchFamily="82" charset="0"/>
              </a:rPr>
              <a:t>Может час, а может, два.</a:t>
            </a:r>
          </a:p>
          <a:p>
            <a:r>
              <a:rPr lang="ru-RU" dirty="0" smtClean="0">
                <a:latin typeface="Gabriola" pitchFamily="82" charset="0"/>
              </a:rPr>
              <a:t>Ты его рукой не тронь:</a:t>
            </a:r>
          </a:p>
          <a:p>
            <a:r>
              <a:rPr lang="ru-RU" dirty="0" smtClean="0">
                <a:latin typeface="Gabriola" pitchFamily="82" charset="0"/>
              </a:rPr>
              <a:t>Искусает всю ладонь!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Ребенок 3: </a:t>
            </a:r>
            <a:r>
              <a:rPr lang="ru-RU" dirty="0" smtClean="0">
                <a:latin typeface="Gabriola" pitchFamily="82" charset="0"/>
              </a:rPr>
              <a:t>Знают все - это огонь!</a:t>
            </a:r>
          </a:p>
          <a:p>
            <a:r>
              <a:rPr lang="ru-RU" dirty="0" smtClean="0">
                <a:latin typeface="Gabriola" pitchFamily="82" charset="0"/>
              </a:rPr>
              <a:t>Кто с огнем не осторожен,</a:t>
            </a:r>
          </a:p>
          <a:p>
            <a:r>
              <a:rPr lang="ru-RU" dirty="0" smtClean="0">
                <a:latin typeface="Gabriola" pitchFamily="82" charset="0"/>
              </a:rPr>
              <a:t>У того пожар возможен, </a:t>
            </a:r>
          </a:p>
          <a:p>
            <a:r>
              <a:rPr lang="ru-RU" dirty="0" smtClean="0">
                <a:latin typeface="Gabriola" pitchFamily="82" charset="0"/>
              </a:rPr>
              <a:t>Помнить все должны о том,</a:t>
            </a:r>
          </a:p>
          <a:p>
            <a:r>
              <a:rPr lang="ru-RU" dirty="0" smtClean="0">
                <a:latin typeface="Gabriola" pitchFamily="82" charset="0"/>
              </a:rPr>
              <a:t>Что нельзя шутить с огнем!</a:t>
            </a:r>
          </a:p>
          <a:p>
            <a:endParaRPr lang="ru-RU" dirty="0"/>
          </a:p>
        </p:txBody>
      </p:sp>
      <p:pic>
        <p:nvPicPr>
          <p:cNvPr id="5" name="Рисунок 4" descr="C:\Users\Роман\Desktop\Наташа\Кошкин дом (ППБ)\IMG_6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1"/>
            <a:ext cx="54864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534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abriola" pitchFamily="82" charset="0"/>
              </a:rPr>
              <a:t>Воспитатель: </a:t>
            </a:r>
            <a:r>
              <a:rPr lang="ru-RU" dirty="0" smtClean="0">
                <a:latin typeface="Gabriola" pitchFamily="82" charset="0"/>
              </a:rPr>
              <a:t>Правильно! А вот сказочный герой забыл о том, что с огнем шутить нельзя! Давайте посмотрим на картинки и скажем какая опасность подстерегает нашего героя.</a:t>
            </a:r>
          </a:p>
          <a:p>
            <a:r>
              <a:rPr lang="ru-RU" dirty="0" smtClean="0">
                <a:latin typeface="Gabriola" pitchFamily="82" charset="0"/>
              </a:rPr>
              <a:t>/беседа по картинкам/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Воспитатель: </a:t>
            </a:r>
            <a:r>
              <a:rPr lang="ru-RU" dirty="0" smtClean="0">
                <a:latin typeface="Gabriola" pitchFamily="82" charset="0"/>
              </a:rPr>
              <a:t>А сейчас я проверю, как вы запомнили правила пожарной безопасности. Я вам буду задавать вопросы, а вы должны дать ответы.</a:t>
            </a:r>
          </a:p>
          <a:p>
            <a:pPr>
              <a:buFontTx/>
              <a:buChar char="-"/>
            </a:pPr>
            <a:r>
              <a:rPr lang="ru-RU" dirty="0" smtClean="0">
                <a:latin typeface="Gabriola" pitchFamily="82" charset="0"/>
              </a:rPr>
              <a:t> Можно спичками играть? (Нет)</a:t>
            </a:r>
          </a:p>
          <a:p>
            <a:pPr>
              <a:buFontTx/>
              <a:buChar char="-"/>
            </a:pP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Незатушенный</a:t>
            </a:r>
            <a:r>
              <a:rPr lang="ru-RU" dirty="0" smtClean="0">
                <a:latin typeface="Gabriola" pitchFamily="82" charset="0"/>
              </a:rPr>
              <a:t> огонь в лесу бросать? (Нет)</a:t>
            </a:r>
          </a:p>
          <a:p>
            <a:pPr>
              <a:buFontTx/>
              <a:buChar char="-"/>
            </a:pPr>
            <a:r>
              <a:rPr lang="ru-RU" dirty="0" smtClean="0">
                <a:latin typeface="Gabriola" pitchFamily="82" charset="0"/>
              </a:rPr>
              <a:t> Траву сухую поджигать? (Нет)</a:t>
            </a:r>
          </a:p>
          <a:p>
            <a:pPr>
              <a:buFontTx/>
              <a:buChar char="-"/>
            </a:pPr>
            <a:r>
              <a:rPr lang="ru-RU" dirty="0" smtClean="0">
                <a:latin typeface="Gabriola" pitchFamily="82" charset="0"/>
              </a:rPr>
              <a:t> Газ без взрослых зажигать? (Нет)</a:t>
            </a:r>
          </a:p>
          <a:p>
            <a:pPr>
              <a:buFontTx/>
              <a:buChar char="-"/>
            </a:pPr>
            <a:r>
              <a:rPr lang="ru-RU" dirty="0" smtClean="0">
                <a:latin typeface="Gabriola" pitchFamily="82" charset="0"/>
              </a:rPr>
              <a:t> Электроприборы включать? (Нет)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Воспитатель: </a:t>
            </a:r>
            <a:r>
              <a:rPr lang="ru-RU" dirty="0" smtClean="0">
                <a:latin typeface="Gabriola" pitchFamily="82" charset="0"/>
              </a:rPr>
              <a:t>Молодцы, так и надо держать!</a:t>
            </a:r>
          </a:p>
          <a:p>
            <a:r>
              <a:rPr lang="ru-RU" dirty="0" smtClean="0">
                <a:latin typeface="Gabriola" pitchFamily="82" charset="0"/>
              </a:rPr>
              <a:t>Правила пожарные надо всем соблюдать.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Ребенок 4:  </a:t>
            </a:r>
            <a:r>
              <a:rPr lang="ru-RU" dirty="0" smtClean="0">
                <a:latin typeface="Gabriola" pitchFamily="82" charset="0"/>
              </a:rPr>
              <a:t>Мы картинки убираем,</a:t>
            </a:r>
          </a:p>
          <a:p>
            <a:r>
              <a:rPr lang="ru-RU" dirty="0" smtClean="0">
                <a:latin typeface="Gabriola" pitchFamily="82" charset="0"/>
              </a:rPr>
              <a:t>Маски дружно выбираем,</a:t>
            </a:r>
          </a:p>
          <a:p>
            <a:r>
              <a:rPr lang="ru-RU" dirty="0" smtClean="0">
                <a:latin typeface="Gabriola" pitchFamily="82" charset="0"/>
              </a:rPr>
              <a:t>Сказку нашу начинаем.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Ведущий ребенок: </a:t>
            </a:r>
            <a:r>
              <a:rPr lang="ru-RU" dirty="0" err="1" smtClean="0">
                <a:latin typeface="Gabriola" pitchFamily="82" charset="0"/>
              </a:rPr>
              <a:t>Тили-бом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тили-бом</a:t>
            </a:r>
            <a:r>
              <a:rPr lang="ru-RU" dirty="0" smtClean="0">
                <a:latin typeface="Gabriola" pitchFamily="82" charset="0"/>
              </a:rPr>
              <a:t>!</a:t>
            </a:r>
          </a:p>
          <a:p>
            <a:r>
              <a:rPr lang="ru-RU" dirty="0" smtClean="0">
                <a:latin typeface="Gabriola" pitchFamily="82" charset="0"/>
              </a:rPr>
              <a:t>Загорелся Кошкин дом</a:t>
            </a:r>
          </a:p>
          <a:p>
            <a:r>
              <a:rPr lang="ru-RU" dirty="0" smtClean="0">
                <a:latin typeface="Gabriola" pitchFamily="82" charset="0"/>
              </a:rPr>
              <a:t>Кошка выскочила,</a:t>
            </a:r>
          </a:p>
          <a:p>
            <a:r>
              <a:rPr lang="ru-RU" dirty="0" smtClean="0">
                <a:latin typeface="Gabriola" pitchFamily="82" charset="0"/>
              </a:rPr>
              <a:t>Глаза выпучила!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5" name="Рисунок 4" descr="C:\Users\Роман\Desktop\dou071-017_80kh6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438400"/>
            <a:ext cx="4800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696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abriola" pitchFamily="82" charset="0"/>
              </a:rPr>
              <a:t>Кошка: </a:t>
            </a:r>
            <a:r>
              <a:rPr lang="ru-RU" dirty="0" smtClean="0">
                <a:latin typeface="Gabriola" pitchFamily="82" charset="0"/>
              </a:rPr>
              <a:t>Ой, горит мой новый дом!</a:t>
            </a:r>
          </a:p>
          <a:p>
            <a:r>
              <a:rPr lang="ru-RU" dirty="0" smtClean="0">
                <a:latin typeface="Gabriola" pitchFamily="82" charset="0"/>
              </a:rPr>
              <a:t>Где мы будем жить с Котом?</a:t>
            </a:r>
          </a:p>
          <a:p>
            <a:r>
              <a:rPr lang="ru-RU" dirty="0" smtClean="0">
                <a:latin typeface="Gabriola" pitchFamily="82" charset="0"/>
              </a:rPr>
              <a:t>Помогите, помогите,</a:t>
            </a:r>
          </a:p>
          <a:p>
            <a:r>
              <a:rPr lang="ru-RU" dirty="0" smtClean="0">
                <a:latin typeface="Gabriola" pitchFamily="82" charset="0"/>
              </a:rPr>
              <a:t>Воды быстро принесите! 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Ведущий ребенок: </a:t>
            </a:r>
            <a:r>
              <a:rPr lang="ru-RU" dirty="0" smtClean="0">
                <a:latin typeface="Gabriola" pitchFamily="82" charset="0"/>
              </a:rPr>
              <a:t>Бежит курица с ведром…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Курица: </a:t>
            </a:r>
            <a:r>
              <a:rPr lang="ru-RU" dirty="0" err="1" smtClean="0">
                <a:latin typeface="Gabriola" pitchFamily="82" charset="0"/>
              </a:rPr>
              <a:t>Куд-куда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куд-куда</a:t>
            </a:r>
            <a:r>
              <a:rPr lang="ru-RU" dirty="0" smtClean="0">
                <a:latin typeface="Gabriola" pitchFamily="82" charset="0"/>
              </a:rPr>
              <a:t>,</a:t>
            </a:r>
          </a:p>
          <a:p>
            <a:r>
              <a:rPr lang="ru-RU" dirty="0" smtClean="0">
                <a:latin typeface="Gabriola" pitchFamily="82" charset="0"/>
              </a:rPr>
              <a:t>У меня в ведре вода.</a:t>
            </a:r>
          </a:p>
          <a:p>
            <a:r>
              <a:rPr lang="ru-RU" dirty="0" smtClean="0">
                <a:latin typeface="Gabriola" pitchFamily="82" charset="0"/>
              </a:rPr>
              <a:t>Буду на огонь я лить</a:t>
            </a:r>
          </a:p>
          <a:p>
            <a:r>
              <a:rPr lang="ru-RU" dirty="0" smtClean="0">
                <a:latin typeface="Gabriola" pitchFamily="82" charset="0"/>
              </a:rPr>
              <a:t>Буду я пожар тушить.</a:t>
            </a:r>
          </a:p>
          <a:p>
            <a:r>
              <a:rPr lang="ru-RU" dirty="0" smtClean="0">
                <a:latin typeface="Gabriola" pitchFamily="82" charset="0"/>
              </a:rPr>
              <a:t>Где же Петя-петушок,</a:t>
            </a:r>
          </a:p>
          <a:p>
            <a:r>
              <a:rPr lang="ru-RU" dirty="0" smtClean="0">
                <a:latin typeface="Gabriola" pitchFamily="82" charset="0"/>
              </a:rPr>
              <a:t>Может, он бы нам помог?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Петушок: </a:t>
            </a:r>
            <a:r>
              <a:rPr lang="ru-RU" dirty="0" smtClean="0">
                <a:latin typeface="Gabriola" pitchFamily="82" charset="0"/>
              </a:rPr>
              <a:t>Ку-ка-ре-ку! Я бегу!</a:t>
            </a:r>
          </a:p>
          <a:p>
            <a:r>
              <a:rPr lang="ru-RU" dirty="0" smtClean="0">
                <a:latin typeface="Gabriola" pitchFamily="82" charset="0"/>
              </a:rPr>
              <a:t>Помелом все замету!</a:t>
            </a:r>
          </a:p>
          <a:p>
            <a:r>
              <a:rPr lang="ru-RU" dirty="0" smtClean="0">
                <a:latin typeface="Gabriola" pitchFamily="82" charset="0"/>
              </a:rPr>
              <a:t>Ой, огонь меня кусает,</a:t>
            </a:r>
          </a:p>
          <a:p>
            <a:r>
              <a:rPr lang="ru-RU" dirty="0" smtClean="0">
                <a:latin typeface="Gabriola" pitchFamily="82" charset="0"/>
              </a:rPr>
              <a:t>И за крылышки хватает!</a:t>
            </a:r>
          </a:p>
          <a:p>
            <a:r>
              <a:rPr lang="ru-RU" dirty="0" smtClean="0">
                <a:latin typeface="Gabriola" pitchFamily="82" charset="0"/>
              </a:rPr>
              <a:t>Лучше я домой пойду, </a:t>
            </a:r>
          </a:p>
          <a:p>
            <a:r>
              <a:rPr lang="ru-RU" dirty="0" smtClean="0">
                <a:latin typeface="Gabriola" pitchFamily="82" charset="0"/>
              </a:rPr>
              <a:t>А то хвост я опалю.</a:t>
            </a:r>
          </a:p>
          <a:p>
            <a:r>
              <a:rPr lang="ru-RU" dirty="0" smtClean="0">
                <a:latin typeface="Gabriola" pitchFamily="82" charset="0"/>
              </a:rPr>
              <a:t>Надо нам позвать Свинью!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4" name="Рисунок 3" descr="C:\Users\Роман\Desktop\Наташа\Кошкин дом (ППБ)\IMG_6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1200"/>
            <a:ext cx="5334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7239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Gabriola" pitchFamily="82" charset="0"/>
            </a:endParaRPr>
          </a:p>
          <a:p>
            <a:endParaRPr lang="ru-RU" b="1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Свинья: </a:t>
            </a:r>
            <a:r>
              <a:rPr lang="ru-RU" dirty="0" smtClean="0">
                <a:latin typeface="Gabriola" pitchFamily="82" charset="0"/>
              </a:rPr>
              <a:t>Подождите! Хрю-хрю-хрю!</a:t>
            </a:r>
          </a:p>
          <a:p>
            <a:r>
              <a:rPr lang="ru-RU" dirty="0" smtClean="0">
                <a:latin typeface="Gabriola" pitchFamily="82" charset="0"/>
              </a:rPr>
              <a:t>Я сейчас тут все залью.</a:t>
            </a:r>
          </a:p>
          <a:p>
            <a:r>
              <a:rPr lang="ru-RU" dirty="0" smtClean="0">
                <a:latin typeface="Gabriola" pitchFamily="82" charset="0"/>
              </a:rPr>
              <a:t>Ой, несла воду в решете, </a:t>
            </a:r>
          </a:p>
          <a:p>
            <a:r>
              <a:rPr lang="ru-RU" dirty="0" smtClean="0">
                <a:latin typeface="Gabriola" pitchFamily="82" charset="0"/>
              </a:rPr>
              <a:t>Расплескала в суете!</a:t>
            </a:r>
          </a:p>
          <a:p>
            <a:r>
              <a:rPr lang="ru-RU" dirty="0" smtClean="0">
                <a:latin typeface="Gabriola" pitchFamily="82" charset="0"/>
              </a:rPr>
              <a:t>Надо бы сказать Козе!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Коза: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Ме-ме-ме</a:t>
            </a:r>
            <a:r>
              <a:rPr lang="ru-RU" dirty="0" smtClean="0">
                <a:latin typeface="Gabriola" pitchFamily="82" charset="0"/>
              </a:rPr>
              <a:t>! Покажите вы Козе,</a:t>
            </a:r>
          </a:p>
          <a:p>
            <a:r>
              <a:rPr lang="ru-RU" dirty="0" smtClean="0">
                <a:latin typeface="Gabriola" pitchFamily="82" charset="0"/>
              </a:rPr>
              <a:t>Где горит и что горит.</a:t>
            </a:r>
          </a:p>
          <a:p>
            <a:r>
              <a:rPr lang="ru-RU" dirty="0" smtClean="0">
                <a:latin typeface="Gabriola" pitchFamily="82" charset="0"/>
              </a:rPr>
              <a:t>Буду фонарем махать, </a:t>
            </a:r>
          </a:p>
          <a:p>
            <a:r>
              <a:rPr lang="ru-RU" dirty="0" smtClean="0">
                <a:latin typeface="Gabriola" pitchFamily="82" charset="0"/>
              </a:rPr>
              <a:t>Огонь нужно испугать!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Ведущий ребенок: </a:t>
            </a:r>
            <a:r>
              <a:rPr lang="ru-RU" dirty="0" err="1" smtClean="0">
                <a:latin typeface="Gabriola" pitchFamily="82" charset="0"/>
              </a:rPr>
              <a:t>Тили-бом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тили-бом</a:t>
            </a:r>
            <a:r>
              <a:rPr lang="ru-RU" dirty="0" smtClean="0">
                <a:latin typeface="Gabriola" pitchFamily="82" charset="0"/>
              </a:rPr>
              <a:t>!</a:t>
            </a:r>
          </a:p>
          <a:p>
            <a:r>
              <a:rPr lang="ru-RU" dirty="0" smtClean="0">
                <a:latin typeface="Gabriola" pitchFamily="82" charset="0"/>
              </a:rPr>
              <a:t>Горит новый Кошкин дом. </a:t>
            </a:r>
          </a:p>
          <a:p>
            <a:r>
              <a:rPr lang="ru-RU" dirty="0" smtClean="0">
                <a:latin typeface="Gabriola" pitchFamily="82" charset="0"/>
              </a:rPr>
              <a:t>От героев толку мало, </a:t>
            </a:r>
          </a:p>
          <a:p>
            <a:r>
              <a:rPr lang="ru-RU" dirty="0" smtClean="0">
                <a:latin typeface="Gabriola" pitchFamily="82" charset="0"/>
              </a:rPr>
              <a:t>Прибежали с чем попало.</a:t>
            </a:r>
          </a:p>
          <a:p>
            <a:r>
              <a:rPr lang="ru-RU" dirty="0" smtClean="0">
                <a:latin typeface="Gabriola" pitchFamily="82" charset="0"/>
              </a:rPr>
              <a:t>Эй, работнички-бобры,</a:t>
            </a:r>
          </a:p>
          <a:p>
            <a:r>
              <a:rPr lang="ru-RU" dirty="0" smtClean="0">
                <a:latin typeface="Gabriola" pitchFamily="82" charset="0"/>
              </a:rPr>
              <a:t>Разбирайте топоры,</a:t>
            </a:r>
          </a:p>
          <a:p>
            <a:r>
              <a:rPr lang="ru-RU" dirty="0" smtClean="0">
                <a:latin typeface="Gabriola" pitchFamily="82" charset="0"/>
              </a:rPr>
              <a:t>Балки шаткие крушите,</a:t>
            </a:r>
          </a:p>
          <a:p>
            <a:r>
              <a:rPr lang="ru-RU" dirty="0" smtClean="0">
                <a:latin typeface="Gabriola" pitchFamily="82" charset="0"/>
              </a:rPr>
              <a:t> Пламя жаркое тушите!</a:t>
            </a:r>
          </a:p>
          <a:p>
            <a:endParaRPr lang="ru-RU" dirty="0" smtClean="0">
              <a:latin typeface="Gabriola" pitchFamily="82" charset="0"/>
            </a:endParaRPr>
          </a:p>
          <a:p>
            <a:endParaRPr lang="ru-RU" dirty="0">
              <a:latin typeface="Gabriola" pitchFamily="82" charset="0"/>
            </a:endParaRPr>
          </a:p>
        </p:txBody>
      </p:sp>
      <p:pic>
        <p:nvPicPr>
          <p:cNvPr id="4" name="Рисунок 3" descr="C:\Users\Роман\Desktop\Наташа\Кошкин дом (ППБ)\IMG_6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5029200" cy="430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38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Gabriola" pitchFamily="82" charset="0"/>
              </a:rPr>
              <a:t>Бобры:  </a:t>
            </a:r>
            <a:r>
              <a:rPr lang="ru-RU" sz="1600" dirty="0" smtClean="0">
                <a:latin typeface="Gabriola" pitchFamily="82" charset="0"/>
              </a:rPr>
              <a:t>Мы, Бобры, народ рабочий.</a:t>
            </a:r>
          </a:p>
          <a:p>
            <a:r>
              <a:rPr lang="ru-RU" sz="1600" dirty="0" smtClean="0">
                <a:latin typeface="Gabriola" pitchFamily="82" charset="0"/>
              </a:rPr>
              <a:t>Вбиваем сваи с утра до ночи!</a:t>
            </a:r>
          </a:p>
          <a:p>
            <a:r>
              <a:rPr lang="ru-RU" sz="1600" dirty="0" smtClean="0">
                <a:latin typeface="Gabriola" pitchFamily="82" charset="0"/>
              </a:rPr>
              <a:t>Поработать мы не прочь, </a:t>
            </a:r>
          </a:p>
          <a:p>
            <a:r>
              <a:rPr lang="ru-RU" sz="1600" dirty="0" smtClean="0">
                <a:latin typeface="Gabriola" pitchFamily="82" charset="0"/>
              </a:rPr>
              <a:t>Если сможем вам помочь.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latin typeface="Gabriola" pitchFamily="82" charset="0"/>
            </a:endParaRPr>
          </a:p>
          <a:p>
            <a:r>
              <a:rPr lang="ru-RU" sz="1600" dirty="0" smtClean="0">
                <a:latin typeface="Gabriola" pitchFamily="82" charset="0"/>
              </a:rPr>
              <a:t>Все заборы мы обрушим, </a:t>
            </a:r>
          </a:p>
          <a:p>
            <a:r>
              <a:rPr lang="ru-RU" sz="1600" dirty="0" smtClean="0">
                <a:latin typeface="Gabriola" pitchFamily="82" charset="0"/>
              </a:rPr>
              <a:t>На земле огонь потушим.</a:t>
            </a:r>
          </a:p>
          <a:p>
            <a:r>
              <a:rPr lang="ru-RU" sz="1600" dirty="0" smtClean="0">
                <a:latin typeface="Gabriola" pitchFamily="82" charset="0"/>
              </a:rPr>
              <a:t>Ой, глядите-ка, беда,</a:t>
            </a:r>
          </a:p>
          <a:p>
            <a:r>
              <a:rPr lang="ru-RU" sz="1600" dirty="0" smtClean="0">
                <a:latin typeface="Gabriola" pitchFamily="82" charset="0"/>
              </a:rPr>
              <a:t>Крыша падает сюда.</a:t>
            </a:r>
          </a:p>
          <a:p>
            <a:r>
              <a:rPr lang="ru-RU" sz="1600" dirty="0" smtClean="0">
                <a:latin typeface="Gabriola" pitchFamily="82" charset="0"/>
              </a:rPr>
              <a:t>Разбегайтесь кто куда!</a:t>
            </a:r>
          </a:p>
          <a:p>
            <a:endParaRPr lang="ru-RU" sz="1600" dirty="0" smtClean="0">
              <a:latin typeface="Gabriola" pitchFamily="82" charset="0"/>
            </a:endParaRPr>
          </a:p>
          <a:p>
            <a:r>
              <a:rPr lang="ru-RU" sz="1600" b="1" dirty="0" smtClean="0">
                <a:latin typeface="Gabriola" pitchFamily="82" charset="0"/>
              </a:rPr>
              <a:t>Ведущий ребенок: </a:t>
            </a:r>
            <a:r>
              <a:rPr lang="ru-RU" sz="1600" dirty="0" smtClean="0">
                <a:latin typeface="Gabriola" pitchFamily="82" charset="0"/>
              </a:rPr>
              <a:t>Вот и рухнул Кошкин дом!</a:t>
            </a:r>
          </a:p>
          <a:p>
            <a:r>
              <a:rPr lang="ru-RU" sz="1600" dirty="0" smtClean="0">
                <a:latin typeface="Gabriola" pitchFamily="82" charset="0"/>
              </a:rPr>
              <a:t>Он сгорел со всем добром!</a:t>
            </a:r>
          </a:p>
          <a:p>
            <a:r>
              <a:rPr lang="ru-RU" sz="1600" dirty="0" smtClean="0">
                <a:latin typeface="Gabriola" pitchFamily="82" charset="0"/>
              </a:rPr>
              <a:t>Дети маски все снимают,</a:t>
            </a:r>
          </a:p>
          <a:p>
            <a:r>
              <a:rPr lang="ru-RU" sz="1600" dirty="0" smtClean="0">
                <a:latin typeface="Gabriola" pitchFamily="82" charset="0"/>
              </a:rPr>
              <a:t>Сказку тихи провожают.</a:t>
            </a:r>
          </a:p>
          <a:p>
            <a:endParaRPr lang="ru-RU" sz="1600" dirty="0" smtClean="0">
              <a:latin typeface="Gabriola" pitchFamily="82" charset="0"/>
            </a:endParaRPr>
          </a:p>
          <a:p>
            <a:r>
              <a:rPr lang="ru-RU" sz="1600" b="1" dirty="0" smtClean="0">
                <a:latin typeface="Gabriola" pitchFamily="82" charset="0"/>
              </a:rPr>
              <a:t>Воспитатель: </a:t>
            </a:r>
            <a:r>
              <a:rPr lang="ru-RU" sz="1600" dirty="0" smtClean="0">
                <a:latin typeface="Gabriola" pitchFamily="82" charset="0"/>
              </a:rPr>
              <a:t>Скажите, кто виноват в том, что сгорел Кошкин дом? (Ответы детей)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Gabriola" pitchFamily="82" charset="0"/>
              </a:rPr>
              <a:t> Почему в сказке говорится, что от Свиньи и Козы толку мало? (Ответы детей)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Gabriola" pitchFamily="82" charset="0"/>
              </a:rPr>
              <a:t> Чем нужно тушить огонь? (Ответы детей)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Gabriola" pitchFamily="82" charset="0"/>
              </a:rPr>
              <a:t> К кому нужно обратиться за помощью? (Ответы детей)</a:t>
            </a:r>
          </a:p>
          <a:p>
            <a:pPr>
              <a:buFontTx/>
              <a:buChar char="-"/>
            </a:pPr>
            <a:endParaRPr lang="ru-RU" sz="1600" dirty="0" smtClean="0">
              <a:latin typeface="Gabriola" pitchFamily="82" charset="0"/>
            </a:endParaRPr>
          </a:p>
          <a:p>
            <a:r>
              <a:rPr lang="ru-RU" sz="1600" b="1" dirty="0" smtClean="0">
                <a:latin typeface="Gabriola" pitchFamily="82" charset="0"/>
              </a:rPr>
              <a:t>Воспитатель: </a:t>
            </a:r>
            <a:r>
              <a:rPr lang="ru-RU" sz="1600" dirty="0" smtClean="0">
                <a:latin typeface="Gabriola" pitchFamily="82" charset="0"/>
              </a:rPr>
              <a:t>Знает каждый гражданин</a:t>
            </a:r>
          </a:p>
          <a:p>
            <a:r>
              <a:rPr lang="ru-RU" sz="1600" b="1" dirty="0" smtClean="0">
                <a:latin typeface="Gabriola" pitchFamily="82" charset="0"/>
              </a:rPr>
              <a:t>Дети: </a:t>
            </a:r>
            <a:r>
              <a:rPr lang="ru-RU" sz="1600" dirty="0" smtClean="0">
                <a:latin typeface="Gabriola" pitchFamily="82" charset="0"/>
              </a:rPr>
              <a:t>Пожарный номер: 01</a:t>
            </a:r>
            <a:endParaRPr lang="ru-RU" sz="1600" dirty="0">
              <a:latin typeface="Gabriola" pitchFamily="82" charset="0"/>
            </a:endParaRPr>
          </a:p>
        </p:txBody>
      </p:sp>
      <p:pic>
        <p:nvPicPr>
          <p:cNvPr id="4" name="Рисунок 3" descr="C:\Users\Роман\Desktop\Наташа\Кошкин дом (ППБ)\IMG_61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09600"/>
            <a:ext cx="49530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8839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abriola" pitchFamily="82" charset="0"/>
              </a:rPr>
              <a:t>Воспитатель: </a:t>
            </a:r>
            <a:r>
              <a:rPr lang="ru-RU" dirty="0" smtClean="0">
                <a:latin typeface="Gabriola" pitchFamily="82" charset="0"/>
              </a:rPr>
              <a:t>Если все будут соблюдать правила безопасного поведения, огонь станет только добрым!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Ребенок: </a:t>
            </a:r>
            <a:r>
              <a:rPr lang="ru-RU" dirty="0" smtClean="0">
                <a:latin typeface="Gabriola" pitchFamily="82" charset="0"/>
              </a:rPr>
              <a:t>Нам без доброго огня</a:t>
            </a:r>
          </a:p>
          <a:p>
            <a:r>
              <a:rPr lang="ru-RU" dirty="0" smtClean="0">
                <a:latin typeface="Gabriola" pitchFamily="82" charset="0"/>
              </a:rPr>
              <a:t>Обойтись нельзя ни дня:</a:t>
            </a:r>
          </a:p>
          <a:p>
            <a:r>
              <a:rPr lang="ru-RU" dirty="0" smtClean="0">
                <a:latin typeface="Gabriola" pitchFamily="82" charset="0"/>
              </a:rPr>
              <a:t>Он надежно дружит с нами,</a:t>
            </a:r>
          </a:p>
          <a:p>
            <a:r>
              <a:rPr lang="ru-RU" dirty="0" smtClean="0">
                <a:latin typeface="Gabriola" pitchFamily="82" charset="0"/>
              </a:rPr>
              <a:t>Гонит холод, гонит мрак.</a:t>
            </a:r>
          </a:p>
          <a:p>
            <a:r>
              <a:rPr lang="ru-RU" dirty="0" smtClean="0">
                <a:latin typeface="Gabriola" pitchFamily="82" charset="0"/>
              </a:rPr>
              <a:t>Он приветливое пламя</a:t>
            </a:r>
          </a:p>
          <a:p>
            <a:r>
              <a:rPr lang="ru-RU" dirty="0" smtClean="0">
                <a:latin typeface="Gabriola" pitchFamily="82" charset="0"/>
              </a:rPr>
              <a:t>Поднимает будто флаг.</a:t>
            </a:r>
          </a:p>
          <a:p>
            <a:r>
              <a:rPr lang="ru-RU" dirty="0" smtClean="0">
                <a:latin typeface="Gabriola" pitchFamily="82" charset="0"/>
              </a:rPr>
              <a:t>Нам огонь хороший нужен!</a:t>
            </a:r>
          </a:p>
          <a:p>
            <a:r>
              <a:rPr lang="ru-RU" dirty="0" smtClean="0">
                <a:latin typeface="Gabriola" pitchFamily="82" charset="0"/>
              </a:rPr>
              <a:t>И за то ему почет,</a:t>
            </a:r>
          </a:p>
          <a:p>
            <a:r>
              <a:rPr lang="ru-RU" dirty="0" smtClean="0">
                <a:latin typeface="Gabriola" pitchFamily="82" charset="0"/>
              </a:rPr>
              <a:t>Что ребятам греет ужин, </a:t>
            </a:r>
          </a:p>
          <a:p>
            <a:r>
              <a:rPr lang="ru-RU" dirty="0" smtClean="0">
                <a:latin typeface="Gabriola" pitchFamily="82" charset="0"/>
              </a:rPr>
              <a:t>Варит суп и хлеб печет.</a:t>
            </a:r>
          </a:p>
          <a:p>
            <a:endParaRPr lang="ru-RU" dirty="0" smtClean="0">
              <a:latin typeface="Gabriola" pitchFamily="82" charset="0"/>
            </a:endParaRPr>
          </a:p>
          <a:p>
            <a:r>
              <a:rPr lang="ru-RU" b="1" dirty="0" smtClean="0">
                <a:latin typeface="Gabriola" pitchFamily="82" charset="0"/>
              </a:rPr>
              <a:t>Воспитатель: </a:t>
            </a:r>
            <a:r>
              <a:rPr lang="ru-RU" dirty="0" smtClean="0">
                <a:latin typeface="Gabriola" pitchFamily="82" charset="0"/>
              </a:rPr>
              <a:t>Спасибо вам за интересные рассказы, за сказку, за приятное и нужное общение! Мы с вами многое узнали о правилах пожарной безопасности!</a:t>
            </a:r>
          </a:p>
          <a:p>
            <a:r>
              <a:rPr lang="ru-RU" dirty="0" smtClean="0">
                <a:latin typeface="Gabriola" pitchFamily="82" charset="0"/>
              </a:rPr>
              <a:t>И заканчивая наше представление</a:t>
            </a:r>
          </a:p>
          <a:p>
            <a:r>
              <a:rPr lang="ru-RU" dirty="0" smtClean="0">
                <a:latin typeface="Gabriola" pitchFamily="82" charset="0"/>
              </a:rPr>
              <a:t>Я хочу вам пожелать:</a:t>
            </a:r>
          </a:p>
          <a:p>
            <a:r>
              <a:rPr lang="ru-RU" dirty="0" smtClean="0">
                <a:latin typeface="Gabriola" pitchFamily="82" charset="0"/>
              </a:rPr>
              <a:t>Без пожарных и несчастий</a:t>
            </a:r>
          </a:p>
          <a:p>
            <a:r>
              <a:rPr lang="ru-RU" dirty="0" smtClean="0">
                <a:latin typeface="Gabriola" pitchFamily="82" charset="0"/>
              </a:rPr>
              <a:t>В вашей жизни избегать.</a:t>
            </a:r>
          </a:p>
          <a:p>
            <a:r>
              <a:rPr lang="ru-RU" dirty="0" smtClean="0">
                <a:latin typeface="Gabriola" pitchFamily="82" charset="0"/>
              </a:rPr>
              <a:t>Помните, что шалость с огнем</a:t>
            </a:r>
          </a:p>
          <a:p>
            <a:r>
              <a:rPr lang="ru-RU" dirty="0" smtClean="0">
                <a:latin typeface="Gabriola" pitchFamily="82" charset="0"/>
              </a:rPr>
              <a:t>Обернется пожаром и злом.</a:t>
            </a:r>
          </a:p>
          <a:p>
            <a:r>
              <a:rPr lang="ru-RU" dirty="0" smtClean="0">
                <a:latin typeface="Gabriola" pitchFamily="82" charset="0"/>
              </a:rPr>
              <a:t>И правила должны всегда соблюдать.</a:t>
            </a:r>
          </a:p>
          <a:p>
            <a:r>
              <a:rPr lang="ru-RU" dirty="0" smtClean="0">
                <a:latin typeface="Gabriola" pitchFamily="82" charset="0"/>
              </a:rPr>
              <a:t>И с огнем никогда не играть!</a:t>
            </a:r>
          </a:p>
        </p:txBody>
      </p:sp>
      <p:pic>
        <p:nvPicPr>
          <p:cNvPr id="4" name="Рисунок 3" descr="C:\Users\Роман\Desktop\Наташа\Кошкин дом (ППБ)\IMG_6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1"/>
            <a:ext cx="4267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1321985045_3239613_illustrati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Роман\Desktop\Наташа\Кошкин дом (ППБ)\IMG_61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6482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Роман\Desktop\Наташа\Кошкин дом (ППБ)\IMG_6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00400"/>
            <a:ext cx="4724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342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Gabriola" pitchFamily="82" charset="0"/>
              </a:rPr>
              <a:t>Пусть огонь в сердцах пылает,</a:t>
            </a:r>
          </a:p>
          <a:p>
            <a:r>
              <a:rPr lang="ru-RU" sz="4400" dirty="0" smtClean="0">
                <a:latin typeface="Gabriola" pitchFamily="82" charset="0"/>
              </a:rPr>
              <a:t> А пожаров не бывает!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765</Words>
  <Application>Microsoft Office PowerPoint</Application>
  <PresentationFormat>Экран (4:3)</PresentationFormat>
  <Paragraphs>152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старший воспитатель</cp:lastModifiedBy>
  <cp:revision>20</cp:revision>
  <dcterms:created xsi:type="dcterms:W3CDTF">2017-02-12T12:26:23Z</dcterms:created>
  <dcterms:modified xsi:type="dcterms:W3CDTF">2017-12-05T12:56:48Z</dcterms:modified>
</cp:coreProperties>
</file>