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91" r:id="rId2"/>
    <p:sldId id="295" r:id="rId3"/>
    <p:sldId id="300" r:id="rId4"/>
    <p:sldId id="283" r:id="rId5"/>
    <p:sldId id="258" r:id="rId6"/>
    <p:sldId id="284" r:id="rId7"/>
    <p:sldId id="259" r:id="rId8"/>
    <p:sldId id="296" r:id="rId9"/>
    <p:sldId id="297" r:id="rId10"/>
    <p:sldId id="302" r:id="rId11"/>
    <p:sldId id="310" r:id="rId12"/>
    <p:sldId id="303" r:id="rId13"/>
    <p:sldId id="304" r:id="rId14"/>
    <p:sldId id="314" r:id="rId15"/>
    <p:sldId id="306" r:id="rId16"/>
    <p:sldId id="309" r:id="rId17"/>
    <p:sldId id="264" r:id="rId18"/>
    <p:sldId id="315" r:id="rId19"/>
    <p:sldId id="290" r:id="rId20"/>
    <p:sldId id="316" r:id="rId21"/>
    <p:sldId id="298" r:id="rId22"/>
    <p:sldId id="272" r:id="rId23"/>
    <p:sldId id="311" r:id="rId24"/>
    <p:sldId id="312" r:id="rId25"/>
    <p:sldId id="313" r:id="rId26"/>
    <p:sldId id="317" r:id="rId27"/>
    <p:sldId id="273" r:id="rId28"/>
    <p:sldId id="301" r:id="rId29"/>
    <p:sldId id="287" r:id="rId30"/>
    <p:sldId id="274" r:id="rId31"/>
    <p:sldId id="276" r:id="rId32"/>
    <p:sldId id="305" r:id="rId33"/>
    <p:sldId id="308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C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4" autoAdjust="0"/>
    <p:restoredTop sz="94660"/>
  </p:normalViewPr>
  <p:slideViewPr>
    <p:cSldViewPr>
      <p:cViewPr>
        <p:scale>
          <a:sx n="66" d="100"/>
          <a:sy n="66" d="100"/>
        </p:scale>
        <p:origin x="-1470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605D9D-24AA-4C7A-BE90-F1F83CDCFD9C}" type="doc">
      <dgm:prSet loTypeId="urn:microsoft.com/office/officeart/2005/8/layout/radial4" loCatId="relationship" qsTypeId="urn:microsoft.com/office/officeart/2005/8/quickstyle/simple2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7FC81E6F-4C96-47A8-849D-E151A1CFE7D0}">
      <dgm:prSet phldrT="[Текст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800" b="1" i="1" u="none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rPr>
            <a:t>Условия для осуществления правового воспитания</a:t>
          </a:r>
          <a:endParaRPr lang="ru-RU" sz="2800" u="none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C5EBE1F5-1186-4F2F-8735-CF233B186735}" type="parTrans" cxnId="{846AE446-DAE2-4703-AD25-C3E54723D726}">
      <dgm:prSet/>
      <dgm:spPr/>
      <dgm:t>
        <a:bodyPr/>
        <a:lstStyle/>
        <a:p>
          <a:endParaRPr lang="ru-RU"/>
        </a:p>
      </dgm:t>
    </dgm:pt>
    <dgm:pt modelId="{3AC18855-14D7-4910-9322-F04127F8522E}" type="sibTrans" cxnId="{846AE446-DAE2-4703-AD25-C3E54723D726}">
      <dgm:prSet/>
      <dgm:spPr/>
      <dgm:t>
        <a:bodyPr/>
        <a:lstStyle/>
        <a:p>
          <a:endParaRPr lang="ru-RU"/>
        </a:p>
      </dgm:t>
    </dgm:pt>
    <dgm:pt modelId="{F5068638-DAA2-4F17-A3D8-8C1DDF517635}">
      <dgm:prSet phldrT="[Текст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Sylfaen" pitchFamily="18" charset="0"/>
            </a:rPr>
            <a:t>Разработана система планирования работы;</a:t>
          </a:r>
          <a:endParaRPr lang="ru-RU" dirty="0">
            <a:solidFill>
              <a:srgbClr val="FFFF00"/>
            </a:solidFill>
          </a:endParaRPr>
        </a:p>
      </dgm:t>
    </dgm:pt>
    <dgm:pt modelId="{240817C1-4162-44E1-BBE6-022764160015}" type="parTrans" cxnId="{5933DE9C-7435-4629-9397-7575B840780E}">
      <dgm:prSet/>
      <dgm:spPr/>
      <dgm:t>
        <a:bodyPr/>
        <a:lstStyle/>
        <a:p>
          <a:endParaRPr lang="ru-RU"/>
        </a:p>
      </dgm:t>
    </dgm:pt>
    <dgm:pt modelId="{20ADBF0A-37F9-46E3-8C29-68D1CEBDC76F}" type="sibTrans" cxnId="{5933DE9C-7435-4629-9397-7575B840780E}">
      <dgm:prSet/>
      <dgm:spPr/>
      <dgm:t>
        <a:bodyPr/>
        <a:lstStyle/>
        <a:p>
          <a:endParaRPr lang="ru-RU"/>
        </a:p>
      </dgm:t>
    </dgm:pt>
    <dgm:pt modelId="{F2B97172-E781-4FED-9E95-B3D89A64AD4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bg2">
                  <a:lumMod val="25000"/>
                </a:schemeClr>
              </a:solidFill>
              <a:latin typeface="Sylfaen" pitchFamily="18" charset="0"/>
            </a:rPr>
            <a:t>Обеспечено научно-методическое сопровождение;</a:t>
          </a:r>
          <a:endParaRPr lang="ru-RU" sz="2400" dirty="0">
            <a:solidFill>
              <a:schemeClr val="bg2">
                <a:lumMod val="25000"/>
              </a:schemeClr>
            </a:solidFill>
          </a:endParaRPr>
        </a:p>
      </dgm:t>
    </dgm:pt>
    <dgm:pt modelId="{2B366A79-B70C-4439-8869-FDF51488668A}" type="parTrans" cxnId="{ED287B15-0702-4237-BCAF-8DDD406D3E52}">
      <dgm:prSet/>
      <dgm:spPr/>
      <dgm:t>
        <a:bodyPr/>
        <a:lstStyle/>
        <a:p>
          <a:endParaRPr lang="ru-RU"/>
        </a:p>
      </dgm:t>
    </dgm:pt>
    <dgm:pt modelId="{DD7101D8-BEF5-492F-BB75-C3B2688ADCCE}" type="sibTrans" cxnId="{ED287B15-0702-4237-BCAF-8DDD406D3E52}">
      <dgm:prSet/>
      <dgm:spPr/>
      <dgm:t>
        <a:bodyPr/>
        <a:lstStyle/>
        <a:p>
          <a:endParaRPr lang="ru-RU"/>
        </a:p>
      </dgm:t>
    </dgm:pt>
    <dgm:pt modelId="{22941541-49DB-40D0-A40A-DC5721C5E238}">
      <dgm:prSet phldrT="[Текст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rgbClr val="FFFF00"/>
              </a:solidFill>
              <a:latin typeface="Sylfaen" pitchFamily="18" charset="0"/>
            </a:rPr>
            <a:t>Подготовлен дидактический материал;</a:t>
          </a:r>
          <a:endParaRPr lang="ru-RU" sz="2400" dirty="0">
            <a:solidFill>
              <a:srgbClr val="FFFF00"/>
            </a:solidFill>
          </a:endParaRPr>
        </a:p>
      </dgm:t>
    </dgm:pt>
    <dgm:pt modelId="{D0CE2203-60D1-4802-A51F-A684316EFA73}" type="parTrans" cxnId="{BD3234B2-181D-4002-AD43-6A55197FF17B}">
      <dgm:prSet/>
      <dgm:spPr/>
      <dgm:t>
        <a:bodyPr/>
        <a:lstStyle/>
        <a:p>
          <a:endParaRPr lang="ru-RU"/>
        </a:p>
      </dgm:t>
    </dgm:pt>
    <dgm:pt modelId="{BA2B42ED-4F39-40B6-9D8F-D8E7BD64682F}" type="sibTrans" cxnId="{BD3234B2-181D-4002-AD43-6A55197FF17B}">
      <dgm:prSet/>
      <dgm:spPr/>
      <dgm:t>
        <a:bodyPr/>
        <a:lstStyle/>
        <a:p>
          <a:endParaRPr lang="ru-RU"/>
        </a:p>
      </dgm:t>
    </dgm:pt>
    <dgm:pt modelId="{896A6819-967C-4F4D-A0C0-5768C806F1CF}">
      <dgm:prSet phldrT="[Текст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7030A0"/>
              </a:solidFill>
              <a:latin typeface="Sylfaen" pitchFamily="18" charset="0"/>
            </a:rPr>
            <a:t>Создана необходимая предметно -     развивающая среда</a:t>
          </a:r>
          <a:endParaRPr lang="ru-RU" dirty="0">
            <a:solidFill>
              <a:srgbClr val="7030A0"/>
            </a:solidFill>
          </a:endParaRPr>
        </a:p>
      </dgm:t>
    </dgm:pt>
    <dgm:pt modelId="{8FD42B1F-FC74-4CF0-A049-EBE8F0486CA5}" type="parTrans" cxnId="{F1E91396-0234-46D3-8E25-D23BFAD75C4A}">
      <dgm:prSet/>
      <dgm:spPr/>
      <dgm:t>
        <a:bodyPr/>
        <a:lstStyle/>
        <a:p>
          <a:endParaRPr lang="ru-RU"/>
        </a:p>
      </dgm:t>
    </dgm:pt>
    <dgm:pt modelId="{B594EAA9-F760-462D-9F90-BEC31E7331BF}" type="sibTrans" cxnId="{F1E91396-0234-46D3-8E25-D23BFAD75C4A}">
      <dgm:prSet/>
      <dgm:spPr/>
      <dgm:t>
        <a:bodyPr/>
        <a:lstStyle/>
        <a:p>
          <a:endParaRPr lang="ru-RU"/>
        </a:p>
      </dgm:t>
    </dgm:pt>
    <dgm:pt modelId="{037AE59E-A860-4CFC-8F1A-C2A66DDD57DE}">
      <dgm:prSet/>
      <dgm:spPr/>
      <dgm:t>
        <a:bodyPr/>
        <a:lstStyle/>
        <a:p>
          <a:endParaRPr lang="ru-RU"/>
        </a:p>
      </dgm:t>
    </dgm:pt>
    <dgm:pt modelId="{3D33380D-034B-4746-AE27-19FD4B42B2F7}" type="parTrans" cxnId="{A9A66939-8DA7-49AB-B390-4A2D533D9017}">
      <dgm:prSet/>
      <dgm:spPr/>
      <dgm:t>
        <a:bodyPr/>
        <a:lstStyle/>
        <a:p>
          <a:endParaRPr lang="ru-RU"/>
        </a:p>
      </dgm:t>
    </dgm:pt>
    <dgm:pt modelId="{F8B068AF-D35A-4B71-93C3-86B61B88193F}" type="sibTrans" cxnId="{A9A66939-8DA7-49AB-B390-4A2D533D9017}">
      <dgm:prSet/>
      <dgm:spPr/>
      <dgm:t>
        <a:bodyPr/>
        <a:lstStyle/>
        <a:p>
          <a:endParaRPr lang="ru-RU"/>
        </a:p>
      </dgm:t>
    </dgm:pt>
    <dgm:pt modelId="{2751BD4D-3100-47FA-A7A6-F6EC1CA06C4A}" type="pres">
      <dgm:prSet presAssocID="{03605D9D-24AA-4C7A-BE90-F1F83CDCFD9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2F204A-8315-43D2-B4B2-7B5148CCE0A1}" type="pres">
      <dgm:prSet presAssocID="{7FC81E6F-4C96-47A8-849D-E151A1CFE7D0}" presName="centerShape" presStyleLbl="node0" presStyleIdx="0" presStyleCnt="1" custScaleX="226827" custScaleY="91647" custLinFactNeighborX="2222" custLinFactNeighborY="-21317"/>
      <dgm:spPr/>
      <dgm:t>
        <a:bodyPr/>
        <a:lstStyle/>
        <a:p>
          <a:endParaRPr lang="ru-RU"/>
        </a:p>
      </dgm:t>
    </dgm:pt>
    <dgm:pt modelId="{942531EA-45AE-4AA7-88F7-09C90B1896EF}" type="pres">
      <dgm:prSet presAssocID="{240817C1-4162-44E1-BBE6-022764160015}" presName="parTrans" presStyleLbl="bgSibTrans2D1" presStyleIdx="0" presStyleCnt="4" custAng="10370595" custScaleX="65165" custLinFactY="-8575" custLinFactNeighborX="-35117" custLinFactNeighborY="-100000"/>
      <dgm:spPr/>
      <dgm:t>
        <a:bodyPr/>
        <a:lstStyle/>
        <a:p>
          <a:endParaRPr lang="ru-RU"/>
        </a:p>
      </dgm:t>
    </dgm:pt>
    <dgm:pt modelId="{7A14C871-103F-4A16-BFDC-3F4CE4AA598D}" type="pres">
      <dgm:prSet presAssocID="{F5068638-DAA2-4F17-A3D8-8C1DDF517635}" presName="node" presStyleLbl="node1" presStyleIdx="0" presStyleCnt="4" custScaleX="144894" custScaleY="96570" custRadScaleRad="84991" custRadScaleInc="-73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1E6063-F17B-467E-BCE8-77EA629BA16E}" type="pres">
      <dgm:prSet presAssocID="{2B366A79-B70C-4439-8869-FDF51488668A}" presName="parTrans" presStyleLbl="bgSibTrans2D1" presStyleIdx="1" presStyleCnt="4" custAng="16259715" custFlipHor="1" custScaleX="64867" custLinFactY="42467" custLinFactNeighborX="-55592" custLinFactNeighborY="100000"/>
      <dgm:spPr/>
      <dgm:t>
        <a:bodyPr/>
        <a:lstStyle/>
        <a:p>
          <a:endParaRPr lang="ru-RU"/>
        </a:p>
      </dgm:t>
    </dgm:pt>
    <dgm:pt modelId="{7D65C1EF-9EB0-4D07-A831-FF0B9BFB162C}" type="pres">
      <dgm:prSet presAssocID="{F2B97172-E781-4FED-9E95-B3D89A64AD4A}" presName="node" presStyleLbl="node1" presStyleIdx="1" presStyleCnt="4" custScaleX="125775" custRadScaleRad="131295" custRadScaleInc="-24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8B283D-FBCC-4247-8FF1-2196290DCB66}" type="pres">
      <dgm:prSet presAssocID="{D0CE2203-60D1-4802-A51F-A684316EFA73}" presName="parTrans" presStyleLbl="bgSibTrans2D1" presStyleIdx="2" presStyleCnt="4" custAng="10088606" custScaleX="63120" custLinFactY="36793" custLinFactNeighborX="53087" custLinFactNeighborY="100000"/>
      <dgm:spPr/>
      <dgm:t>
        <a:bodyPr/>
        <a:lstStyle/>
        <a:p>
          <a:endParaRPr lang="ru-RU"/>
        </a:p>
      </dgm:t>
    </dgm:pt>
    <dgm:pt modelId="{E8921144-8F96-4FB5-9D65-ED4D4EEAEF72}" type="pres">
      <dgm:prSet presAssocID="{22941541-49DB-40D0-A40A-DC5721C5E238}" presName="node" presStyleLbl="node1" presStyleIdx="2" presStyleCnt="4" custScaleX="131986" custRadScaleRad="138212" custRadScaleInc="29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755CE8-797A-45E7-8D32-874C668D98F0}" type="pres">
      <dgm:prSet presAssocID="{8FD42B1F-FC74-4CF0-A049-EBE8F0486CA5}" presName="parTrans" presStyleLbl="bgSibTrans2D1" presStyleIdx="3" presStyleCnt="4" custAng="11459667" custScaleX="59345" custLinFactY="-4977" custLinFactNeighborX="47125" custLinFactNeighborY="-100000"/>
      <dgm:spPr/>
      <dgm:t>
        <a:bodyPr/>
        <a:lstStyle/>
        <a:p>
          <a:endParaRPr lang="ru-RU"/>
        </a:p>
      </dgm:t>
    </dgm:pt>
    <dgm:pt modelId="{150529A5-2261-4300-A360-202619218488}" type="pres">
      <dgm:prSet presAssocID="{896A6819-967C-4F4D-A0C0-5768C806F1CF}" presName="node" presStyleLbl="node1" presStyleIdx="3" presStyleCnt="4" custScaleX="149707" custScaleY="91945" custRadScaleRad="81471" custRadScaleInc="72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C91394-A8C6-42A6-A966-1286C58F8617}" type="presOf" srcId="{F2B97172-E781-4FED-9E95-B3D89A64AD4A}" destId="{7D65C1EF-9EB0-4D07-A831-FF0B9BFB162C}" srcOrd="0" destOrd="0" presId="urn:microsoft.com/office/officeart/2005/8/layout/radial4"/>
    <dgm:cxn modelId="{5933DE9C-7435-4629-9397-7575B840780E}" srcId="{7FC81E6F-4C96-47A8-849D-E151A1CFE7D0}" destId="{F5068638-DAA2-4F17-A3D8-8C1DDF517635}" srcOrd="0" destOrd="0" parTransId="{240817C1-4162-44E1-BBE6-022764160015}" sibTransId="{20ADBF0A-37F9-46E3-8C29-68D1CEBDC76F}"/>
    <dgm:cxn modelId="{94F7EA9C-96E7-4973-8EDC-B94EDD9787BC}" type="presOf" srcId="{8FD42B1F-FC74-4CF0-A049-EBE8F0486CA5}" destId="{9A755CE8-797A-45E7-8D32-874C668D98F0}" srcOrd="0" destOrd="0" presId="urn:microsoft.com/office/officeart/2005/8/layout/radial4"/>
    <dgm:cxn modelId="{B8C05349-3D18-4D95-87BF-CE00AAD68DEB}" type="presOf" srcId="{2B366A79-B70C-4439-8869-FDF51488668A}" destId="{901E6063-F17B-467E-BCE8-77EA629BA16E}" srcOrd="0" destOrd="0" presId="urn:microsoft.com/office/officeart/2005/8/layout/radial4"/>
    <dgm:cxn modelId="{846AE446-DAE2-4703-AD25-C3E54723D726}" srcId="{03605D9D-24AA-4C7A-BE90-F1F83CDCFD9C}" destId="{7FC81E6F-4C96-47A8-849D-E151A1CFE7D0}" srcOrd="0" destOrd="0" parTransId="{C5EBE1F5-1186-4F2F-8735-CF233B186735}" sibTransId="{3AC18855-14D7-4910-9322-F04127F8522E}"/>
    <dgm:cxn modelId="{A46211D5-8E86-46B7-80CB-B704091CF4B9}" type="presOf" srcId="{F5068638-DAA2-4F17-A3D8-8C1DDF517635}" destId="{7A14C871-103F-4A16-BFDC-3F4CE4AA598D}" srcOrd="0" destOrd="0" presId="urn:microsoft.com/office/officeart/2005/8/layout/radial4"/>
    <dgm:cxn modelId="{DB7F3F4B-7FA0-4ED3-8EB0-2983D8E2C182}" type="presOf" srcId="{22941541-49DB-40D0-A40A-DC5721C5E238}" destId="{E8921144-8F96-4FB5-9D65-ED4D4EEAEF72}" srcOrd="0" destOrd="0" presId="urn:microsoft.com/office/officeart/2005/8/layout/radial4"/>
    <dgm:cxn modelId="{5D6A6D29-62CF-49C7-B975-82C8572885C4}" type="presOf" srcId="{03605D9D-24AA-4C7A-BE90-F1F83CDCFD9C}" destId="{2751BD4D-3100-47FA-A7A6-F6EC1CA06C4A}" srcOrd="0" destOrd="0" presId="urn:microsoft.com/office/officeart/2005/8/layout/radial4"/>
    <dgm:cxn modelId="{2D74C52A-5F2A-41E9-9AA9-C3D347053DB4}" type="presOf" srcId="{896A6819-967C-4F4D-A0C0-5768C806F1CF}" destId="{150529A5-2261-4300-A360-202619218488}" srcOrd="0" destOrd="0" presId="urn:microsoft.com/office/officeart/2005/8/layout/radial4"/>
    <dgm:cxn modelId="{ED287B15-0702-4237-BCAF-8DDD406D3E52}" srcId="{7FC81E6F-4C96-47A8-849D-E151A1CFE7D0}" destId="{F2B97172-E781-4FED-9E95-B3D89A64AD4A}" srcOrd="1" destOrd="0" parTransId="{2B366A79-B70C-4439-8869-FDF51488668A}" sibTransId="{DD7101D8-BEF5-492F-BB75-C3B2688ADCCE}"/>
    <dgm:cxn modelId="{C23C8088-A871-4E59-9B4A-750D319646A1}" type="presOf" srcId="{D0CE2203-60D1-4802-A51F-A684316EFA73}" destId="{F28B283D-FBCC-4247-8FF1-2196290DCB66}" srcOrd="0" destOrd="0" presId="urn:microsoft.com/office/officeart/2005/8/layout/radial4"/>
    <dgm:cxn modelId="{F1E91396-0234-46D3-8E25-D23BFAD75C4A}" srcId="{7FC81E6F-4C96-47A8-849D-E151A1CFE7D0}" destId="{896A6819-967C-4F4D-A0C0-5768C806F1CF}" srcOrd="3" destOrd="0" parTransId="{8FD42B1F-FC74-4CF0-A049-EBE8F0486CA5}" sibTransId="{B594EAA9-F760-462D-9F90-BEC31E7331BF}"/>
    <dgm:cxn modelId="{D4D50467-3B05-4D38-99D8-99C7803DDAA8}" type="presOf" srcId="{240817C1-4162-44E1-BBE6-022764160015}" destId="{942531EA-45AE-4AA7-88F7-09C90B1896EF}" srcOrd="0" destOrd="0" presId="urn:microsoft.com/office/officeart/2005/8/layout/radial4"/>
    <dgm:cxn modelId="{BD3234B2-181D-4002-AD43-6A55197FF17B}" srcId="{7FC81E6F-4C96-47A8-849D-E151A1CFE7D0}" destId="{22941541-49DB-40D0-A40A-DC5721C5E238}" srcOrd="2" destOrd="0" parTransId="{D0CE2203-60D1-4802-A51F-A684316EFA73}" sibTransId="{BA2B42ED-4F39-40B6-9D8F-D8E7BD64682F}"/>
    <dgm:cxn modelId="{518698D6-2EC8-4CE3-8FC9-F1FD32B408A6}" type="presOf" srcId="{7FC81E6F-4C96-47A8-849D-E151A1CFE7D0}" destId="{D82F204A-8315-43D2-B4B2-7B5148CCE0A1}" srcOrd="0" destOrd="0" presId="urn:microsoft.com/office/officeart/2005/8/layout/radial4"/>
    <dgm:cxn modelId="{A9A66939-8DA7-49AB-B390-4A2D533D9017}" srcId="{03605D9D-24AA-4C7A-BE90-F1F83CDCFD9C}" destId="{037AE59E-A860-4CFC-8F1A-C2A66DDD57DE}" srcOrd="1" destOrd="0" parTransId="{3D33380D-034B-4746-AE27-19FD4B42B2F7}" sibTransId="{F8B068AF-D35A-4B71-93C3-86B61B88193F}"/>
    <dgm:cxn modelId="{D969F703-9CE6-4C89-859F-64E25846C4DE}" type="presParOf" srcId="{2751BD4D-3100-47FA-A7A6-F6EC1CA06C4A}" destId="{D82F204A-8315-43D2-B4B2-7B5148CCE0A1}" srcOrd="0" destOrd="0" presId="urn:microsoft.com/office/officeart/2005/8/layout/radial4"/>
    <dgm:cxn modelId="{46C5FB86-D1E8-4805-9520-4AFD84339372}" type="presParOf" srcId="{2751BD4D-3100-47FA-A7A6-F6EC1CA06C4A}" destId="{942531EA-45AE-4AA7-88F7-09C90B1896EF}" srcOrd="1" destOrd="0" presId="urn:microsoft.com/office/officeart/2005/8/layout/radial4"/>
    <dgm:cxn modelId="{36EF049D-3C6B-4FB7-8FD3-9EF679D6AFE0}" type="presParOf" srcId="{2751BD4D-3100-47FA-A7A6-F6EC1CA06C4A}" destId="{7A14C871-103F-4A16-BFDC-3F4CE4AA598D}" srcOrd="2" destOrd="0" presId="urn:microsoft.com/office/officeart/2005/8/layout/radial4"/>
    <dgm:cxn modelId="{0EE4C064-961F-4689-B40C-27E9AC94B4D9}" type="presParOf" srcId="{2751BD4D-3100-47FA-A7A6-F6EC1CA06C4A}" destId="{901E6063-F17B-467E-BCE8-77EA629BA16E}" srcOrd="3" destOrd="0" presId="urn:microsoft.com/office/officeart/2005/8/layout/radial4"/>
    <dgm:cxn modelId="{D0CCC857-EB3B-4210-A5EC-2DA43B3156D0}" type="presParOf" srcId="{2751BD4D-3100-47FA-A7A6-F6EC1CA06C4A}" destId="{7D65C1EF-9EB0-4D07-A831-FF0B9BFB162C}" srcOrd="4" destOrd="0" presId="urn:microsoft.com/office/officeart/2005/8/layout/radial4"/>
    <dgm:cxn modelId="{F6F61072-BD99-4EFF-BD46-5ED4F9174131}" type="presParOf" srcId="{2751BD4D-3100-47FA-A7A6-F6EC1CA06C4A}" destId="{F28B283D-FBCC-4247-8FF1-2196290DCB66}" srcOrd="5" destOrd="0" presId="urn:microsoft.com/office/officeart/2005/8/layout/radial4"/>
    <dgm:cxn modelId="{2CB48291-B207-4B2D-9FAC-B7C497532099}" type="presParOf" srcId="{2751BD4D-3100-47FA-A7A6-F6EC1CA06C4A}" destId="{E8921144-8F96-4FB5-9D65-ED4D4EEAEF72}" srcOrd="6" destOrd="0" presId="urn:microsoft.com/office/officeart/2005/8/layout/radial4"/>
    <dgm:cxn modelId="{1CD6E4B2-89F6-4E1E-AC1C-646EA8D82E04}" type="presParOf" srcId="{2751BD4D-3100-47FA-A7A6-F6EC1CA06C4A}" destId="{9A755CE8-797A-45E7-8D32-874C668D98F0}" srcOrd="7" destOrd="0" presId="urn:microsoft.com/office/officeart/2005/8/layout/radial4"/>
    <dgm:cxn modelId="{2412B135-C363-4FFD-BA8B-C80A3D4A29FC}" type="presParOf" srcId="{2751BD4D-3100-47FA-A7A6-F6EC1CA06C4A}" destId="{150529A5-2261-4300-A360-202619218488}" srcOrd="8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89CC89-09A4-4D04-B87B-2631ED8E5057}" type="doc">
      <dgm:prSet loTypeId="urn:microsoft.com/office/officeart/2005/8/layout/radial4" loCatId="relationship" qsTypeId="urn:microsoft.com/office/officeart/2005/8/quickstyle/3d3" qsCatId="3D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FAE6CCE1-D415-4ACD-ADCA-8EEC860DA2FC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i="1" u="none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" pitchFamily="18" charset="0"/>
            </a:rPr>
            <a:t>Механизм реализации</a:t>
          </a:r>
          <a:endParaRPr lang="ru-RU" sz="2400" u="none" dirty="0">
            <a:solidFill>
              <a:schemeClr val="bg2">
                <a:lumMod val="10000"/>
              </a:schemeClr>
            </a:solidFill>
          </a:endParaRPr>
        </a:p>
      </dgm:t>
    </dgm:pt>
    <dgm:pt modelId="{CBB41FCC-645A-492E-889C-7A0CF2FC893D}" type="parTrans" cxnId="{574797D4-5329-4E82-B9C6-4683DEE5F918}">
      <dgm:prSet/>
      <dgm:spPr/>
      <dgm:t>
        <a:bodyPr/>
        <a:lstStyle/>
        <a:p>
          <a:endParaRPr lang="ru-RU"/>
        </a:p>
      </dgm:t>
    </dgm:pt>
    <dgm:pt modelId="{7DCF6BE7-5F0E-4394-9089-336F42A6F854}" type="sibTrans" cxnId="{574797D4-5329-4E82-B9C6-4683DEE5F918}">
      <dgm:prSet/>
      <dgm:spPr/>
      <dgm:t>
        <a:bodyPr/>
        <a:lstStyle/>
        <a:p>
          <a:endParaRPr lang="ru-RU"/>
        </a:p>
      </dgm:t>
    </dgm:pt>
    <dgm:pt modelId="{036D338E-9578-42C0-897D-CDBE364F109B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rgbClr val="C00000"/>
              </a:solidFill>
              <a:latin typeface="Times New Roman" pitchFamily="18" charset="0"/>
            </a:rPr>
            <a:t>Работа с педагогическим составом;</a:t>
          </a:r>
          <a:endParaRPr lang="ru-RU" sz="2800" dirty="0">
            <a:solidFill>
              <a:srgbClr val="C00000"/>
            </a:solidFill>
          </a:endParaRPr>
        </a:p>
      </dgm:t>
    </dgm:pt>
    <dgm:pt modelId="{1406EC0D-592B-4990-9DAB-CB567A32AD91}" type="parTrans" cxnId="{7272CE23-3E64-4DA3-B0B5-71D01369FC3B}">
      <dgm:prSet/>
      <dgm:spPr/>
      <dgm:t>
        <a:bodyPr/>
        <a:lstStyle/>
        <a:p>
          <a:endParaRPr lang="ru-RU"/>
        </a:p>
      </dgm:t>
    </dgm:pt>
    <dgm:pt modelId="{DF5D0524-5EA2-48D2-804B-C3DDFA5A917F}" type="sibTrans" cxnId="{7272CE23-3E64-4DA3-B0B5-71D01369FC3B}">
      <dgm:prSet/>
      <dgm:spPr/>
      <dgm:t>
        <a:bodyPr/>
        <a:lstStyle/>
        <a:p>
          <a:endParaRPr lang="ru-RU"/>
        </a:p>
      </dgm:t>
    </dgm:pt>
    <dgm:pt modelId="{B93FC84D-15A8-4408-A8FC-AAB008241EF8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Times New Roman" pitchFamily="18" charset="0"/>
            </a:rPr>
            <a:t>Работа с детьми;</a:t>
          </a:r>
          <a:endParaRPr lang="ru-RU" dirty="0">
            <a:solidFill>
              <a:srgbClr val="FFFF00"/>
            </a:solidFill>
          </a:endParaRPr>
        </a:p>
      </dgm:t>
    </dgm:pt>
    <dgm:pt modelId="{931204AA-80B2-4904-AD07-3DB6B058C86A}" type="parTrans" cxnId="{FDB80537-FB73-4905-A63A-57FF9AA9DD4F}">
      <dgm:prSet/>
      <dgm:spPr/>
      <dgm:t>
        <a:bodyPr/>
        <a:lstStyle/>
        <a:p>
          <a:endParaRPr lang="ru-RU"/>
        </a:p>
      </dgm:t>
    </dgm:pt>
    <dgm:pt modelId="{9853C95C-7556-4836-B3D0-293C432DFEBA}" type="sibTrans" cxnId="{FDB80537-FB73-4905-A63A-57FF9AA9DD4F}">
      <dgm:prSet/>
      <dgm:spPr/>
      <dgm:t>
        <a:bodyPr/>
        <a:lstStyle/>
        <a:p>
          <a:endParaRPr lang="ru-RU"/>
        </a:p>
      </dgm:t>
    </dgm:pt>
    <dgm:pt modelId="{50CCC3B4-609A-4782-928E-63239E2B6AFE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imes New Roman" pitchFamily="18" charset="0"/>
            </a:rPr>
            <a:t>Работа с родителями.</a:t>
          </a:r>
          <a:endParaRPr lang="ru-RU" dirty="0">
            <a:solidFill>
              <a:srgbClr val="C00000"/>
            </a:solidFill>
          </a:endParaRPr>
        </a:p>
      </dgm:t>
    </dgm:pt>
    <dgm:pt modelId="{25380553-53D3-4E43-95D6-DA3A71227C23}" type="parTrans" cxnId="{EF5532D6-482C-42C1-A098-CEF39398D103}">
      <dgm:prSet/>
      <dgm:spPr/>
      <dgm:t>
        <a:bodyPr/>
        <a:lstStyle/>
        <a:p>
          <a:endParaRPr lang="ru-RU"/>
        </a:p>
      </dgm:t>
    </dgm:pt>
    <dgm:pt modelId="{7B8CBA6A-6E28-4673-A654-8EAB655F5997}" type="sibTrans" cxnId="{EF5532D6-482C-42C1-A098-CEF39398D103}">
      <dgm:prSet/>
      <dgm:spPr/>
      <dgm:t>
        <a:bodyPr/>
        <a:lstStyle/>
        <a:p>
          <a:endParaRPr lang="ru-RU"/>
        </a:p>
      </dgm:t>
    </dgm:pt>
    <dgm:pt modelId="{60791BBD-55DC-450C-96E9-D403B905C9BC}" type="pres">
      <dgm:prSet presAssocID="{B689CC89-09A4-4D04-B87B-2631ED8E505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5A5A58-0D00-4FD7-8A23-C974428D3E0B}" type="pres">
      <dgm:prSet presAssocID="{FAE6CCE1-D415-4ACD-ADCA-8EEC860DA2FC}" presName="centerShape" presStyleLbl="node0" presStyleIdx="0" presStyleCnt="1" custScaleX="175822" custLinFactNeighborX="-1037" custLinFactNeighborY="-51343"/>
      <dgm:spPr/>
      <dgm:t>
        <a:bodyPr/>
        <a:lstStyle/>
        <a:p>
          <a:endParaRPr lang="ru-RU"/>
        </a:p>
      </dgm:t>
    </dgm:pt>
    <dgm:pt modelId="{3997B659-CC45-4C6C-BEC4-F738228C7CA5}" type="pres">
      <dgm:prSet presAssocID="{1406EC0D-592B-4990-9DAB-CB567A32AD91}" presName="parTrans" presStyleLbl="bgSibTrans2D1" presStyleIdx="0" presStyleCnt="3" custAng="10574599" custScaleX="57274" custScaleY="74927" custLinFactNeighborX="5121" custLinFactNeighborY="-89329"/>
      <dgm:spPr/>
      <dgm:t>
        <a:bodyPr/>
        <a:lstStyle/>
        <a:p>
          <a:endParaRPr lang="ru-RU"/>
        </a:p>
      </dgm:t>
    </dgm:pt>
    <dgm:pt modelId="{74A30CB7-D151-4F42-884D-2E97E3373A5B}" type="pres">
      <dgm:prSet presAssocID="{036D338E-9578-42C0-897D-CDBE364F109B}" presName="node" presStyleLbl="node1" presStyleIdx="0" presStyleCnt="3" custRadScaleRad="80173" custRadScaleInc="-51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3FA70-E2E4-40EC-A303-10BC4B90BF2D}" type="pres">
      <dgm:prSet presAssocID="{931204AA-80B2-4904-AD07-3DB6B058C86A}" presName="parTrans" presStyleLbl="bgSibTrans2D1" presStyleIdx="1" presStyleCnt="3" custAng="10740697" custScaleX="50790" custLinFactNeighborX="3076" custLinFactNeighborY="-76674"/>
      <dgm:spPr/>
      <dgm:t>
        <a:bodyPr/>
        <a:lstStyle/>
        <a:p>
          <a:endParaRPr lang="ru-RU"/>
        </a:p>
      </dgm:t>
    </dgm:pt>
    <dgm:pt modelId="{B88CE8CE-C1D2-4A03-8857-C94E6865DDE1}" type="pres">
      <dgm:prSet presAssocID="{B93FC84D-15A8-4408-A8FC-AAB008241EF8}" presName="node" presStyleLbl="node1" presStyleIdx="1" presStyleCnt="3" custScaleX="105235" custRadScaleRad="4544" custRadScaleInc="-2982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072DE9-7C08-4EA5-A257-DDE00D7372A8}" type="pres">
      <dgm:prSet presAssocID="{25380553-53D3-4E43-95D6-DA3A71227C23}" presName="parTrans" presStyleLbl="bgSibTrans2D1" presStyleIdx="2" presStyleCnt="3" custAng="10365171" custScaleX="61773" custScaleY="98252" custLinFactNeighborX="-4507" custLinFactNeighborY="-90718"/>
      <dgm:spPr/>
      <dgm:t>
        <a:bodyPr/>
        <a:lstStyle/>
        <a:p>
          <a:endParaRPr lang="ru-RU"/>
        </a:p>
      </dgm:t>
    </dgm:pt>
    <dgm:pt modelId="{898BA34E-856B-4B8E-8C9B-43E36C265E62}" type="pres">
      <dgm:prSet presAssocID="{50CCC3B4-609A-4782-928E-63239E2B6AFE}" presName="node" presStyleLbl="node1" presStyleIdx="2" presStyleCnt="3" custRadScaleRad="76161" custRadScaleInc="565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0E225D-AF46-4D9E-86A9-C287E4F6B6F2}" type="presOf" srcId="{B93FC84D-15A8-4408-A8FC-AAB008241EF8}" destId="{B88CE8CE-C1D2-4A03-8857-C94E6865DDE1}" srcOrd="0" destOrd="0" presId="urn:microsoft.com/office/officeart/2005/8/layout/radial4"/>
    <dgm:cxn modelId="{C86FA814-12EE-41CD-828B-7BC9428ADEC4}" type="presOf" srcId="{931204AA-80B2-4904-AD07-3DB6B058C86A}" destId="{DE03FA70-E2E4-40EC-A303-10BC4B90BF2D}" srcOrd="0" destOrd="0" presId="urn:microsoft.com/office/officeart/2005/8/layout/radial4"/>
    <dgm:cxn modelId="{FDB80537-FB73-4905-A63A-57FF9AA9DD4F}" srcId="{FAE6CCE1-D415-4ACD-ADCA-8EEC860DA2FC}" destId="{B93FC84D-15A8-4408-A8FC-AAB008241EF8}" srcOrd="1" destOrd="0" parTransId="{931204AA-80B2-4904-AD07-3DB6B058C86A}" sibTransId="{9853C95C-7556-4836-B3D0-293C432DFEBA}"/>
    <dgm:cxn modelId="{4BFEBB62-6BEB-4A34-893C-41C011B5D0D0}" type="presOf" srcId="{FAE6CCE1-D415-4ACD-ADCA-8EEC860DA2FC}" destId="{FF5A5A58-0D00-4FD7-8A23-C974428D3E0B}" srcOrd="0" destOrd="0" presId="urn:microsoft.com/office/officeart/2005/8/layout/radial4"/>
    <dgm:cxn modelId="{9091E328-CF52-482E-A1FE-8CEEE8618EEC}" type="presOf" srcId="{1406EC0D-592B-4990-9DAB-CB567A32AD91}" destId="{3997B659-CC45-4C6C-BEC4-F738228C7CA5}" srcOrd="0" destOrd="0" presId="urn:microsoft.com/office/officeart/2005/8/layout/radial4"/>
    <dgm:cxn modelId="{503B2843-7174-465A-9346-B0F1013E9BE9}" type="presOf" srcId="{036D338E-9578-42C0-897D-CDBE364F109B}" destId="{74A30CB7-D151-4F42-884D-2E97E3373A5B}" srcOrd="0" destOrd="0" presId="urn:microsoft.com/office/officeart/2005/8/layout/radial4"/>
    <dgm:cxn modelId="{31A5DBF5-62D0-465C-84FA-3AD771AA400A}" type="presOf" srcId="{25380553-53D3-4E43-95D6-DA3A71227C23}" destId="{EE072DE9-7C08-4EA5-A257-DDE00D7372A8}" srcOrd="0" destOrd="0" presId="urn:microsoft.com/office/officeart/2005/8/layout/radial4"/>
    <dgm:cxn modelId="{A69C9BDA-AF82-4C86-A632-5978FCD3BCF6}" type="presOf" srcId="{50CCC3B4-609A-4782-928E-63239E2B6AFE}" destId="{898BA34E-856B-4B8E-8C9B-43E36C265E62}" srcOrd="0" destOrd="0" presId="urn:microsoft.com/office/officeart/2005/8/layout/radial4"/>
    <dgm:cxn modelId="{EF5532D6-482C-42C1-A098-CEF39398D103}" srcId="{FAE6CCE1-D415-4ACD-ADCA-8EEC860DA2FC}" destId="{50CCC3B4-609A-4782-928E-63239E2B6AFE}" srcOrd="2" destOrd="0" parTransId="{25380553-53D3-4E43-95D6-DA3A71227C23}" sibTransId="{7B8CBA6A-6E28-4673-A654-8EAB655F5997}"/>
    <dgm:cxn modelId="{0F53CAEB-31DA-455C-ACF9-B7CF7989737A}" type="presOf" srcId="{B689CC89-09A4-4D04-B87B-2631ED8E5057}" destId="{60791BBD-55DC-450C-96E9-D403B905C9BC}" srcOrd="0" destOrd="0" presId="urn:microsoft.com/office/officeart/2005/8/layout/radial4"/>
    <dgm:cxn modelId="{7272CE23-3E64-4DA3-B0B5-71D01369FC3B}" srcId="{FAE6CCE1-D415-4ACD-ADCA-8EEC860DA2FC}" destId="{036D338E-9578-42C0-897D-CDBE364F109B}" srcOrd="0" destOrd="0" parTransId="{1406EC0D-592B-4990-9DAB-CB567A32AD91}" sibTransId="{DF5D0524-5EA2-48D2-804B-C3DDFA5A917F}"/>
    <dgm:cxn modelId="{574797D4-5329-4E82-B9C6-4683DEE5F918}" srcId="{B689CC89-09A4-4D04-B87B-2631ED8E5057}" destId="{FAE6CCE1-D415-4ACD-ADCA-8EEC860DA2FC}" srcOrd="0" destOrd="0" parTransId="{CBB41FCC-645A-492E-889C-7A0CF2FC893D}" sibTransId="{7DCF6BE7-5F0E-4394-9089-336F42A6F854}"/>
    <dgm:cxn modelId="{0E4340E9-CAC2-4449-834B-0B14B038BD80}" type="presParOf" srcId="{60791BBD-55DC-450C-96E9-D403B905C9BC}" destId="{FF5A5A58-0D00-4FD7-8A23-C974428D3E0B}" srcOrd="0" destOrd="0" presId="urn:microsoft.com/office/officeart/2005/8/layout/radial4"/>
    <dgm:cxn modelId="{25D77D5B-BBC0-4F4B-B79E-2180C1FD7DC2}" type="presParOf" srcId="{60791BBD-55DC-450C-96E9-D403B905C9BC}" destId="{3997B659-CC45-4C6C-BEC4-F738228C7CA5}" srcOrd="1" destOrd="0" presId="urn:microsoft.com/office/officeart/2005/8/layout/radial4"/>
    <dgm:cxn modelId="{D43078EC-E5C8-4373-B421-DF9DBACA3A34}" type="presParOf" srcId="{60791BBD-55DC-450C-96E9-D403B905C9BC}" destId="{74A30CB7-D151-4F42-884D-2E97E3373A5B}" srcOrd="2" destOrd="0" presId="urn:microsoft.com/office/officeart/2005/8/layout/radial4"/>
    <dgm:cxn modelId="{CC828FF0-F40C-466D-9760-08C962F19947}" type="presParOf" srcId="{60791BBD-55DC-450C-96E9-D403B905C9BC}" destId="{DE03FA70-E2E4-40EC-A303-10BC4B90BF2D}" srcOrd="3" destOrd="0" presId="urn:microsoft.com/office/officeart/2005/8/layout/radial4"/>
    <dgm:cxn modelId="{9995F404-DBC6-45B2-A022-DE05F739C429}" type="presParOf" srcId="{60791BBD-55DC-450C-96E9-D403B905C9BC}" destId="{B88CE8CE-C1D2-4A03-8857-C94E6865DDE1}" srcOrd="4" destOrd="0" presId="urn:microsoft.com/office/officeart/2005/8/layout/radial4"/>
    <dgm:cxn modelId="{31E7B8B3-1D77-4958-A68E-C9327976EFF1}" type="presParOf" srcId="{60791BBD-55DC-450C-96E9-D403B905C9BC}" destId="{EE072DE9-7C08-4EA5-A257-DDE00D7372A8}" srcOrd="5" destOrd="0" presId="urn:microsoft.com/office/officeart/2005/8/layout/radial4"/>
    <dgm:cxn modelId="{B2A0928C-C24A-4D84-B1BD-AF27ADFFD2CD}" type="presParOf" srcId="{60791BBD-55DC-450C-96E9-D403B905C9BC}" destId="{898BA34E-856B-4B8E-8C9B-43E36C265E6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488A1E-8366-4D62-B4AC-3016DF2E225C}" type="doc">
      <dgm:prSet loTypeId="urn:microsoft.com/office/officeart/2005/8/layout/pyramid2" loCatId="list" qsTypeId="urn:microsoft.com/office/officeart/2005/8/quickstyle/3d2" qsCatId="3D" csTypeId="urn:microsoft.com/office/officeart/2005/8/colors/accent1_1" csCatId="accent1" phldr="1"/>
      <dgm:spPr/>
    </dgm:pt>
    <dgm:pt modelId="{7F56FE50-9223-4825-B3A6-4B7B18DC4F95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0" dirty="0" smtClean="0">
              <a:latin typeface="Times New Roman" pitchFamily="18" charset="0"/>
            </a:rPr>
            <a:t>Познакомить детей в соответствующей их возрасту форме с основными документами по защите прав человека. </a:t>
          </a:r>
          <a:endParaRPr lang="ru-RU" sz="2000" b="1" i="0" dirty="0"/>
        </a:p>
      </dgm:t>
    </dgm:pt>
    <dgm:pt modelId="{B01CCAC2-07FB-4887-B356-CB0F9316523C}" type="parTrans" cxnId="{E70AEBF5-239A-435E-8C6E-096FB9C336DD}">
      <dgm:prSet/>
      <dgm:spPr/>
      <dgm:t>
        <a:bodyPr/>
        <a:lstStyle/>
        <a:p>
          <a:endParaRPr lang="ru-RU"/>
        </a:p>
      </dgm:t>
    </dgm:pt>
    <dgm:pt modelId="{3690F6F6-618E-447B-A14A-91E99A74AB24}" type="sibTrans" cxnId="{E70AEBF5-239A-435E-8C6E-096FB9C336DD}">
      <dgm:prSet/>
      <dgm:spPr/>
      <dgm:t>
        <a:bodyPr/>
        <a:lstStyle/>
        <a:p>
          <a:endParaRPr lang="ru-RU"/>
        </a:p>
      </dgm:t>
    </dgm:pt>
    <dgm:pt modelId="{534FA1EB-C4D2-4F9C-92CF-35E149E7D41C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0" dirty="0" smtClean="0">
              <a:latin typeface="Times New Roman" pitchFamily="18" charset="0"/>
            </a:rPr>
            <a:t>Развивать уважение и терпимость к людям независимо от их социального происхождения, расовой и национальной принадлежности, языка, вероисповедания, пола, возраста, личностного и поведенческого своеобразия (в том числе внешнего облика, физических недостатков и пр.). </a:t>
          </a:r>
          <a:endParaRPr lang="ru-RU" sz="2000" b="1" i="0" dirty="0"/>
        </a:p>
      </dgm:t>
    </dgm:pt>
    <dgm:pt modelId="{04998B3A-EB70-4634-87E5-B297F922B055}" type="parTrans" cxnId="{DEFFB31E-1B4A-4927-BE60-BDD32F2DC03F}">
      <dgm:prSet/>
      <dgm:spPr/>
      <dgm:t>
        <a:bodyPr/>
        <a:lstStyle/>
        <a:p>
          <a:endParaRPr lang="ru-RU"/>
        </a:p>
      </dgm:t>
    </dgm:pt>
    <dgm:pt modelId="{F9F98CD3-7559-4D1F-9D3C-EE64D85ADD61}" type="sibTrans" cxnId="{DEFFB31E-1B4A-4927-BE60-BDD32F2DC03F}">
      <dgm:prSet/>
      <dgm:spPr/>
      <dgm:t>
        <a:bodyPr/>
        <a:lstStyle/>
        <a:p>
          <a:endParaRPr lang="ru-RU"/>
        </a:p>
      </dgm:t>
    </dgm:pt>
    <dgm:pt modelId="{8E920C72-ACF6-42CC-B103-6C8AE93EA78F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0" dirty="0" smtClean="0">
              <a:latin typeface="Times New Roman" pitchFamily="18" charset="0"/>
            </a:rPr>
            <a:t>Способствовать формированию чувства собственного достоинства, осознания своих прав и свобод, чувства ответственности (за другого человека, за начатое дело, за данное слово и др.). </a:t>
          </a:r>
          <a:endParaRPr lang="ru-RU" sz="2000" b="1" i="0" dirty="0"/>
        </a:p>
      </dgm:t>
    </dgm:pt>
    <dgm:pt modelId="{19DBFFF3-9EA1-4801-9964-7F96925E0F8D}" type="parTrans" cxnId="{3E47FE9A-2DD9-47F2-9000-53F855A5E15D}">
      <dgm:prSet/>
      <dgm:spPr/>
      <dgm:t>
        <a:bodyPr/>
        <a:lstStyle/>
        <a:p>
          <a:endParaRPr lang="ru-RU"/>
        </a:p>
      </dgm:t>
    </dgm:pt>
    <dgm:pt modelId="{DB5A9544-FAB2-4E8E-BA37-21371E11AADF}" type="sibTrans" cxnId="{3E47FE9A-2DD9-47F2-9000-53F855A5E15D}">
      <dgm:prSet/>
      <dgm:spPr/>
      <dgm:t>
        <a:bodyPr/>
        <a:lstStyle/>
        <a:p>
          <a:endParaRPr lang="ru-RU"/>
        </a:p>
      </dgm:t>
    </dgm:pt>
    <dgm:pt modelId="{9ED6F27D-A86B-4480-BB21-9B28E175E7A8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0" dirty="0" smtClean="0">
              <a:latin typeface="Times New Roman" pitchFamily="18" charset="0"/>
            </a:rPr>
            <a:t>Развивать уважение к достоинству и личным правам    другого человека.</a:t>
          </a:r>
          <a:endParaRPr lang="ru-RU" sz="2000" b="1" i="0" dirty="0"/>
        </a:p>
      </dgm:t>
    </dgm:pt>
    <dgm:pt modelId="{66AD81C8-C51C-48F6-B248-54F71381EC68}" type="parTrans" cxnId="{8F9297AD-0525-41B2-8C11-C1B8E200387A}">
      <dgm:prSet/>
      <dgm:spPr/>
      <dgm:t>
        <a:bodyPr/>
        <a:lstStyle/>
        <a:p>
          <a:endParaRPr lang="ru-RU"/>
        </a:p>
      </dgm:t>
    </dgm:pt>
    <dgm:pt modelId="{BDCEC667-4CFC-43AC-9F4F-22F912B1C4FB}" type="sibTrans" cxnId="{8F9297AD-0525-41B2-8C11-C1B8E200387A}">
      <dgm:prSet/>
      <dgm:spPr/>
      <dgm:t>
        <a:bodyPr/>
        <a:lstStyle/>
        <a:p>
          <a:endParaRPr lang="ru-RU"/>
        </a:p>
      </dgm:t>
    </dgm:pt>
    <dgm:pt modelId="{32EEBDAE-C6DD-4765-92F8-E6FABBDB675A}" type="pres">
      <dgm:prSet presAssocID="{02488A1E-8366-4D62-B4AC-3016DF2E225C}" presName="compositeShape" presStyleCnt="0">
        <dgm:presLayoutVars>
          <dgm:dir/>
          <dgm:resizeHandles/>
        </dgm:presLayoutVars>
      </dgm:prSet>
      <dgm:spPr/>
    </dgm:pt>
    <dgm:pt modelId="{D98B5E5E-9FE8-404F-A31E-0D48EB3D105C}" type="pres">
      <dgm:prSet presAssocID="{02488A1E-8366-4D62-B4AC-3016DF2E225C}" presName="pyramid" presStyleLbl="node1" presStyleIdx="0" presStyleCnt="1" custLinFactNeighborX="-15101"/>
      <dgm:spPr/>
    </dgm:pt>
    <dgm:pt modelId="{9F593D81-421D-4757-915F-01E014B4FC8C}" type="pres">
      <dgm:prSet presAssocID="{02488A1E-8366-4D62-B4AC-3016DF2E225C}" presName="theList" presStyleCnt="0"/>
      <dgm:spPr/>
    </dgm:pt>
    <dgm:pt modelId="{D6654A2D-245F-4678-9556-507B1072AA91}" type="pres">
      <dgm:prSet presAssocID="{7F56FE50-9223-4825-B3A6-4B7B18DC4F95}" presName="aNode" presStyleLbl="fgAcc1" presStyleIdx="0" presStyleCnt="4" custScaleX="143083" custScaleY="242888" custLinFactY="58919" custLinFactNeighborX="964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B66D9C-1A31-4F50-A548-988453131CDE}" type="pres">
      <dgm:prSet presAssocID="{7F56FE50-9223-4825-B3A6-4B7B18DC4F95}" presName="aSpace" presStyleCnt="0"/>
      <dgm:spPr/>
    </dgm:pt>
    <dgm:pt modelId="{D74FAAC4-E0B6-4175-8773-7111C2CACDC7}" type="pres">
      <dgm:prSet presAssocID="{534FA1EB-C4D2-4F9C-92CF-35E149E7D41C}" presName="aNode" presStyleLbl="fgAcc1" presStyleIdx="1" presStyleCnt="4" custScaleX="180187" custScaleY="466349" custLinFactY="87955" custLinFactNeighborX="-2531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FE78BE-C9FE-4F82-8740-3994A824822C}" type="pres">
      <dgm:prSet presAssocID="{534FA1EB-C4D2-4F9C-92CF-35E149E7D41C}" presName="aSpace" presStyleCnt="0"/>
      <dgm:spPr/>
    </dgm:pt>
    <dgm:pt modelId="{5DEAA909-0318-4A28-B2F1-392CDF5B00D9}" type="pres">
      <dgm:prSet presAssocID="{8E920C72-ACF6-42CC-B103-6C8AE93EA78F}" presName="aNode" presStyleLbl="fgAcc1" presStyleIdx="2" presStyleCnt="4" custScaleX="139503" custScaleY="369257" custLinFactY="100000" custLinFactNeighborX="-3847" custLinFactNeighborY="116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0C399-28C5-4B8B-A6B4-D19A44C74A75}" type="pres">
      <dgm:prSet presAssocID="{8E920C72-ACF6-42CC-B103-6C8AE93EA78F}" presName="aSpace" presStyleCnt="0"/>
      <dgm:spPr/>
    </dgm:pt>
    <dgm:pt modelId="{0A8255A8-19BF-4BAD-8601-985BDA6F4370}" type="pres">
      <dgm:prSet presAssocID="{9ED6F27D-A86B-4480-BB21-9B28E175E7A8}" presName="aNode" presStyleLbl="fgAcc1" presStyleIdx="3" presStyleCnt="4" custScaleX="125567" custScaleY="265805" custLinFactY="106046" custLinFactNeighborX="-50949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47342F-F800-44DE-BD7A-F69D54C588FD}" type="pres">
      <dgm:prSet presAssocID="{9ED6F27D-A86B-4480-BB21-9B28E175E7A8}" presName="aSpace" presStyleCnt="0"/>
      <dgm:spPr/>
    </dgm:pt>
  </dgm:ptLst>
  <dgm:cxnLst>
    <dgm:cxn modelId="{DEFFB31E-1B4A-4927-BE60-BDD32F2DC03F}" srcId="{02488A1E-8366-4D62-B4AC-3016DF2E225C}" destId="{534FA1EB-C4D2-4F9C-92CF-35E149E7D41C}" srcOrd="1" destOrd="0" parTransId="{04998B3A-EB70-4634-87E5-B297F922B055}" sibTransId="{F9F98CD3-7559-4D1F-9D3C-EE64D85ADD61}"/>
    <dgm:cxn modelId="{37D3D78A-5979-47F0-A32E-CF0BCE603456}" type="presOf" srcId="{02488A1E-8366-4D62-B4AC-3016DF2E225C}" destId="{32EEBDAE-C6DD-4765-92F8-E6FABBDB675A}" srcOrd="0" destOrd="0" presId="urn:microsoft.com/office/officeart/2005/8/layout/pyramid2"/>
    <dgm:cxn modelId="{8F9297AD-0525-41B2-8C11-C1B8E200387A}" srcId="{02488A1E-8366-4D62-B4AC-3016DF2E225C}" destId="{9ED6F27D-A86B-4480-BB21-9B28E175E7A8}" srcOrd="3" destOrd="0" parTransId="{66AD81C8-C51C-48F6-B248-54F71381EC68}" sibTransId="{BDCEC667-4CFC-43AC-9F4F-22F912B1C4FB}"/>
    <dgm:cxn modelId="{914DE8F5-92AE-459D-B6F9-D37050953B23}" type="presOf" srcId="{9ED6F27D-A86B-4480-BB21-9B28E175E7A8}" destId="{0A8255A8-19BF-4BAD-8601-985BDA6F4370}" srcOrd="0" destOrd="0" presId="urn:microsoft.com/office/officeart/2005/8/layout/pyramid2"/>
    <dgm:cxn modelId="{C0F2CF78-FBB4-41D9-BF08-DEFAEC4AF3D1}" type="presOf" srcId="{8E920C72-ACF6-42CC-B103-6C8AE93EA78F}" destId="{5DEAA909-0318-4A28-B2F1-392CDF5B00D9}" srcOrd="0" destOrd="0" presId="urn:microsoft.com/office/officeart/2005/8/layout/pyramid2"/>
    <dgm:cxn modelId="{1841BB08-F940-4EA5-8ED7-451C34966E16}" type="presOf" srcId="{7F56FE50-9223-4825-B3A6-4B7B18DC4F95}" destId="{D6654A2D-245F-4678-9556-507B1072AA91}" srcOrd="0" destOrd="0" presId="urn:microsoft.com/office/officeart/2005/8/layout/pyramid2"/>
    <dgm:cxn modelId="{E70AEBF5-239A-435E-8C6E-096FB9C336DD}" srcId="{02488A1E-8366-4D62-B4AC-3016DF2E225C}" destId="{7F56FE50-9223-4825-B3A6-4B7B18DC4F95}" srcOrd="0" destOrd="0" parTransId="{B01CCAC2-07FB-4887-B356-CB0F9316523C}" sibTransId="{3690F6F6-618E-447B-A14A-91E99A74AB24}"/>
    <dgm:cxn modelId="{3E47FE9A-2DD9-47F2-9000-53F855A5E15D}" srcId="{02488A1E-8366-4D62-B4AC-3016DF2E225C}" destId="{8E920C72-ACF6-42CC-B103-6C8AE93EA78F}" srcOrd="2" destOrd="0" parTransId="{19DBFFF3-9EA1-4801-9964-7F96925E0F8D}" sibTransId="{DB5A9544-FAB2-4E8E-BA37-21371E11AADF}"/>
    <dgm:cxn modelId="{21D1FDD0-3C19-49CD-92E5-6482B28786CC}" type="presOf" srcId="{534FA1EB-C4D2-4F9C-92CF-35E149E7D41C}" destId="{D74FAAC4-E0B6-4175-8773-7111C2CACDC7}" srcOrd="0" destOrd="0" presId="urn:microsoft.com/office/officeart/2005/8/layout/pyramid2"/>
    <dgm:cxn modelId="{5E7DB860-39E5-471F-BE1F-32F8BC938B08}" type="presParOf" srcId="{32EEBDAE-C6DD-4765-92F8-E6FABBDB675A}" destId="{D98B5E5E-9FE8-404F-A31E-0D48EB3D105C}" srcOrd="0" destOrd="0" presId="urn:microsoft.com/office/officeart/2005/8/layout/pyramid2"/>
    <dgm:cxn modelId="{F3A443F2-87BA-48A0-94E8-5E2287AC24DB}" type="presParOf" srcId="{32EEBDAE-C6DD-4765-92F8-E6FABBDB675A}" destId="{9F593D81-421D-4757-915F-01E014B4FC8C}" srcOrd="1" destOrd="0" presId="urn:microsoft.com/office/officeart/2005/8/layout/pyramid2"/>
    <dgm:cxn modelId="{B39BCCF9-90C7-4DF4-A5EB-66C019C73524}" type="presParOf" srcId="{9F593D81-421D-4757-915F-01E014B4FC8C}" destId="{D6654A2D-245F-4678-9556-507B1072AA91}" srcOrd="0" destOrd="0" presId="urn:microsoft.com/office/officeart/2005/8/layout/pyramid2"/>
    <dgm:cxn modelId="{9889B851-9B8D-4C77-8646-3B9305A30248}" type="presParOf" srcId="{9F593D81-421D-4757-915F-01E014B4FC8C}" destId="{B5B66D9C-1A31-4F50-A548-988453131CDE}" srcOrd="1" destOrd="0" presId="urn:microsoft.com/office/officeart/2005/8/layout/pyramid2"/>
    <dgm:cxn modelId="{6BF9974D-A8C6-436F-BD9E-DF0F37679033}" type="presParOf" srcId="{9F593D81-421D-4757-915F-01E014B4FC8C}" destId="{D74FAAC4-E0B6-4175-8773-7111C2CACDC7}" srcOrd="2" destOrd="0" presId="urn:microsoft.com/office/officeart/2005/8/layout/pyramid2"/>
    <dgm:cxn modelId="{9F41210B-0B56-456A-B8C4-DE589D1F6622}" type="presParOf" srcId="{9F593D81-421D-4757-915F-01E014B4FC8C}" destId="{B3FE78BE-C9FE-4F82-8740-3994A824822C}" srcOrd="3" destOrd="0" presId="urn:microsoft.com/office/officeart/2005/8/layout/pyramid2"/>
    <dgm:cxn modelId="{7BAACFAC-78BB-4C25-BC2D-CC78774411A1}" type="presParOf" srcId="{9F593D81-421D-4757-915F-01E014B4FC8C}" destId="{5DEAA909-0318-4A28-B2F1-392CDF5B00D9}" srcOrd="4" destOrd="0" presId="urn:microsoft.com/office/officeart/2005/8/layout/pyramid2"/>
    <dgm:cxn modelId="{97D5AF23-11EE-4A65-95E6-DEAA5C88256F}" type="presParOf" srcId="{9F593D81-421D-4757-915F-01E014B4FC8C}" destId="{D3D0C399-28C5-4B8B-A6B4-D19A44C74A75}" srcOrd="5" destOrd="0" presId="urn:microsoft.com/office/officeart/2005/8/layout/pyramid2"/>
    <dgm:cxn modelId="{A1567420-5910-406A-B098-FBC3531BDE7B}" type="presParOf" srcId="{9F593D81-421D-4757-915F-01E014B4FC8C}" destId="{0A8255A8-19BF-4BAD-8601-985BDA6F4370}" srcOrd="6" destOrd="0" presId="urn:microsoft.com/office/officeart/2005/8/layout/pyramid2"/>
    <dgm:cxn modelId="{78556F7A-A63C-46CA-95DD-CBA5CC9C4D70}" type="presParOf" srcId="{9F593D81-421D-4757-915F-01E014B4FC8C}" destId="{4A47342F-F800-44DE-BD7A-F69D54C588FD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ED6F3D4-1147-4ABB-91D0-838BC2A4785C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D915A35-B771-4538-8A22-2603B2C8F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C0833B-F4B1-4A49-9228-5FBFD33E3383}" type="slidenum">
              <a:rPr lang="ru-RU" smtClean="0">
                <a:cs typeface="Arial" charset="0"/>
              </a:rPr>
              <a:pPr/>
              <a:t>1</a:t>
            </a:fld>
            <a:endParaRPr lang="ru-RU" smtClean="0">
              <a:cs typeface="Arial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63E84-5FD0-4B1B-94E8-FD6929945C78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88B90-61EB-4F00-B2A0-893249BC13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1FFDF-4AA1-4C5E-986A-B73C6F02B6B4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B3678-7B35-4994-9280-49B32AA4E2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F62D1-3176-4F53-839A-C8386B39C6B0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E01FF-53B2-4456-BF6F-A51B8E461B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61D62-D1DE-41AA-8EB5-9BEC55B3C050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0353C-926A-460C-A48F-B50E014EF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06647-E77F-4A0D-A85A-18982CC124B2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64AB5-E204-4C1C-A32E-37F7856DAB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FBC23-B866-40F3-B1FD-4D3F00F780E5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14533-72E4-4078-8656-7E11E674D3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1662A-A8D9-44FE-8E9C-94529D2FBE99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7479B-7076-4B79-9AF8-A07BE98851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0C67B-4A1F-49C8-89F4-B66E2CC3FA1F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EFBB0-6BA7-4161-B25B-02FFEFBF82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0025A-2AD2-4095-886A-97B19DC03F39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B76F0-D914-4EAB-A934-0BF28F8E05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FBC82-CF3C-4193-BC79-96932F272E22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D4EC5-0E3B-4241-83F4-5AF5FC0495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5F8C5-D6EB-4EBB-914B-83A3921C60DB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35D4F-524E-4CA8-A2B2-BA5FADC36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383D2-CEF3-4670-94D4-1A7287CF077E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D7FA3-84CA-4EE2-98F2-AB9F033D7B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63B7E-3E6F-4783-BAAC-A1FF0CAB9F23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88265-9EFC-4AF7-A676-5C632BBBD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114EF08-6EEB-4551-B9A8-2EE3D8227A3E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0B0D3684-8646-4969-A29C-D8DBF5138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69" r:id="rId4"/>
    <p:sldLayoutId id="2147483677" r:id="rId5"/>
    <p:sldLayoutId id="2147483670" r:id="rId6"/>
    <p:sldLayoutId id="2147483678" r:id="rId7"/>
    <p:sldLayoutId id="2147483679" r:id="rId8"/>
    <p:sldLayoutId id="2147483680" r:id="rId9"/>
    <p:sldLayoutId id="2147483671" r:id="rId10"/>
    <p:sldLayoutId id="2147483681" r:id="rId11"/>
    <p:sldLayoutId id="2147483672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aforism.su/avtor/647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752448" y="593706"/>
            <a:ext cx="7786742" cy="5643578"/>
          </a:xfrm>
          <a:prstGeom prst="horizontalScroll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47723" y="1649402"/>
            <a:ext cx="7715304" cy="34163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Тема: «Правовое воспитание –</a:t>
            </a:r>
            <a:b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</a:br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 путь  воспитания гражданственности и патриотизма ребенка.</a:t>
            </a:r>
            <a:b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</a:br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cs typeface="+mn-cs"/>
              </a:rPr>
              <a:t>Дети должны знать о своих правах!»                  </a:t>
            </a:r>
          </a:p>
        </p:txBody>
      </p:sp>
      <p:pic>
        <p:nvPicPr>
          <p:cNvPr id="16389" name="Picture 4" descr="SCA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4929188"/>
            <a:ext cx="2054225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Анна\Downloads\п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5214950"/>
            <a:ext cx="2155825" cy="1436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3"/>
          <p:cNvSpPr txBox="1">
            <a:spLocks noChangeArrowheads="1"/>
          </p:cNvSpPr>
          <p:nvPr/>
        </p:nvSpPr>
        <p:spPr bwMode="auto">
          <a:xfrm>
            <a:off x="642938" y="2500313"/>
            <a:ext cx="807243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/>
              <a:t>Представления о правилах поведения с незнакомыми людьми;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/>
              <a:t>Правила безопасного поведения дома, на улице, в детском саду, в природе;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/>
              <a:t>Умение называть свою фамилию и имя; фамилию, имя и отчество родителей; домашний адрес и телефон;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/>
              <a:t>Знакомим детей с правилами поведения в экстремальных ситуациях</a:t>
            </a:r>
            <a:r>
              <a:rPr lang="ru-RU" sz="2000" b="1">
                <a:latin typeface="Calibri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625" y="500063"/>
            <a:ext cx="8715375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образовательной области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«Социально- коммуникативное развитие» мы закрепляем с детьми: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QOUhHfW606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765175"/>
            <a:ext cx="4159250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5" descr="VHHYpan4r_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33375"/>
            <a:ext cx="4198937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 descr="WQCFH7noQB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644900"/>
            <a:ext cx="4176712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2938" y="357188"/>
            <a:ext cx="850106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образовательной области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«Познавательное развитие»:</a:t>
            </a:r>
          </a:p>
        </p:txBody>
      </p:sp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285750" y="1571625"/>
            <a:ext cx="84296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/>
              <a:t>Совершенствуются и расширяются игровые умения детей: выбирать самостоятельно игру, тему, развивать сюжет;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/>
              <a:t>Формируются навыки сотрудничества, доброжелательного и уважительного отношения к сверстникам разных национальностей;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/>
              <a:t>Продолжает формироваться интерес к своей «малой Родине». Необходимо рассказывать детям о достопримечательностях родного края, культуре, традициях.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400" b="1"/>
              <a:t>Формируется умение оценивать свои поступки и поступки других людей. Развивается стремление детей выражать свое отношение к окружающему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500063"/>
            <a:ext cx="82153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образовательной области «Коммуникация»: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1500" y="1928813"/>
            <a:ext cx="821531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b="1"/>
              <a:t>Продолжаем расширять представления детей о многообразии окружающего мира. Знакомим детей с народными промыслами;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b="1"/>
              <a:t>Продолжаем развивать речь как средство общения. Учим детей с помощью речи решать спорные вопросы и улаживать конфликты: убеждать, доказывать, объяснять.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400" b="1"/>
              <a:t>Поощряем попытки детей высказывать разные точки зрения в ответах на поставленный вопрос, в доброжелательной форме высказывать согласие или несогласие с ответом товарища; развивать умение поддерживать непринужденную беседу.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-0ENav8YVm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5149850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5" descr="bQusXtG0JH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916113"/>
            <a:ext cx="35099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hn9PBeBLOH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620713"/>
            <a:ext cx="7621587" cy="571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85720" y="285728"/>
          <a:ext cx="885828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14480" y="357166"/>
            <a:ext cx="6072198" cy="84124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Работа с детьми</a:t>
            </a:r>
            <a:endParaRPr lang="ru-RU" sz="44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2875" y="2571750"/>
            <a:ext cx="228600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endParaRPr lang="ru-RU" sz="2400" i="1" u="sng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4634" y="523753"/>
            <a:ext cx="8143932" cy="449287"/>
          </a:xfrm>
          <a:prstGeom prst="rect">
            <a:avLst/>
          </a:prstGeom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FF0000"/>
                </a:solidFill>
                <a:cs typeface="+mn-cs"/>
              </a:rPr>
              <a:t>Дидактические игры по правовому воспитанию</a:t>
            </a:r>
            <a:endParaRPr lang="ru-RU" sz="2800" dirty="0">
              <a:cs typeface="+mn-cs"/>
            </a:endParaRPr>
          </a:p>
        </p:txBody>
      </p:sp>
      <p:pic>
        <p:nvPicPr>
          <p:cNvPr id="33795" name="Picture 7" descr="pjJzGFFO_4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989138"/>
            <a:ext cx="334962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8" descr="OpOxSycPNx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2060575"/>
            <a:ext cx="3341688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457200" y="1052513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400" b="1" cap="none" smtClean="0">
                <a:effectLst/>
              </a:rPr>
              <a:t>«Я – мальчик, ты - девочка»</a:t>
            </a:r>
            <a:r>
              <a:rPr lang="ru-RU" sz="2400" cap="none" smtClean="0">
                <a:effectLst/>
              </a:rPr>
              <a:t> (Право на защиту от дискриминации)</a:t>
            </a:r>
            <a:br>
              <a:rPr lang="ru-RU" sz="2400" cap="none" smtClean="0">
                <a:effectLst/>
              </a:rPr>
            </a:br>
            <a:r>
              <a:rPr lang="ru-RU" sz="2400" cap="none" smtClean="0">
                <a:effectLst/>
              </a:rPr>
              <a:t>Цель: формирование умения детей различать </a:t>
            </a:r>
            <a:br>
              <a:rPr lang="ru-RU" sz="2400" cap="none" smtClean="0">
                <a:effectLst/>
              </a:rPr>
            </a:br>
            <a:r>
              <a:rPr lang="ru-RU" sz="2400" cap="none" smtClean="0">
                <a:effectLst/>
              </a:rPr>
              <a:t>свой пол; развивать мышление, внимание.</a:t>
            </a:r>
          </a:p>
        </p:txBody>
      </p:sp>
    </p:spTree>
  </p:cSld>
  <p:clrMapOvr>
    <a:masterClrMapping/>
  </p:clrMapOvr>
  <p:transition spd="med" advClick="0" advTm="8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200" cap="none" smtClean="0">
                <a:effectLst/>
              </a:rPr>
              <a:t>«Давай познакомимся!»(Право на имя)</a:t>
            </a:r>
            <a:r>
              <a:rPr lang="ru-RU" sz="1200" cap="none" smtClean="0">
                <a:effectLst/>
              </a:rPr>
              <a:t/>
            </a:r>
            <a:br>
              <a:rPr lang="ru-RU" sz="1200" cap="none" smtClean="0">
                <a:effectLst/>
              </a:rPr>
            </a:br>
            <a:r>
              <a:rPr lang="ru-RU" sz="2000" cap="none" smtClean="0">
                <a:effectLst/>
              </a:rPr>
              <a:t>Цель: способствовать знакомству детей друг с другом. Воспитывать в детях доброжелательное отношение друг с другом</a:t>
            </a:r>
          </a:p>
        </p:txBody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14430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b="1" smtClean="0">
                <a:latin typeface="Times New Roman" pitchFamily="18" charset="0"/>
              </a:rPr>
              <a:t>«Как зовут членов семьи» (Право на семью)</a:t>
            </a:r>
          </a:p>
          <a:p>
            <a:pPr>
              <a:lnSpc>
                <a:spcPct val="80000"/>
              </a:lnSpc>
            </a:pPr>
            <a:r>
              <a:rPr lang="ru-RU" sz="2400" b="1" smtClean="0">
                <a:latin typeface="Times New Roman" pitchFamily="18" charset="0"/>
              </a:rPr>
              <a:t>Цель: способствовать закреплению умений детьми четко называть членов своей семьи; воспитывать любовь к семье</a:t>
            </a:r>
          </a:p>
        </p:txBody>
      </p:sp>
      <p:pic>
        <p:nvPicPr>
          <p:cNvPr id="34819" name="Picture 4" descr="u4EbKR6fg4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2636838"/>
            <a:ext cx="5040312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 rot="5400000">
            <a:off x="1070769" y="3429794"/>
            <a:ext cx="6858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2" name="Rectangle 3"/>
          <p:cNvSpPr>
            <a:spLocks noGrp="1"/>
          </p:cNvSpPr>
          <p:nvPr>
            <p:ph type="title" idx="4294967295"/>
          </p:nvPr>
        </p:nvSpPr>
        <p:spPr bwMode="auto">
          <a:xfrm>
            <a:off x="323850" y="457200"/>
            <a:ext cx="8667750" cy="1963738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200" cap="none" smtClean="0">
                <a:effectLst/>
              </a:rPr>
              <a:t>«Как вырасти здоровыми»(</a:t>
            </a:r>
            <a:r>
              <a:rPr lang="ru-RU" sz="2400" cap="none" smtClean="0">
                <a:effectLst/>
              </a:rPr>
              <a:t>Право на медицинское обслуживание)</a:t>
            </a:r>
            <a:br>
              <a:rPr lang="ru-RU" sz="2400" cap="none" smtClean="0">
                <a:effectLst/>
              </a:rPr>
            </a:br>
            <a:r>
              <a:rPr lang="ru-RU" sz="2400" cap="none" smtClean="0">
                <a:effectLst/>
              </a:rPr>
              <a:t>Цель: способствовать пониманию детьми, как важно укрепить и поддерживать свое здоровье. Воспитывать сообразительность, развивать быстроту реакции.</a:t>
            </a:r>
          </a:p>
        </p:txBody>
      </p:sp>
      <p:pic>
        <p:nvPicPr>
          <p:cNvPr id="35843" name="Picture 4" descr="CGIJxV_4M5E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565400"/>
            <a:ext cx="4105275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 descr="UnMgarCM2y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284538"/>
            <a:ext cx="4537075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6247" y="457179"/>
            <a:ext cx="8143901" cy="35394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cs typeface="+mn-cs"/>
              </a:rPr>
              <a:t>«Многие беды имеют своими корнями как раз то, что человека с детства не учат управлять своими желаниями, не учат правильно относиться к понятиям 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cs typeface="+mn-cs"/>
              </a:rPr>
              <a:t>можно, надо, нельзя».                                     </a:t>
            </a:r>
            <a:r>
              <a:rPr lang="ru-RU" sz="3200" dirty="0">
                <a:solidFill>
                  <a:srgbClr val="C00000"/>
                </a:solidFill>
                <a:cs typeface="+mn-cs"/>
                <a:hlinkClick r:id="rId2"/>
              </a:rPr>
              <a:t>                   Сухомлинский В. А.</a:t>
            </a:r>
            <a:endParaRPr lang="ru-RU" sz="3200" b="1" dirty="0">
              <a:solidFill>
                <a:srgbClr val="C00000"/>
              </a:solidFill>
              <a:cs typeface="+mn-cs"/>
            </a:endParaRPr>
          </a:p>
        </p:txBody>
      </p:sp>
      <p:pic>
        <p:nvPicPr>
          <p:cNvPr id="18436" name="Picture 7" descr="20181030_0923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3933825"/>
            <a:ext cx="1978025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8" descr="20180815_1017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3789363"/>
            <a:ext cx="2036763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9" descr="20181008_10265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75100" y="3976688"/>
            <a:ext cx="1965325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95288" y="457200"/>
            <a:ext cx="8596312" cy="210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200" cap="none" smtClean="0">
                <a:effectLst/>
              </a:rPr>
              <a:t>«Оцени поступок»(Право на защиту от жестокого обращения)</a:t>
            </a:r>
            <a:br>
              <a:rPr lang="ru-RU" sz="3200" cap="none" smtClean="0">
                <a:effectLst/>
              </a:rPr>
            </a:br>
            <a:r>
              <a:rPr lang="ru-RU" sz="2800" cap="none" smtClean="0">
                <a:effectLst/>
              </a:rPr>
              <a:t>Цель: способствовать развитию представлений детей о добрых и плохих поступках; воспитывать чуткость, доброжелательность.</a:t>
            </a:r>
            <a:endParaRPr lang="ru-RU" sz="3200" cap="none" smtClean="0">
              <a:effectLst/>
            </a:endParaRPr>
          </a:p>
        </p:txBody>
      </p:sp>
      <p:pic>
        <p:nvPicPr>
          <p:cNvPr id="36866" name="Picture 4" descr="_73IbZLEeo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708275"/>
            <a:ext cx="4427538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5" descr="zp-55zzM8T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9313" y="3284538"/>
            <a:ext cx="4484687" cy="33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071802" y="928670"/>
            <a:ext cx="3786214" cy="131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Самостоятельная деятельность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детей</a:t>
            </a:r>
          </a:p>
        </p:txBody>
      </p:sp>
      <p:pic>
        <p:nvPicPr>
          <p:cNvPr id="37890" name="Picture 5" descr="a8tgnjANWS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84313"/>
            <a:ext cx="414496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6" descr="pSne0j_Xmj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3141663"/>
            <a:ext cx="4649787" cy="348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5750" y="0"/>
            <a:ext cx="795813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1" u="sng">
                <a:solidFill>
                  <a:srgbClr val="7C4B3B"/>
                </a:solidFill>
              </a:rPr>
              <a:t>Темы ознакомления детей с основами правового сознания:</a:t>
            </a:r>
          </a:p>
          <a:p>
            <a:pPr>
              <a:spcAft>
                <a:spcPts val="600"/>
              </a:spcAft>
              <a:buFontTx/>
              <a:buBlip>
                <a:blip r:embed="rId2"/>
              </a:buBlip>
            </a:pPr>
            <a:r>
              <a:rPr lang="ru-RU" sz="2400" b="1">
                <a:solidFill>
                  <a:srgbClr val="000000"/>
                </a:solidFill>
              </a:rPr>
              <a:t> </a:t>
            </a:r>
            <a:r>
              <a:rPr lang="ru-RU" sz="2000" b="1">
                <a:solidFill>
                  <a:srgbClr val="000000"/>
                </a:solidFill>
              </a:rPr>
              <a:t>"Знакомство с Декларацией прав человека", </a:t>
            </a:r>
          </a:p>
          <a:p>
            <a:pPr>
              <a:spcAft>
                <a:spcPts val="600"/>
              </a:spcAft>
              <a:buFontTx/>
              <a:buBlip>
                <a:blip r:embed="rId2"/>
              </a:buBlip>
            </a:pPr>
            <a:r>
              <a:rPr lang="ru-RU" sz="2000" b="1">
                <a:solidFill>
                  <a:srgbClr val="000000"/>
                </a:solidFill>
              </a:rPr>
              <a:t> "Право на жизнь, свободу, семью",  </a:t>
            </a:r>
          </a:p>
          <a:p>
            <a:pPr>
              <a:spcAft>
                <a:spcPts val="600"/>
              </a:spcAft>
              <a:buFontTx/>
              <a:buBlip>
                <a:blip r:embed="rId2"/>
              </a:buBlip>
            </a:pPr>
            <a:r>
              <a:rPr lang="ru-RU" sz="2000" b="1">
                <a:solidFill>
                  <a:srgbClr val="000000"/>
                </a:solidFill>
              </a:rPr>
              <a:t> "Право на жилье, пищу, личное имущество",</a:t>
            </a:r>
          </a:p>
          <a:p>
            <a:pPr>
              <a:spcAft>
                <a:spcPts val="600"/>
              </a:spcAft>
              <a:buFontTx/>
              <a:buBlip>
                <a:blip r:embed="rId2"/>
              </a:buBlip>
            </a:pPr>
            <a:r>
              <a:rPr lang="ru-RU" sz="2000" b="1">
                <a:solidFill>
                  <a:srgbClr val="000000"/>
                </a:solidFill>
              </a:rPr>
              <a:t>"Право на защиту, любовь, внимание, заботу, помощь",</a:t>
            </a:r>
          </a:p>
          <a:p>
            <a:pPr>
              <a:spcAft>
                <a:spcPts val="600"/>
              </a:spcAft>
              <a:buFontTx/>
              <a:buBlip>
                <a:blip r:embed="rId2"/>
              </a:buBlip>
            </a:pPr>
            <a:r>
              <a:rPr lang="ru-RU" sz="2000" b="1">
                <a:solidFill>
                  <a:srgbClr val="000000"/>
                </a:solidFill>
              </a:rPr>
              <a:t> "Право на медицинскую помощь </a:t>
            </a:r>
          </a:p>
          <a:p>
            <a:pPr>
              <a:spcAft>
                <a:spcPts val="600"/>
              </a:spcAft>
            </a:pPr>
            <a:r>
              <a:rPr lang="ru-RU" sz="2000" b="1">
                <a:solidFill>
                  <a:srgbClr val="000000"/>
                </a:solidFill>
              </a:rPr>
              <a:t>и охрану здоровья",  </a:t>
            </a:r>
          </a:p>
          <a:p>
            <a:pPr>
              <a:spcAft>
                <a:spcPts val="600"/>
              </a:spcAft>
              <a:buFontTx/>
              <a:buBlip>
                <a:blip r:embed="rId2"/>
              </a:buBlip>
            </a:pPr>
            <a:r>
              <a:rPr lang="ru-RU" sz="2000" b="1">
                <a:solidFill>
                  <a:srgbClr val="000000"/>
                </a:solidFill>
              </a:rPr>
              <a:t>  "Защита детей",  </a:t>
            </a:r>
          </a:p>
          <a:p>
            <a:pPr>
              <a:spcAft>
                <a:spcPts val="600"/>
              </a:spcAft>
              <a:buFontTx/>
              <a:buBlip>
                <a:blip r:embed="rId2"/>
              </a:buBlip>
            </a:pPr>
            <a:r>
              <a:rPr lang="ru-RU" sz="2000" b="1">
                <a:solidFill>
                  <a:srgbClr val="000000"/>
                </a:solidFill>
              </a:rPr>
              <a:t> "Право на дружбу и </a:t>
            </a:r>
          </a:p>
          <a:p>
            <a:pPr>
              <a:spcAft>
                <a:spcPts val="600"/>
              </a:spcAft>
            </a:pPr>
            <a:r>
              <a:rPr lang="ru-RU" sz="2000" b="1">
                <a:solidFill>
                  <a:srgbClr val="000000"/>
                </a:solidFill>
              </a:rPr>
              <a:t>собственное мнение.</a:t>
            </a:r>
          </a:p>
        </p:txBody>
      </p:sp>
      <p:pic>
        <p:nvPicPr>
          <p:cNvPr id="38914" name="Picture 4" descr="0bKp2w9v1kA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2689225"/>
            <a:ext cx="4775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m5Ys4KeT15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04813"/>
            <a:ext cx="7777163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0bKp2w9v1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404813"/>
            <a:ext cx="7440613" cy="558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_-1UR8afR5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6250"/>
            <a:ext cx="4716462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5" descr="WQCFH7noQB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3213100"/>
            <a:ext cx="4643438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ijTS9WZK0c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584200"/>
            <a:ext cx="7870825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57625" y="1357313"/>
            <a:ext cx="528637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400" b="1">
                <a:latin typeface="Calibri" pitchFamily="34" charset="0"/>
              </a:rPr>
              <a:t>Как бы серьезно ни продумывались формы правового воспитания детей в дошкольных образовательных учреждениях,  какой бы высокой ни была квалификация работников дошкольного учреж-</a:t>
            </a:r>
          </a:p>
          <a:p>
            <a:pPr algn="ctr" eaLnBrk="0" hangingPunct="0"/>
            <a:r>
              <a:rPr lang="ru-RU" sz="2400" b="1">
                <a:latin typeface="Calibri" pitchFamily="34" charset="0"/>
              </a:rPr>
              <a:t>дения, невозможно достигнуть</a:t>
            </a:r>
          </a:p>
          <a:p>
            <a:pPr algn="ctr" eaLnBrk="0" hangingPunct="0"/>
            <a:r>
              <a:rPr lang="ru-RU" sz="2400" b="1">
                <a:latin typeface="Calibri" pitchFamily="34" charset="0"/>
              </a:rPr>
              <a:t> поставленной цели без постоянного партнерство и активного </a:t>
            </a:r>
          </a:p>
          <a:p>
            <a:pPr algn="ctr" eaLnBrk="0" hangingPunct="0"/>
            <a:r>
              <a:rPr lang="ru-RU" sz="2400" b="1">
                <a:latin typeface="Calibri" pitchFamily="34" charset="0"/>
              </a:rPr>
              <a:t>участия родителей в правовос-</a:t>
            </a:r>
          </a:p>
          <a:p>
            <a:pPr algn="ctr" eaLnBrk="0" hangingPunct="0"/>
            <a:r>
              <a:rPr lang="ru-RU" sz="2400" b="1">
                <a:latin typeface="Calibri" pitchFamily="34" charset="0"/>
              </a:rPr>
              <a:t>питательном процессе.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571480"/>
            <a:ext cx="7643866" cy="83099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ru-RU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  <a:cs typeface="+mn-cs"/>
              </a:rPr>
              <a:t>Работа с родителями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pic>
        <p:nvPicPr>
          <p:cNvPr id="44035" name="Picture 6" descr="P-sYE6hpaf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438" y="1196975"/>
            <a:ext cx="372586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00113" y="1628775"/>
            <a:ext cx="7345362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Tx/>
              <a:buBlip>
                <a:blip r:embed="rId2"/>
              </a:buBlip>
              <a:tabLst>
                <a:tab pos="1581150" algn="l"/>
              </a:tabLst>
            </a:pPr>
            <a:r>
              <a:rPr lang="ru-RU" sz="1600">
                <a:latin typeface="Calibri" pitchFamily="34" charset="0"/>
              </a:rPr>
              <a:t> </a:t>
            </a:r>
            <a:r>
              <a:rPr lang="ru-RU" sz="2000" b="1" i="1"/>
              <a:t>В группе оформлена папка - передвижка «Защита прав ребенка»; </a:t>
            </a:r>
          </a:p>
          <a:p>
            <a:pPr>
              <a:spcAft>
                <a:spcPts val="600"/>
              </a:spcAft>
              <a:buFontTx/>
              <a:buBlip>
                <a:blip r:embed="rId2"/>
              </a:buBlip>
              <a:tabLst>
                <a:tab pos="1581150" algn="l"/>
              </a:tabLst>
            </a:pPr>
            <a:r>
              <a:rPr lang="ru-RU" sz="2000" b="1" i="1"/>
              <a:t> Проводятся выставки семейных работ «Права человека, глазами ребенка».</a:t>
            </a:r>
          </a:p>
          <a:p>
            <a:pPr>
              <a:spcAft>
                <a:spcPts val="600"/>
              </a:spcAft>
              <a:buFontTx/>
              <a:buBlip>
                <a:blip r:embed="rId2"/>
              </a:buBlip>
              <a:tabLst>
                <a:tab pos="1581150" algn="l"/>
              </a:tabLst>
            </a:pPr>
            <a:r>
              <a:rPr lang="ru-RU" sz="2000" i="1"/>
              <a:t> </a:t>
            </a:r>
            <a:r>
              <a:rPr lang="ru-RU" sz="2000" b="1" i="1"/>
              <a:t>Памятка для родителей «Я Ребенок! И у меня есть права!»</a:t>
            </a:r>
          </a:p>
          <a:p>
            <a:pPr>
              <a:spcAft>
                <a:spcPts val="600"/>
              </a:spcAft>
              <a:buFontTx/>
              <a:buBlip>
                <a:blip r:embed="rId2"/>
              </a:buBlip>
              <a:tabLst>
                <a:tab pos="1581150" algn="l"/>
              </a:tabLst>
            </a:pPr>
            <a:r>
              <a:rPr lang="ru-RU" sz="2000" b="1" i="1"/>
              <a:t>Консультация для родителей «Воспитание добротой!»</a:t>
            </a:r>
          </a:p>
          <a:p>
            <a:pPr>
              <a:spcAft>
                <a:spcPts val="600"/>
              </a:spcAft>
              <a:buFontTx/>
              <a:buBlip>
                <a:blip r:embed="rId2"/>
              </a:buBlip>
              <a:tabLst>
                <a:tab pos="1581150" algn="l"/>
              </a:tabLst>
            </a:pPr>
            <a:endParaRPr lang="ru-RU" sz="2000" b="1" i="1"/>
          </a:p>
          <a:p>
            <a:pPr>
              <a:spcAft>
                <a:spcPts val="600"/>
              </a:spcAft>
              <a:buFontTx/>
              <a:buBlip>
                <a:blip r:embed="rId2"/>
              </a:buBlip>
              <a:tabLst>
                <a:tab pos="1581150" algn="l"/>
              </a:tabLst>
            </a:pPr>
            <a:endParaRPr lang="ru-RU" sz="2000" b="1" i="1"/>
          </a:p>
        </p:txBody>
      </p:sp>
      <p:sp>
        <p:nvSpPr>
          <p:cNvPr id="5" name="Прямоугольник 4"/>
          <p:cNvSpPr/>
          <p:nvPr/>
        </p:nvSpPr>
        <p:spPr>
          <a:xfrm>
            <a:off x="6350" y="950895"/>
            <a:ext cx="8858280" cy="1077218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  <a:cs typeface="+mn-cs"/>
              </a:rPr>
              <a:t>Мероприятия в </a:t>
            </a:r>
            <a:r>
              <a:rPr lang="ru-RU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  <a:cs typeface="+mn-cs"/>
              </a:rPr>
              <a:t>доу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  <a:cs typeface="+mn-cs"/>
              </a:rPr>
              <a:t> по правовому </a:t>
            </a:r>
          </a:p>
          <a:p>
            <a:pPr algn="ctr">
              <a:defRPr/>
            </a:pP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  <a:cs typeface="+mn-cs"/>
              </a:rPr>
              <a:t>просвещению родителей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</p:spTree>
  </p:cSld>
  <p:clrMapOvr>
    <a:masterClrMapping/>
  </p:clrMapOvr>
  <p:transition spd="med" advClick="0" advTm="10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3" descr="OUdO3GlXit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76250"/>
            <a:ext cx="7870825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784" y="449242"/>
            <a:ext cx="8429683" cy="61555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400" b="1" i="1" cap="all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Детство</a:t>
            </a: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ru-RU" sz="2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это  период,  когда  закладываются</a:t>
            </a:r>
          </a:p>
          <a:p>
            <a:pPr eaLnBrk="0" fontAlgn="auto" hangingPunct="0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фундаментальные качества личности, обеспечивающие психологическую устойчивость, нравственные ориентации,  жизнеспособность и нравственность.</a:t>
            </a:r>
            <a:endParaRPr lang="en-US" sz="240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24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Дошкольное детство </a:t>
            </a:r>
            <a:r>
              <a:rPr lang="ru-RU" sz="2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наиболее благоприятный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период для становления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личности ребенка</a:t>
            </a:r>
            <a:endParaRPr lang="ru-RU" sz="24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9458" name="Picture 5" descr="20181218_1530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636838"/>
            <a:ext cx="2974975" cy="396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6" descr="20181218_1717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2276475"/>
            <a:ext cx="178276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wMLbW4TtF6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549275"/>
            <a:ext cx="7991475" cy="571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1000">
    <p:checke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wm8POmNxHO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4271963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5" descr="image001_1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3644900"/>
            <a:ext cx="4864100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5003800" y="2636838"/>
            <a:ext cx="3987800" cy="792162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3200" cap="none" smtClean="0">
                <a:effectLst/>
              </a:rPr>
              <a:t>Воспитание добротой</a:t>
            </a:r>
          </a:p>
        </p:txBody>
      </p:sp>
    </p:spTree>
  </p:cSld>
  <p:clrMapOvr>
    <a:masterClrMapping/>
  </p:clrMapOvr>
  <p:transition spd="med" advClick="0" advTm="8000"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42886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285728"/>
            <a:ext cx="8215370" cy="255454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Помните! </a:t>
            </a:r>
          </a:p>
          <a:p>
            <a:pPr algn="ctr">
              <a:defRPr/>
            </a:pPr>
            <a:r>
              <a:rPr lang="ru-RU" sz="40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Пользуясь своими правами, </a:t>
            </a:r>
          </a:p>
          <a:p>
            <a:pPr algn="ctr">
              <a:defRPr/>
            </a:pPr>
            <a:r>
              <a:rPr lang="ru-RU" sz="40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надо уважать права</a:t>
            </a:r>
          </a:p>
          <a:p>
            <a:pPr algn="ctr">
              <a:defRPr/>
            </a:pPr>
            <a:r>
              <a:rPr lang="ru-RU" sz="40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других людей!</a:t>
            </a:r>
          </a:p>
        </p:txBody>
      </p:sp>
      <p:pic>
        <p:nvPicPr>
          <p:cNvPr id="49155" name="Picture 4" descr="VVKmJePBpK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2690813"/>
            <a:ext cx="5102225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C:\Users\Анна\Downloads\img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648" y="939790"/>
            <a:ext cx="7772400" cy="1928826"/>
          </a:xfrm>
        </p:spPr>
        <p:txBody>
          <a:bodyPr rtlCol="0"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i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</a:t>
            </a:r>
            <a:r>
              <a:rPr lang="ru-RU" sz="5400" b="1" i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 «Я  имею право!».</a:t>
            </a:r>
            <a:r>
              <a:rPr lang="ru-RU" sz="4400" b="1" i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400" b="1" i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i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i="1" u="sng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088" y="476250"/>
            <a:ext cx="7929562" cy="1928813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ru-RU" sz="1400" i="1" smtClean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lnSpc>
                <a:spcPct val="150000"/>
              </a:lnSpc>
            </a:pPr>
            <a:endParaRPr lang="ru-RU" sz="1800" b="1" i="1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endParaRPr lang="ru-RU" sz="1800" b="1" i="1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endParaRPr lang="ru-RU" sz="1800" b="1" i="1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endParaRPr lang="ru-RU" sz="1800" b="1" i="1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endParaRPr lang="ru-RU" sz="1800" b="1" i="1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endParaRPr lang="ru-RU" sz="1800" b="1" i="1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endParaRPr lang="ru-RU" sz="1800" b="1" i="1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ru-RU" sz="1800" b="1" i="1" smtClean="0">
                <a:solidFill>
                  <a:schemeClr val="tx1"/>
                </a:solidFill>
              </a:rPr>
              <a:t>   </a:t>
            </a:r>
          </a:p>
          <a:p>
            <a:pPr algn="ctr" eaLnBrk="1" hangingPunct="1">
              <a:lnSpc>
                <a:spcPct val="150000"/>
              </a:lnSpc>
            </a:pPr>
            <a:endParaRPr lang="ru-RU" sz="1400" i="1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80000"/>
              </a:lnSpc>
            </a:pPr>
            <a:endParaRPr lang="ru-RU" sz="1400" smtClean="0">
              <a:solidFill>
                <a:srgbClr val="898989"/>
              </a:solidFill>
            </a:endParaRPr>
          </a:p>
        </p:txBody>
      </p:sp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981075" y="1987550"/>
            <a:ext cx="69040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Проект подготовила воспитатель:</a:t>
            </a:r>
          </a:p>
          <a:p>
            <a:pPr algn="ctr"/>
            <a:r>
              <a:rPr lang="ru-RU" sz="2000" b="1"/>
              <a:t> </a:t>
            </a:r>
            <a:r>
              <a:rPr lang="ru-RU" sz="2000" b="1" u="sng"/>
              <a:t>Симонова Елена Александровна</a:t>
            </a:r>
          </a:p>
          <a:p>
            <a:pPr algn="ctr"/>
            <a:endParaRPr lang="ru-RU" sz="2000" b="1" u="sng"/>
          </a:p>
        </p:txBody>
      </p:sp>
      <p:pic>
        <p:nvPicPr>
          <p:cNvPr id="7" name="Picture 2" descr="C:\Users\Анна\Downloads\Неделя_менеджмента_и_пра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071" y="3289303"/>
            <a:ext cx="3957682" cy="266899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Анна\Downloads\img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4251" y="3289303"/>
            <a:ext cx="3571901" cy="2678925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1214422"/>
            <a:ext cx="8143932" cy="501675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cs typeface="+mn-cs"/>
              </a:rPr>
              <a:t>       </a:t>
            </a:r>
            <a:r>
              <a:rPr lang="ru-RU" sz="2000" b="1" dirty="0">
                <a:cs typeface="+mn-cs"/>
              </a:rPr>
              <a:t>Одной из наиболее важных и актуальных социальных проблем сегодня является обеспечение и защита прав детей. Решение этой проблемы на разных уровнях позволит укрепить позиции демократии в нашей стране, обеспечить права и свободы детей, условия для всестороннего развития личности.</a:t>
            </a:r>
          </a:p>
          <a:p>
            <a:pPr>
              <a:defRPr/>
            </a:pPr>
            <a:r>
              <a:rPr lang="ru-RU" sz="2000" b="1" dirty="0">
                <a:cs typeface="+mn-cs"/>
              </a:rPr>
              <a:t>С первых шагов ребенок начинает выстраивать свои отношения с окружающим миром. По мере взросления эти отношения претерпевают те или иные качественные изменения. Чтобы ребенок мог осмысленно ориентироваться в изменяющемся мире взрослых, он должен научиться выстраивать свои отношения с этим миром на правовой основе, учитывающей гуманистические традиции развития человеческого общества. И начинать работу по правовому воспитанию необходимо с дошкольного возраста, пока личность ребенка еще самобытна и незакомплексована</a:t>
            </a:r>
            <a:r>
              <a:rPr lang="ru-RU" b="1" dirty="0">
                <a:cs typeface="+mn-cs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43042" y="357166"/>
            <a:ext cx="484940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  <a:cs typeface="+mn-cs"/>
              </a:rPr>
              <a:t>АКТУАЛЬНОСТЬ</a:t>
            </a:r>
            <a:r>
              <a:rPr lang="ru-RU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  <a:cs typeface="+mn-cs"/>
              </a:rPr>
              <a:t>: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</p:spTree>
  </p:cSld>
  <p:clrMapOvr>
    <a:masterClrMapping/>
  </p:clrMapOvr>
  <p:transition spd="med" advClick="0" advTm="8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143900" cy="4572008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400" b="1" i="1" u="sng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/>
            </a:r>
            <a:br>
              <a:rPr lang="ru-RU" sz="5400" b="1" i="1" u="sng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</a:br>
            <a:r>
              <a:rPr lang="ru-RU" sz="5400" dirty="0" smtClean="0"/>
              <a:t> 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Формирование правовой культуры детей в рамках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социокультурных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отношений 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 ребенок-родитель-педагог».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  </a:t>
            </a:r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4800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8992" y="285728"/>
            <a:ext cx="221457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" pitchFamily="18" charset="0"/>
                <a:cs typeface="+mn-cs"/>
              </a:rPr>
              <a:t>Цель: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+mn-cs"/>
            </a:endParaRPr>
          </a:p>
        </p:txBody>
      </p:sp>
      <p:pic>
        <p:nvPicPr>
          <p:cNvPr id="22531" name="Picture 7" descr="37R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12969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 descr="C:\Users\Анна\Downloads\56b5ba9a8e784.jp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4198938"/>
            <a:ext cx="6715125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14313" y="1071562"/>
            <a:ext cx="8501091" cy="542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создание условий для формирования у детей правовой компетентности;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формирование у детей социальной ответственности, способности понимать и оценивать свои поступки и поступки окружающих людей;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воспитание у детей уважительного и терпимого отношения к людям независимо от их происхождения,  расовой  и национальной принадлежности, языка,  пола, внешнего облика и физических недостатков;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воспитание уважения к достоинству и мнению другого;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создание в ДОУ правового пространства ;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повышение уровня правовой культуры педагогического состава ДОУ и родителей;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создание условий для организации взаимодействия семьи и ДОУ по вопросам правового воспитания  и  вовлечения родителей в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правовоспитательный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процесс;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формирование у родителей понимания ответственности за ребенка, за соблюдение его прав, необходимости создания в семье взаимоотношений, основанных на понимании,  заботе,  ненасильственных способах общения</a:t>
            </a:r>
            <a:r>
              <a:rPr lang="ru-RU" b="1" dirty="0">
                <a:latin typeface="Calibri" pitchFamily="34" charset="0"/>
                <a:cs typeface="+mn-cs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285728"/>
            <a:ext cx="450642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О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сновные задачи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: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med" advClick="0" advTm="8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285720" y="285728"/>
          <a:ext cx="8643998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5" descr="bookfai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857496"/>
            <a:ext cx="1146175" cy="1436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Анна\Downloads\img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500042"/>
            <a:ext cx="2095483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p11_cimg019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8992" y="4714884"/>
            <a:ext cx="2071702" cy="161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500034" y="285728"/>
          <a:ext cx="8358246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4312</TotalTime>
  <Words>645</Words>
  <Application>Microsoft Office PowerPoint</Application>
  <PresentationFormat>Экран (4:3)</PresentationFormat>
  <Paragraphs>66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33</vt:i4>
      </vt:variant>
    </vt:vector>
  </HeadingPairs>
  <TitlesOfParts>
    <vt:vector size="49" baseType="lpstr">
      <vt:lpstr>Arial</vt:lpstr>
      <vt:lpstr>Franklin Gothic Medium</vt:lpstr>
      <vt:lpstr>Franklin Gothic Book</vt:lpstr>
      <vt:lpstr>Wingdings 2</vt:lpstr>
      <vt:lpstr>Calibri</vt:lpstr>
      <vt:lpstr>Wingdings</vt:lpstr>
      <vt:lpstr>Times New Roman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«Я – мальчик, ты - девочка» (Право на защиту от дискриминации) Цель: формирование умения детей различать  свой пол; развивать мышление, внимание.</vt:lpstr>
      <vt:lpstr>«Давай познакомимся!»(Право на имя) Цель: способствовать знакомству детей друг с другом. Воспитывать в детях доброжелательное отношение друг с другом</vt:lpstr>
      <vt:lpstr>«Как вырасти здоровыми»(Право на медицинское обслуживание) Цель: способствовать пониманию детьми, как важно укрепить и поддерживать свое здоровье. Воспитывать сообразительность, развивать быстроту реакции.</vt:lpstr>
      <vt:lpstr>«Оцени поступок»(Право на защиту от жестокого обращения) Цель: способствовать развитию представлений детей о добрых и плохих поступках; воспитывать чуткость, доброжелательность.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Воспитание добротой</vt:lpstr>
      <vt:lpstr>Слайд 32</vt:lpstr>
      <vt:lpstr>Слайд 33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145</cp:revision>
  <dcterms:created xsi:type="dcterms:W3CDTF">2012-03-22T15:37:20Z</dcterms:created>
  <dcterms:modified xsi:type="dcterms:W3CDTF">2023-06-27T14:04:21Z</dcterms:modified>
</cp:coreProperties>
</file>