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0" r:id="rId1"/>
  </p:sldMasterIdLst>
  <p:sldIdLst>
    <p:sldId id="256" r:id="rId2"/>
    <p:sldId id="257" r:id="rId3"/>
    <p:sldId id="258" r:id="rId4"/>
    <p:sldId id="260" r:id="rId5"/>
    <p:sldId id="261" r:id="rId6"/>
    <p:sldId id="304" r:id="rId7"/>
    <p:sldId id="265" r:id="rId8"/>
    <p:sldId id="298" r:id="rId9"/>
    <p:sldId id="266" r:id="rId10"/>
    <p:sldId id="306" r:id="rId11"/>
    <p:sldId id="269" r:id="rId12"/>
    <p:sldId id="271" r:id="rId13"/>
    <p:sldId id="303" r:id="rId14"/>
    <p:sldId id="272" r:id="rId15"/>
    <p:sldId id="274" r:id="rId16"/>
    <p:sldId id="275" r:id="rId17"/>
    <p:sldId id="301" r:id="rId18"/>
    <p:sldId id="302" r:id="rId19"/>
    <p:sldId id="282" r:id="rId20"/>
    <p:sldId id="300" r:id="rId21"/>
    <p:sldId id="284" r:id="rId22"/>
    <p:sldId id="285" r:id="rId23"/>
    <p:sldId id="305" r:id="rId24"/>
    <p:sldId id="287" r:id="rId25"/>
    <p:sldId id="307" r:id="rId26"/>
    <p:sldId id="289" r:id="rId27"/>
    <p:sldId id="308" r:id="rId28"/>
    <p:sldId id="290" r:id="rId29"/>
    <p:sldId id="291" r:id="rId30"/>
    <p:sldId id="292" r:id="rId31"/>
    <p:sldId id="297" r:id="rId32"/>
    <p:sldId id="293" r:id="rId33"/>
    <p:sldId id="294" r:id="rId34"/>
    <p:sldId id="295" r:id="rId35"/>
    <p:sldId id="296" r:id="rId36"/>
    <p:sldId id="299" r:id="rId3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8sar.schoolrm.ru/sveden/employees/11208/240457/?bitrix_include_areas=N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266760" y="1484784"/>
            <a:ext cx="8769735" cy="198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182880" algn="ctr">
              <a:lnSpc>
                <a:spcPct val="100000"/>
              </a:lnSpc>
              <a:tabLst>
                <a:tab pos="0" algn="l"/>
              </a:tabLst>
            </a:pPr>
            <a:r>
              <a:rPr lang="ru-RU" sz="2400" b="1" cap="small" spc="-1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П</a:t>
            </a:r>
            <a:r>
              <a:rPr lang="ru-RU" sz="2400" b="1" strike="noStrike" cap="small" spc="-1" dirty="0" smtClean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ОРТФОЛИО</a:t>
            </a:r>
          </a:p>
          <a:p>
            <a:pPr marL="182880" algn="ctr">
              <a:lnSpc>
                <a:spcPct val="100000"/>
              </a:lnSpc>
              <a:tabLst>
                <a:tab pos="0" algn="l"/>
              </a:tabLst>
            </a:pPr>
            <a:endParaRPr lang="ru-RU" sz="1400" b="1" strike="noStrike" cap="small" spc="-1" dirty="0" smtClean="0">
              <a:solidFill>
                <a:schemeClr val="accent3">
                  <a:lumMod val="50000"/>
                </a:schemeClr>
              </a:solidFill>
              <a:latin typeface="Times New Roman"/>
            </a:endParaRPr>
          </a:p>
          <a:p>
            <a:pPr marL="182880" algn="ctr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cap="small" spc="-1" dirty="0" smtClean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Бирюковой Елены Алексеевны,</a:t>
            </a:r>
            <a:r>
              <a:rPr sz="14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sz="1400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82880"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cap="small" spc="-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</a:t>
            </a:r>
            <a:r>
              <a:rPr lang="ru-RU" sz="1600" b="1" strike="noStrike" cap="small" spc="-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образовательного учреждения </a:t>
            </a:r>
            <a:r>
              <a:rPr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trike="noStrike" cap="small" spc="-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№78 комбинированного вида» </a:t>
            </a:r>
            <a:r>
              <a:rPr lang="ru-RU" sz="1600" b="1" strike="noStrike" cap="small" spc="-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</a:t>
            </a:r>
            <a:r>
              <a:rPr lang="ru-RU" sz="1600" b="1" strike="noStrike" cap="small" spc="-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Саранск</a:t>
            </a:r>
            <a:r>
              <a:rPr sz="1600" dirty="0">
                <a:solidFill>
                  <a:srgbClr val="808000"/>
                </a:solidFill>
                <a:latin typeface="Arial Black" panose="020B0A04020102020204" pitchFamily="34" charset="0"/>
              </a:rPr>
              <a:t/>
            </a:r>
            <a:br>
              <a:rPr sz="1600" dirty="0">
                <a:solidFill>
                  <a:srgbClr val="808000"/>
                </a:solidFill>
                <a:latin typeface="Arial Black" panose="020B0A04020102020204" pitchFamily="34" charset="0"/>
              </a:rPr>
            </a:br>
            <a:endParaRPr lang="ru-RU" sz="1600" b="0" strike="noStrike" spc="-1" dirty="0">
              <a:solidFill>
                <a:srgbClr val="808000"/>
              </a:solidFill>
              <a:latin typeface="Arial Black" panose="020B0A04020102020204" pitchFamily="34" charset="0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1459978" y="692696"/>
            <a:ext cx="684076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B32C16"/>
                </a:solidFill>
                <a:latin typeface="Times New Roman"/>
                <a:ea typeface="DejaVu Sans"/>
              </a:rPr>
              <a:t>МИНИСТЕРСТВО ОБРАЗОВАНИЯ </a:t>
            </a:r>
            <a:r>
              <a:rPr b="1" dirty="0"/>
              <a:t/>
            </a:r>
            <a:br>
              <a:rPr b="1" dirty="0"/>
            </a:br>
            <a:r>
              <a:rPr lang="ru-RU" sz="1800" b="1" strike="noStrike" spc="-1" dirty="0">
                <a:solidFill>
                  <a:srgbClr val="B32C16"/>
                </a:solidFill>
                <a:latin typeface="Times New Roman"/>
                <a:ea typeface="DejaVu Sans"/>
              </a:rPr>
              <a:t>РЕСПУБЛИКИ МОРДОВИЯ</a:t>
            </a:r>
            <a:endParaRPr lang="ru-RU" sz="1800" b="1" strike="noStrike" spc="-1" dirty="0"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5" y="3472343"/>
            <a:ext cx="1922551" cy="3161121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411760" y="3472342"/>
            <a:ext cx="6624735" cy="31611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 рождения :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16.03.1983г.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sz="1500" b="0" i="0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 ФГБОУ ВПО «МГПИ имени М.Е. </a:t>
            </a:r>
            <a:r>
              <a:rPr kumimoji="0" lang="ru-RU" sz="1500" b="0" i="0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kumimoji="0" lang="ru-RU" sz="1500" b="0" i="0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БАКАЛАВР</a:t>
            </a:r>
            <a:r>
              <a:rPr kumimoji="0" lang="ru-RU" altLang="ru-RU" sz="1500" b="0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lang="ru-RU" altLang="ru-RU" sz="1500" u="sng" baseline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altLang="ru-RU" sz="1500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подготовки:</a:t>
            </a:r>
            <a:r>
              <a:rPr lang="ru-RU" altLang="ru-RU" sz="1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Педагогическое образование</a:t>
            </a:r>
            <a:endParaRPr kumimoji="0" lang="ru-RU" alt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06.02.2016</a:t>
            </a:r>
            <a:r>
              <a:rPr kumimoji="0" lang="ru-RU" altLang="ru-RU" sz="1500" b="0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lang="ru-RU" altLang="ru-RU" sz="1500" u="sng" baseline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</a:t>
            </a:r>
            <a:r>
              <a:rPr lang="ru-RU" altLang="ru-RU" sz="1500" baseline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ГБУ ДПО РМ</a:t>
            </a:r>
            <a:r>
              <a:rPr lang="ru-RU" altLang="ru-RU" sz="1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непрерывного повышения профессионального мастерства педагогических работников «Педагог 13.ру»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Программа: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 в образовании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19 лет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5 лет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 категории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Pct val="80000"/>
              <a:buFont typeface="Wingdings 3" panose="05040102010807070707" charset="2"/>
              <a:buNone/>
              <a:tabLst/>
              <a:defRPr/>
            </a:pPr>
            <a:r>
              <a:rPr kumimoji="0" lang="ru-RU" altLang="ru-RU" sz="15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 аттестации</a:t>
            </a:r>
            <a:r>
              <a:rPr kumimoji="0" lang="ru-RU" alt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panose="05040102010807070707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7" y="908720"/>
            <a:ext cx="4190897" cy="57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83" y="908720"/>
            <a:ext cx="419089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1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7"/>
          <p:cNvPicPr/>
          <p:nvPr/>
        </p:nvPicPr>
        <p:blipFill>
          <a:blip r:embed="rId2"/>
          <a:stretch/>
        </p:blipFill>
        <p:spPr>
          <a:xfrm>
            <a:off x="179989" y="3580213"/>
            <a:ext cx="4247995" cy="288000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8"/>
          <p:cNvPicPr/>
          <p:nvPr/>
        </p:nvPicPr>
        <p:blipFill>
          <a:blip r:embed="rId3"/>
          <a:stretch/>
        </p:blipFill>
        <p:spPr>
          <a:xfrm>
            <a:off x="4644008" y="188640"/>
            <a:ext cx="4262551" cy="2880000"/>
          </a:xfrm>
          <a:prstGeom prst="rect">
            <a:avLst/>
          </a:prstGeom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9" y="197250"/>
            <a:ext cx="424799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80213"/>
            <a:ext cx="426255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3"/>
          <p:cNvPicPr/>
          <p:nvPr/>
        </p:nvPicPr>
        <p:blipFill>
          <a:blip r:embed="rId2"/>
          <a:stretch/>
        </p:blipFill>
        <p:spPr>
          <a:xfrm>
            <a:off x="395536" y="1124744"/>
            <a:ext cx="3384376" cy="4752528"/>
          </a:xfrm>
          <a:prstGeom prst="rect">
            <a:avLst/>
          </a:prstGeom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0"/>
            <a:ext cx="4896544" cy="357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1967" r="3016" b="1893"/>
          <a:stretch/>
        </p:blipFill>
        <p:spPr bwMode="auto">
          <a:xfrm>
            <a:off x="2627784" y="836712"/>
            <a:ext cx="4037789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Новая папка Бирюкова\МОИ СЕРТИФИКАТЫЫЫ\32a93991dad5bc6240e07def45621eb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320000" cy="61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Новая папка Бирюкова\МОИ СЕРТИФИКАТЫЫЫ\043a368ab8aa2f5214b8a1cd5ebf35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0852"/>
            <a:ext cx="4320000" cy="61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55576" y="1844824"/>
            <a:ext cx="7466760" cy="20874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9360"/>
            <a:ext cx="4190897" cy="57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84" y="909360"/>
            <a:ext cx="4190896" cy="57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Пользователь\Desktop\Новая папка Бирюкова\МОИ СЕРТИФИКАТЫЫЫ\чтения_0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240000" cy="445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льзователь\Desktop\Новая папка Бирюкова\МОИ СЕРТИФИКАТЫЫЫ\IMG-439ce099243a41581d5444bbdda7721e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3240000" cy="455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Пользователь\Desktop\Новая папка Бирюкова\МОИ СЕРТИФИКАТЫЫЫ\чтен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09" y="2215609"/>
            <a:ext cx="3240000" cy="44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63223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827584" y="404664"/>
            <a:ext cx="7384680" cy="94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7. Проведение открытых занятий, мастер-классов, мероприятий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33319"/>
            <a:ext cx="3928965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611560" y="1844824"/>
            <a:ext cx="7920880" cy="37534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6600"/>
                </a:solidFill>
                <a:latin typeface="Times New Roman"/>
                <a:ea typeface="DejaVu Sans"/>
              </a:rPr>
              <a:t>Представление педагогического опыта</a:t>
            </a:r>
            <a:endParaRPr lang="ru-RU" sz="3200" b="0" strike="noStrike" spc="-1" dirty="0">
              <a:solidFill>
                <a:srgbClr val="0066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808000"/>
                </a:solidFill>
                <a:latin typeface="Times New Roman"/>
                <a:ea typeface="DejaVu Sans"/>
              </a:rPr>
              <a:t> «Формирование начал экологической культуры, через ознакомление детей дошкольного возраста с растительным миром родного края</a:t>
            </a:r>
            <a:r>
              <a:rPr lang="ru-RU" sz="3200" b="1" strike="noStrike" spc="-1" dirty="0" smtClean="0">
                <a:solidFill>
                  <a:srgbClr val="808000"/>
                </a:solidFill>
                <a:latin typeface="Cambria"/>
                <a:ea typeface="Calibri"/>
              </a:rPr>
              <a:t>»</a:t>
            </a:r>
          </a:p>
          <a:p>
            <a:pPr algn="ctr">
              <a:lnSpc>
                <a:spcPct val="100000"/>
              </a:lnSpc>
            </a:pPr>
            <a:endParaRPr lang="ru-RU" sz="3200" b="1" spc="-1" dirty="0">
              <a:solidFill>
                <a:srgbClr val="808000"/>
              </a:solidFill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808000"/>
                </a:solidFill>
                <a:latin typeface="Arial"/>
                <a:hlinkClick r:id="rId2"/>
              </a:rPr>
              <a:t>https://ds78sar.schoolrm.ru/sveden/employees/11208/240457/?</a:t>
            </a:r>
            <a:r>
              <a:rPr lang="en-US" sz="1400" spc="-1" dirty="0" smtClean="0">
                <a:solidFill>
                  <a:srgbClr val="808000"/>
                </a:solidFill>
                <a:latin typeface="Arial"/>
                <a:hlinkClick r:id="rId2"/>
              </a:rPr>
              <a:t>bitrix_include_areas=N</a:t>
            </a:r>
            <a:r>
              <a:rPr lang="ru-RU" sz="1400" spc="-1" dirty="0" smtClean="0">
                <a:solidFill>
                  <a:srgbClr val="808000"/>
                </a:solidFill>
                <a:latin typeface="Arial"/>
              </a:rPr>
              <a:t> </a:t>
            </a:r>
            <a:endParaRPr lang="ru-RU" sz="1400" b="0" strike="noStrike" spc="-1" dirty="0">
              <a:solidFill>
                <a:srgbClr val="808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827584" y="501840"/>
            <a:ext cx="7384680" cy="4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 smtClean="0">
                <a:solidFill>
                  <a:srgbClr val="006600"/>
                </a:solidFill>
                <a:latin typeface="Times New Roman"/>
              </a:rPr>
              <a:t>8. Экспертная деятельность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8194" name="Picture 2" descr="C:\Users\Пользователь\Desktop\Новая папка Бирюкова\МОИ СЕРТИФИКАТЫЫЫ\СЕРТИФИКАТ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726" y="1197352"/>
            <a:ext cx="382049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8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899592" y="1700808"/>
            <a:ext cx="7466760" cy="192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190897" cy="57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4190897" cy="57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5" y="1052736"/>
            <a:ext cx="3667035" cy="50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7023"/>
            <a:ext cx="2357379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213"/>
            <a:ext cx="2357379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29" y="3501008"/>
            <a:ext cx="2357379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09" y="3501008"/>
            <a:ext cx="235737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67640" y="476672"/>
            <a:ext cx="8064800" cy="571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10. Позитивные результаты работы </a:t>
            </a:r>
            <a:r>
              <a:rPr lang="ru-RU" sz="2200" b="1" strike="noStrike" cap="small" spc="-1" dirty="0" smtClean="0">
                <a:solidFill>
                  <a:srgbClr val="006600"/>
                </a:solidFill>
                <a:latin typeface="Times New Roman"/>
              </a:rPr>
              <a:t>с воспитанниками</a:t>
            </a: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: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1" y="1196752"/>
            <a:ext cx="3928965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928965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5344"/>
            <a:ext cx="4190246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1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5344"/>
            <a:ext cx="3928966" cy="5400000"/>
          </a:xfrm>
          <a:prstGeom prst="rect">
            <a:avLst/>
          </a:prstGeom>
        </p:spPr>
      </p:pic>
      <p:sp>
        <p:nvSpPr>
          <p:cNvPr id="171" name="CustomShape 1"/>
          <p:cNvSpPr/>
          <p:nvPr/>
        </p:nvSpPr>
        <p:spPr>
          <a:xfrm>
            <a:off x="486486" y="411477"/>
            <a:ext cx="7920784" cy="571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11. Качество взаимодействия с родителями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6" y="1125344"/>
            <a:ext cx="3928965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51" y="1124744"/>
            <a:ext cx="392896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34093"/>
            <a:ext cx="3928966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34093"/>
            <a:ext cx="3928966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395536" y="548680"/>
            <a:ext cx="8424936" cy="43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 smtClean="0">
                <a:solidFill>
                  <a:srgbClr val="006600"/>
                </a:solidFill>
                <a:latin typeface="Times New Roman"/>
              </a:rPr>
              <a:t>12. Работа с детьми из социально-неблагополучных семей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928966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72" y="1124744"/>
            <a:ext cx="3928966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755576" y="764704"/>
            <a:ext cx="7632848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3500" lnSpcReduction="10000"/>
          </a:bodyPr>
          <a:lstStyle/>
          <a:p>
            <a:pPr marL="457200" indent="-457200" algn="ctr">
              <a:lnSpc>
                <a:spcPct val="100000"/>
              </a:lnSpc>
              <a:buAutoNum type="arabicPeriod"/>
            </a:pPr>
            <a:r>
              <a:rPr lang="ru-RU" sz="2400" b="1" strike="noStrike" cap="small" spc="-1" dirty="0" smtClean="0">
                <a:solidFill>
                  <a:srgbClr val="006600"/>
                </a:solidFill>
                <a:latin typeface="Times New Roman"/>
              </a:rPr>
              <a:t>Участие </a:t>
            </a:r>
            <a:r>
              <a:rPr lang="ru-RU" sz="2400" b="1" strike="noStrike" cap="small" spc="-1" dirty="0">
                <a:solidFill>
                  <a:srgbClr val="006600"/>
                </a:solidFill>
                <a:latin typeface="Times New Roman"/>
              </a:rPr>
              <a:t>в инновационной </a:t>
            </a:r>
            <a:endParaRPr lang="ru-RU" sz="2400" b="1" strike="noStrike" cap="small" spc="-1" dirty="0" smtClean="0">
              <a:solidFill>
                <a:srgbClr val="0066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cap="small" spc="-1" dirty="0" smtClean="0">
                <a:solidFill>
                  <a:srgbClr val="006600"/>
                </a:solidFill>
                <a:latin typeface="Times New Roman"/>
              </a:rPr>
              <a:t>(</a:t>
            </a:r>
            <a:r>
              <a:rPr lang="ru-RU" sz="2400" b="1" strike="noStrike" cap="small" spc="-1" dirty="0">
                <a:solidFill>
                  <a:srgbClr val="006600"/>
                </a:solidFill>
                <a:latin typeface="Times New Roman"/>
              </a:rPr>
              <a:t>экспериментальной) деятельности</a:t>
            </a:r>
            <a:endParaRPr lang="ru-RU" sz="24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111" name="Рисунок 3"/>
          <p:cNvPicPr/>
          <p:nvPr/>
        </p:nvPicPr>
        <p:blipFill>
          <a:blip r:embed="rId2"/>
          <a:stretch/>
        </p:blipFill>
        <p:spPr>
          <a:xfrm>
            <a:off x="467544" y="1700808"/>
            <a:ext cx="3240360" cy="4749326"/>
          </a:xfrm>
          <a:prstGeom prst="rect">
            <a:avLst/>
          </a:prstGeom>
          <a:ln w="38160">
            <a:solidFill>
              <a:srgbClr val="00B050"/>
            </a:solidFill>
            <a:rou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35626"/>
            <a:ext cx="4949750" cy="361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545661" y="548680"/>
            <a:ext cx="8064896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13. Участие педагога в профессиональных конкурсах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6146" name="Picture 2" descr="C:\Users\Пользователь\Desktop\Новая папка Бирюкова\МОИ СЕРТИФИКАТЫЫЫ\a278c76e21044e375e37c9d3287e17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0" y="1268760"/>
            <a:ext cx="3600000" cy="50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Новая папка Бирюкова\МОИ СЕРТИФИКАТЫЫЫ\IMG_20211025_215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09" y="1268759"/>
            <a:ext cx="4157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Новая папка Бирюкова\МОИ СЕРТИФИКАТЫЫЫ\Сертифи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6551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Новая папка Бирюкова\МОИ СЕРТИФИКАТЫЫЫ\IMG_20211025_215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07" y="980728"/>
            <a:ext cx="402553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4"/>
          <p:cNvPicPr/>
          <p:nvPr/>
        </p:nvPicPr>
        <p:blipFill>
          <a:blip r:embed="rId2"/>
          <a:stretch/>
        </p:blipFill>
        <p:spPr>
          <a:xfrm>
            <a:off x="2627784" y="836712"/>
            <a:ext cx="4006080" cy="550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Новая папка Бирюкова\МОИ СЕРТИФИКАТЫЫЫ\Screenshot_20211115-152050_WPS Off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3830468" cy="54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683568" y="651240"/>
            <a:ext cx="7466760" cy="43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14. Награды и поощрения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7170" name="Picture 2" descr="C:\Users\Пользователь\Desktop\Новая папка Бирюкова\МОИ СЕРТИФИКАТЫЫЫ\ПОЧЕТНАЯ ГРАМОТ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99" y="1228888"/>
            <a:ext cx="3859617" cy="54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Новая папка Бирюкова\МОИ СЕРТИФИКАТЫЫЫ\________ _._., ________ _._.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0" y="1052897"/>
            <a:ext cx="390921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Новая папка Бирюкова\МОИ СЕРТИФИКАТЫЫЫ\a9e06e9814cdbb59226812a5666d2f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56" y="1052736"/>
            <a:ext cx="382019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Новая папка Бирюкова\МОИ СЕРТИФИКАТЫЫЫ\благодарность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03503"/>
            <a:ext cx="392837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7352"/>
            <a:ext cx="4190897" cy="57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7352"/>
            <a:ext cx="4190897" cy="57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9360"/>
            <a:ext cx="4190896" cy="57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84" y="909360"/>
            <a:ext cx="4190896" cy="57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5" y="1196752"/>
            <a:ext cx="3667035" cy="50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4"/>
            <a:ext cx="5040000" cy="35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3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899592" y="548680"/>
            <a:ext cx="7466760" cy="504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solidFill>
                  <a:srgbClr val="006600"/>
                </a:solidFill>
                <a:latin typeface="Times New Roman"/>
              </a:rPr>
              <a:t>3. Наличие публикаций</a:t>
            </a:r>
            <a:endParaRPr lang="ru-RU" sz="2400" b="1" strike="noStrike" spc="-1" dirty="0">
              <a:solidFill>
                <a:srgbClr val="006600"/>
              </a:solidFill>
              <a:latin typeface="Arial"/>
            </a:endParaRPr>
          </a:p>
        </p:txBody>
      </p:sp>
      <p:pic>
        <p:nvPicPr>
          <p:cNvPr id="2050" name="Picture 2" descr="C:\Users\Пользователь\Desktop\Новая папка Бирюкова\МОИ СЕРТИФИКАТЫЫЫ\794657e3fd208401c5c6b7ed4406e7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64038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Новая папка Бирюкова\МОИ СЕРТИФИКАТЫЫЫ\IMG-fee4960a90919be71b7d2f41e1c29785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4" y="765344"/>
            <a:ext cx="814854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2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57200" y="274680"/>
            <a:ext cx="8219256" cy="850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cap="small" spc="-1" dirty="0">
                <a:solidFill>
                  <a:srgbClr val="006600"/>
                </a:solidFill>
                <a:latin typeface="Times New Roman"/>
              </a:rPr>
              <a:t>4. РЕЗУЛЬТАТЫ УЧАСТИЯ ВОСПИТАННИКОВ  В:</a:t>
            </a:r>
            <a:endParaRPr lang="ru-RU" sz="2200" b="1" strike="noStrike" spc="-1" dirty="0">
              <a:solidFill>
                <a:srgbClr val="006600"/>
              </a:solidFill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457200" y="1600200"/>
            <a:ext cx="7466760" cy="48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4320" indent="-27360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"/>
            </a:pPr>
            <a:r>
              <a:rPr lang="ru-RU" sz="2400" b="0" strike="noStrike" spc="-1" dirty="0">
                <a:solidFill>
                  <a:srgbClr val="006600"/>
                </a:solidFill>
                <a:latin typeface="Century Schoolbook"/>
              </a:rPr>
              <a:t>конкурсах; </a:t>
            </a:r>
            <a:endParaRPr lang="ru-RU" sz="2400" b="0" strike="noStrike" spc="-1" dirty="0">
              <a:solidFill>
                <a:srgbClr val="006600"/>
              </a:solidFill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"/>
            </a:pPr>
            <a:r>
              <a:rPr lang="ru-RU" sz="2400" b="0" strike="noStrike" spc="-1" dirty="0">
                <a:solidFill>
                  <a:srgbClr val="006600"/>
                </a:solidFill>
                <a:latin typeface="Century Schoolbook"/>
              </a:rPr>
              <a:t>выставках; </a:t>
            </a:r>
            <a:endParaRPr lang="ru-RU" sz="2400" b="0" strike="noStrike" spc="-1" dirty="0">
              <a:solidFill>
                <a:srgbClr val="006600"/>
              </a:solidFill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"/>
            </a:pPr>
            <a:r>
              <a:rPr lang="ru-RU" sz="2400" b="0" strike="noStrike" spc="-1" dirty="0">
                <a:solidFill>
                  <a:srgbClr val="006600"/>
                </a:solidFill>
                <a:latin typeface="Century Schoolbook"/>
              </a:rPr>
              <a:t>турнирах; </a:t>
            </a:r>
            <a:endParaRPr lang="ru-RU" sz="2400" b="0" strike="noStrike" spc="-1" dirty="0">
              <a:solidFill>
                <a:srgbClr val="006600"/>
              </a:solidFill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"/>
            </a:pPr>
            <a:r>
              <a:rPr lang="ru-RU" sz="2400" b="0" strike="noStrike" spc="-1" dirty="0">
                <a:solidFill>
                  <a:srgbClr val="006600"/>
                </a:solidFill>
                <a:latin typeface="Century Schoolbook"/>
              </a:rPr>
              <a:t>соревнованиях; </a:t>
            </a:r>
            <a:endParaRPr lang="ru-RU" sz="2400" b="0" strike="noStrike" spc="-1" dirty="0">
              <a:solidFill>
                <a:srgbClr val="006600"/>
              </a:solidFill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"/>
            </a:pPr>
            <a:r>
              <a:rPr lang="ru-RU" sz="2400" b="0" strike="noStrike" spc="-1" dirty="0">
                <a:solidFill>
                  <a:srgbClr val="006600"/>
                </a:solidFill>
                <a:latin typeface="Century Schoolbook"/>
              </a:rPr>
              <a:t>акциях; </a:t>
            </a:r>
            <a:endParaRPr lang="ru-RU" sz="2400" b="0" strike="noStrike" spc="-1" dirty="0">
              <a:solidFill>
                <a:srgbClr val="006600"/>
              </a:solidFill>
              <a:latin typeface="Arial"/>
            </a:endParaRPr>
          </a:p>
          <a:p>
            <a:pPr marL="274320" indent="-27360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"/>
            </a:pPr>
            <a:r>
              <a:rPr lang="ru-RU" sz="2400" spc="-1" dirty="0">
                <a:solidFill>
                  <a:srgbClr val="006600"/>
                </a:solidFill>
                <a:latin typeface="Century Schoolbook"/>
              </a:rPr>
              <a:t>ф</a:t>
            </a:r>
            <a:r>
              <a:rPr lang="ru-RU" sz="2400" b="0" strike="noStrike" spc="-1" dirty="0" smtClean="0">
                <a:solidFill>
                  <a:srgbClr val="006600"/>
                </a:solidFill>
                <a:latin typeface="Century Schoolbook"/>
              </a:rPr>
              <a:t>естивалях</a:t>
            </a:r>
            <a:endParaRPr lang="ru-RU" sz="2400" b="0" strike="noStrike" spc="-1" dirty="0">
              <a:solidFill>
                <a:srgbClr val="0066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2509</TotalTime>
  <Words>226</Words>
  <Application>Microsoft Office PowerPoint</Application>
  <PresentationFormat>Экран (4:3)</PresentationFormat>
  <Paragraphs>40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Лукашиной Анастасии Михайловны, воспитателя первой квалификационной категории муниципального дошкольного образовательного учреждения   «Детский сад №78 комбинированного вида»  городского округа Саранск</dc:title>
  <dc:creator>Лукашины</dc:creator>
  <cp:lastModifiedBy>Пользователь</cp:lastModifiedBy>
  <cp:revision>76</cp:revision>
  <dcterms:created xsi:type="dcterms:W3CDTF">2020-10-25T12:28:52Z</dcterms:created>
  <dcterms:modified xsi:type="dcterms:W3CDTF">2021-11-17T11:29:52Z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44</vt:i4>
  </property>
</Properties>
</file>