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56" r:id="rId2"/>
    <p:sldId id="257" r:id="rId3"/>
    <p:sldId id="258" r:id="rId4"/>
    <p:sldId id="260" r:id="rId5"/>
    <p:sldId id="303" r:id="rId6"/>
    <p:sldId id="309" r:id="rId7"/>
    <p:sldId id="308" r:id="rId8"/>
    <p:sldId id="263" r:id="rId9"/>
    <p:sldId id="265" r:id="rId10"/>
    <p:sldId id="307" r:id="rId11"/>
    <p:sldId id="264" r:id="rId12"/>
    <p:sldId id="266" r:id="rId13"/>
    <p:sldId id="267" r:id="rId14"/>
    <p:sldId id="268" r:id="rId15"/>
    <p:sldId id="269" r:id="rId16"/>
    <p:sldId id="313" r:id="rId17"/>
    <p:sldId id="272" r:id="rId18"/>
    <p:sldId id="306" r:id="rId19"/>
    <p:sldId id="273" r:id="rId20"/>
    <p:sldId id="298" r:id="rId21"/>
    <p:sldId id="275" r:id="rId22"/>
    <p:sldId id="312" r:id="rId23"/>
    <p:sldId id="281" r:id="rId24"/>
    <p:sldId id="278" r:id="rId25"/>
    <p:sldId id="277" r:id="rId26"/>
    <p:sldId id="282" r:id="rId27"/>
    <p:sldId id="279" r:id="rId28"/>
    <p:sldId id="283" r:id="rId29"/>
    <p:sldId id="300" r:id="rId30"/>
    <p:sldId id="284" r:id="rId31"/>
    <p:sldId id="285" r:id="rId32"/>
    <p:sldId id="286" r:id="rId33"/>
    <p:sldId id="291" r:id="rId34"/>
    <p:sldId id="296" r:id="rId35"/>
    <p:sldId id="287" r:id="rId36"/>
    <p:sldId id="289" r:id="rId3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CCFF"/>
    <a:srgbClr val="FBFBFB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79" autoAdjust="0"/>
    <p:restoredTop sz="94662" autoAdjust="0"/>
  </p:normalViewPr>
  <p:slideViewPr>
    <p:cSldViewPr>
      <p:cViewPr>
        <p:scale>
          <a:sx n="100" d="100"/>
          <a:sy n="100" d="100"/>
        </p:scale>
        <p:origin x="-360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72EDE6-25CE-4735-92F9-98753422F46D}" type="datetimeFigureOut">
              <a:rPr lang="ru-RU" smtClean="0"/>
              <a:pPr/>
              <a:t>22.11.2022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EF0BDC-6082-49ED-A29D-1AFBE8288C1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22.11.2022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22.11.2022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22.11.2022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22.11.2022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22.11.2022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22.11.2022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22.11.2022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22.11.2022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22.11.2022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22.11.2022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22.11.2022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22.11.2022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oleObject1.bin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oleObject" Target="../embeddings/oleObject2.bin"/><Relationship Id="rId4" Type="http://schemas.openxmlformats.org/officeDocument/2006/relationships/image" Target="../media/image29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oleObject" Target="../embeddings/oleObject3.bin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ds11ruz.schoolrm.ru/sveden/employees/19256/208184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44.jpeg"/><Relationship Id="rId4" Type="http://schemas.openxmlformats.org/officeDocument/2006/relationships/oleObject" Target="../embeddings/oleObject4.bin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579214295_66-1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03" y="0"/>
            <a:ext cx="9113594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316416" y="6669360"/>
            <a:ext cx="827584" cy="188640"/>
          </a:xfrm>
          <a:prstGeom prst="rect">
            <a:avLst/>
          </a:prstGeom>
          <a:solidFill>
            <a:srgbClr val="FBFB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0" y="260648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МИНИСТЕРСТВО  ОБРАЗОВАНИЯ  РЕСПУБЛИКИ МОРДОВИЯ</a:t>
            </a:r>
            <a:endParaRPr lang="ru-RU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3528" y="2276872"/>
            <a:ext cx="84249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ПОРТФОЛИО</a:t>
            </a:r>
            <a:endParaRPr lang="ru-RU" sz="7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3573016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Карасевой Ирины Викторовны</a:t>
            </a:r>
            <a:endParaRPr lang="ru-RU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4293096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i="1" dirty="0" smtClean="0">
                <a:latin typeface="Arial Black" pitchFamily="34" charset="0"/>
              </a:rPr>
              <a:t>воспитателя структурного подразделения </a:t>
            </a:r>
          </a:p>
          <a:p>
            <a:pPr algn="ctr"/>
            <a:r>
              <a:rPr lang="ru-RU" i="1" dirty="0" smtClean="0">
                <a:latin typeface="Arial Black" pitchFamily="34" charset="0"/>
              </a:rPr>
              <a:t>«Детский сад №11 комбинированного вида» </a:t>
            </a:r>
          </a:p>
          <a:p>
            <a:pPr algn="ctr"/>
            <a:r>
              <a:rPr lang="ru-RU" i="1" dirty="0" smtClean="0">
                <a:latin typeface="Arial Black" pitchFamily="34" charset="0"/>
              </a:rPr>
              <a:t>МБДОУ «Детский сад «Радуга» комбинированного вида»</a:t>
            </a:r>
          </a:p>
          <a:p>
            <a:pPr algn="ctr"/>
            <a:r>
              <a:rPr lang="ru-RU" i="1" dirty="0" smtClean="0">
                <a:latin typeface="Arial Black" pitchFamily="34" charset="0"/>
              </a:rPr>
              <a:t> Рузаевского муниципального района</a:t>
            </a:r>
            <a:endParaRPr lang="ru-RU" i="1" dirty="0"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579214295_66-1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03" y="0"/>
            <a:ext cx="9113594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316416" y="6669360"/>
            <a:ext cx="827584" cy="188640"/>
          </a:xfrm>
          <a:prstGeom prst="rect">
            <a:avLst/>
          </a:prstGeom>
          <a:solidFill>
            <a:srgbClr val="FBFB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945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14290"/>
            <a:ext cx="3767561" cy="5414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86380" y="357166"/>
            <a:ext cx="3684143" cy="513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71670" y="1714488"/>
            <a:ext cx="3523405" cy="4943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579214295_66-1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02" y="0"/>
            <a:ext cx="9128798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316416" y="6669360"/>
            <a:ext cx="827584" cy="188640"/>
          </a:xfrm>
          <a:prstGeom prst="rect">
            <a:avLst/>
          </a:prstGeom>
          <a:solidFill>
            <a:srgbClr val="FBFB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14290"/>
            <a:ext cx="3028716" cy="4429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00232" y="285728"/>
            <a:ext cx="3375373" cy="4710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86380" y="571480"/>
            <a:ext cx="3645017" cy="5514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457" name="Picture 1" descr="C:\Users\Admin\Documents\ViberDownloads\0-02-05-91d486e3d443d6597aeb2fd1208a55d4d94b714b51d47a47442b51689d4dd564_2c520f19c1e940c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57554" y="2857496"/>
            <a:ext cx="2916740" cy="383619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579214295_66-1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06" y="0"/>
            <a:ext cx="9113594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316416" y="6669360"/>
            <a:ext cx="827584" cy="188640"/>
          </a:xfrm>
          <a:prstGeom prst="rect">
            <a:avLst/>
          </a:prstGeom>
          <a:solidFill>
            <a:srgbClr val="FBFB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4. РЕЗУЛЬТАТЫ УЧАСТИЯ ВОСПИТАННИКОВ В КОНКУРСАХ, ВЫСТАВКАХ, ТУРНИРАХ, СОРЕВНОВАНИЯХ, АКЦИЯХ, ФЕСТИВАЛЯХ</a:t>
            </a:r>
            <a:endParaRPr lang="ru-RU" sz="2400" b="1" i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79712" y="2060848"/>
            <a:ext cx="55446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ИНТЕРНЕТ – 2</a:t>
            </a:r>
          </a:p>
          <a:p>
            <a:r>
              <a:rPr lang="ru-RU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  <a:cs typeface="Arial" pitchFamily="34" charset="0"/>
              </a:rPr>
              <a:t>МУНИЦИПАЛЬНЫЙ УРОВЕНЬ  - 1 </a:t>
            </a:r>
            <a:endParaRPr lang="ru-RU" sz="2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itchFamily="18" charset="0"/>
            </a:endParaRPr>
          </a:p>
          <a:p>
            <a:r>
              <a:rPr lang="ru-RU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  <a:cs typeface="Arial" pitchFamily="34" charset="0"/>
              </a:rPr>
              <a:t>РЕСПУБЛИКАНСКИЙ УРОВЕНЬ - 1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579214295_66-1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203" y="0"/>
            <a:ext cx="9113594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316416" y="6669360"/>
            <a:ext cx="827584" cy="188640"/>
          </a:xfrm>
          <a:prstGeom prst="rect">
            <a:avLst/>
          </a:prstGeom>
          <a:solidFill>
            <a:srgbClr val="FBFB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6" name="Picture 1" descr="C:\Users\Admin\Desktop\работа 20-21\дипломы на печать\0-02-05-34200aee05b3f727d9dd40270c791b5e4ffc9d7ee39d2abac0b372738e841780_f39ca89947abbfd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1643050"/>
            <a:ext cx="5709065" cy="4037866"/>
          </a:xfrm>
          <a:prstGeom prst="rect">
            <a:avLst/>
          </a:prstGeom>
          <a:noFill/>
        </p:spPr>
      </p:pic>
      <p:graphicFrame>
        <p:nvGraphicFramePr>
          <p:cNvPr id="15362" name="Object 2"/>
          <p:cNvGraphicFramePr>
            <a:graphicFrameLocks noChangeAspect="1"/>
          </p:cNvGraphicFramePr>
          <p:nvPr/>
        </p:nvGraphicFramePr>
        <p:xfrm>
          <a:off x="4643438" y="285728"/>
          <a:ext cx="4286280" cy="6286544"/>
        </p:xfrm>
        <a:graphic>
          <a:graphicData uri="http://schemas.openxmlformats.org/presentationml/2006/ole">
            <p:oleObj spid="_x0000_s15362" name="PDF" r:id="rId5" imgW="0" imgH="0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579214295_66-1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03" y="0"/>
            <a:ext cx="9113594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316416" y="6669360"/>
            <a:ext cx="827584" cy="188640"/>
          </a:xfrm>
          <a:prstGeom prst="rect">
            <a:avLst/>
          </a:prstGeom>
          <a:solidFill>
            <a:srgbClr val="FBFB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026" name="Picture 2" descr="C:\Users\Admin\Desktop\работа 20-21\Дипломы\диплом Артем П 001.jpg"/>
          <p:cNvPicPr>
            <a:picLocks noChangeAspect="1" noChangeArrowheads="1"/>
          </p:cNvPicPr>
          <p:nvPr/>
        </p:nvPicPr>
        <p:blipFill>
          <a:blip r:embed="rId3" cstate="print"/>
          <a:srcRect l="1246" t="2245" r="3265" b="5918"/>
          <a:stretch>
            <a:fillRect/>
          </a:stretch>
        </p:blipFill>
        <p:spPr bwMode="auto">
          <a:xfrm>
            <a:off x="357158" y="357166"/>
            <a:ext cx="8376813" cy="585789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579214295_66-1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03" y="0"/>
            <a:ext cx="9113594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316416" y="6669360"/>
            <a:ext cx="827584" cy="188640"/>
          </a:xfrm>
          <a:prstGeom prst="rect">
            <a:avLst/>
          </a:prstGeom>
          <a:solidFill>
            <a:srgbClr val="FBFB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66562" name="Picture 2" descr="C:\Users\Admin\Desktop\работа 20-21\Дипломы\fcc65a1670451756250cd2c0a9e35fd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214290"/>
            <a:ext cx="4545784" cy="6429396"/>
          </a:xfrm>
          <a:prstGeom prst="rect">
            <a:avLst/>
          </a:prstGeom>
          <a:noFill/>
        </p:spPr>
      </p:pic>
      <p:pic>
        <p:nvPicPr>
          <p:cNvPr id="66563" name="Picture 3" descr="C:\Users\Admin\Desktop\работа 20-21\Дипломы\fd62a004b72f1861460f0489f645832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314" y="214290"/>
            <a:ext cx="4143404" cy="64294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579214295_66-1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06" y="0"/>
            <a:ext cx="9113594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143108" y="0"/>
            <a:ext cx="529984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5. НАЛИЧИЕ АВТОРСКИХ ПРОГРАММ, МЕТОДИЧЕСКИХ ПОСОБИЙ</a:t>
            </a:r>
            <a:endParaRPr lang="ru-RU" sz="2400" b="1" i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579214295_66-1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13594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316416" y="6669360"/>
            <a:ext cx="827584" cy="188640"/>
          </a:xfrm>
          <a:prstGeom prst="rect">
            <a:avLst/>
          </a:prstGeom>
          <a:solidFill>
            <a:srgbClr val="FBFB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9144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6. ВЫСТУПЛЕНИЯ </a:t>
            </a:r>
            <a:r>
              <a:rPr lang="ru-RU" sz="2400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НА </a:t>
            </a:r>
            <a:r>
              <a:rPr lang="ru-RU" sz="2400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ЗАСЕДАНИЯХ МЕТОДИЧЕСКИХ СОВЕТОВ, НАУЧНО-ПРАКТИЧЕСКИХ КОНФЕРЕНЦИЯХ, ПЕДАГОГИЧЕСКИХ ЧТЕНИЯХ, СЕМИНАРАХ, СЕКЦИЯХ, ФОРУМАХ</a:t>
            </a:r>
            <a:endParaRPr lang="ru-RU" sz="2400" b="1" i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857356" y="2928934"/>
            <a:ext cx="507209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НА УРОВНЕ ДОО  - 2</a:t>
            </a:r>
          </a:p>
          <a:p>
            <a:r>
              <a:rPr lang="ru-RU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  <a:cs typeface="Arial" pitchFamily="34" charset="0"/>
              </a:rPr>
              <a:t>МУНИЦИПАЛЬНЫЙ УРОВЕНЬ - 1  РЕСПУБЛИКАНСКИЙ УРОВЕНЬ - 2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579214295_66-1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03" y="0"/>
            <a:ext cx="9113594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316416" y="6669360"/>
            <a:ext cx="827584" cy="188640"/>
          </a:xfrm>
          <a:prstGeom prst="rect">
            <a:avLst/>
          </a:prstGeom>
          <a:solidFill>
            <a:srgbClr val="FBFB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048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428604"/>
            <a:ext cx="4251188" cy="5753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32926" y="428604"/>
            <a:ext cx="4321613" cy="5715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579214295_66-1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03" y="0"/>
            <a:ext cx="9113594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316416" y="6669360"/>
            <a:ext cx="827584" cy="188640"/>
          </a:xfrm>
          <a:prstGeom prst="rect">
            <a:avLst/>
          </a:prstGeom>
          <a:solidFill>
            <a:srgbClr val="FBFB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6" name="Picture 2" descr="C:\Users\Admin\Desktop\работа 20-21\Дипломы\1 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8662" y="428604"/>
            <a:ext cx="8072494" cy="5786478"/>
          </a:xfrm>
          <a:prstGeom prst="rect">
            <a:avLst/>
          </a:prstGeom>
          <a:noFill/>
        </p:spPr>
      </p:pic>
      <p:pic>
        <p:nvPicPr>
          <p:cNvPr id="7" name="Picture 3" descr="C:\Users\Admin\Desktop\работа 20-21\Дипломы\1 0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571612"/>
            <a:ext cx="5430426" cy="36544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579214295_66-1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53881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316416" y="6669360"/>
            <a:ext cx="827584" cy="188640"/>
          </a:xfrm>
          <a:prstGeom prst="rect">
            <a:avLst/>
          </a:prstGeom>
          <a:solidFill>
            <a:srgbClr val="FBFB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3428992" y="357166"/>
            <a:ext cx="53194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Сведения об аттестуемом</a:t>
            </a:r>
            <a:endParaRPr lang="ru-RU" sz="2400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59832" y="928670"/>
            <a:ext cx="59046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Карасева Ирина Викторовна</a:t>
            </a:r>
          </a:p>
          <a:p>
            <a:pPr algn="ctr"/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79912" y="1714488"/>
            <a:ext cx="5184576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Дата рождения: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16</a:t>
            </a:r>
            <a:r>
              <a:rPr lang="ru-RU" sz="2400" b="1" dirty="0" smtClean="0"/>
              <a:t>.07.1987г.</a:t>
            </a:r>
          </a:p>
          <a:p>
            <a:pPr algn="ctr"/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Профессиональное образование:</a:t>
            </a:r>
          </a:p>
          <a:p>
            <a:pPr algn="ctr"/>
            <a:r>
              <a:rPr lang="ru-RU" dirty="0" smtClean="0"/>
              <a:t>Высшее, МГПИ им М.Е. </a:t>
            </a:r>
            <a:r>
              <a:rPr lang="ru-RU" dirty="0" err="1" smtClean="0"/>
              <a:t>Евсевьева</a:t>
            </a:r>
            <a:r>
              <a:rPr lang="ru-RU" dirty="0" smtClean="0"/>
              <a:t>,</a:t>
            </a:r>
            <a:endParaRPr lang="ru-RU" sz="24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dirty="0" smtClean="0"/>
              <a:t>учитель начальных классов</a:t>
            </a:r>
          </a:p>
          <a:p>
            <a:pPr algn="ctr"/>
            <a:r>
              <a:rPr lang="ru-RU" dirty="0" smtClean="0"/>
              <a:t>Диплом  ВСГ  4587896 №4012 от 30.01. 2010г.</a:t>
            </a:r>
          </a:p>
          <a:p>
            <a:pPr algn="ctr"/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Профессиональная переподготовка:</a:t>
            </a:r>
          </a:p>
          <a:p>
            <a:pPr algn="ctr"/>
            <a:r>
              <a:rPr lang="ru-RU" dirty="0" smtClean="0"/>
              <a:t>  </a:t>
            </a:r>
            <a:r>
              <a:rPr lang="ru-RU" dirty="0" smtClean="0"/>
              <a:t>ГБУ ДПО«Мордовский </a:t>
            </a:r>
            <a:r>
              <a:rPr lang="ru-RU" dirty="0" smtClean="0"/>
              <a:t>республиканский институт образования» по специальности: воспитатель дошкольного образовательного учреждения.</a:t>
            </a:r>
          </a:p>
          <a:p>
            <a:pPr algn="ctr"/>
            <a:r>
              <a:rPr lang="ru-RU" dirty="0" smtClean="0"/>
              <a:t>Диплом 132402509943 от 04.04.2016г.</a:t>
            </a:r>
          </a:p>
          <a:p>
            <a:pPr algn="ctr"/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Стаж педагогической работы по специальности: 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</a:t>
            </a:r>
            <a:r>
              <a:rPr lang="ru-RU" sz="2000" b="1" dirty="0" smtClean="0"/>
              <a:t> лет</a:t>
            </a:r>
          </a:p>
          <a:p>
            <a:pPr algn="ctr"/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Квалификационная категория: </a:t>
            </a:r>
            <a:r>
              <a:rPr lang="ru-RU" dirty="0" smtClean="0"/>
              <a:t>соответствие занимаемой должности </a:t>
            </a:r>
          </a:p>
          <a:p>
            <a:pPr algn="ctr"/>
            <a:r>
              <a:rPr lang="ru-RU" dirty="0" smtClean="0"/>
              <a:t>Протокол №1 от 15.09.2020г.</a:t>
            </a:r>
          </a:p>
        </p:txBody>
      </p:sp>
      <p:pic>
        <p:nvPicPr>
          <p:cNvPr id="1026" name="Picture 2" descr="C:\Users\Admin\Desktop\0-02-05-c651e91753e4971fc46ea9fcc15c1e2c3e637dbe36808c9717ca40ffee30e3c1_c4c36bc6410d353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643050"/>
            <a:ext cx="3509967" cy="46686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579214295_66-1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203" y="0"/>
            <a:ext cx="9113594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316416" y="6669360"/>
            <a:ext cx="827584" cy="188640"/>
          </a:xfrm>
          <a:prstGeom prst="rect">
            <a:avLst/>
          </a:prstGeom>
          <a:solidFill>
            <a:srgbClr val="FBFB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075" name="Picture 3" descr="C:\Users\Admin\Desktop\работа 20-21\Дипломы\14e50f05bff286d8e197a3fcf047b73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1954" y="214290"/>
            <a:ext cx="4089547" cy="6143668"/>
          </a:xfrm>
          <a:prstGeom prst="rect">
            <a:avLst/>
          </a:prstGeom>
          <a:noFill/>
        </p:spPr>
      </p:pic>
      <p:graphicFrame>
        <p:nvGraphicFramePr>
          <p:cNvPr id="45057" name="Object 1"/>
          <p:cNvGraphicFramePr>
            <a:graphicFrameLocks noChangeAspect="1"/>
          </p:cNvGraphicFramePr>
          <p:nvPr/>
        </p:nvGraphicFramePr>
        <p:xfrm>
          <a:off x="4572000" y="214313"/>
          <a:ext cx="4397375" cy="6215062"/>
        </p:xfrm>
        <a:graphic>
          <a:graphicData uri="http://schemas.openxmlformats.org/presentationml/2006/ole">
            <p:oleObj spid="_x0000_s45057" name="PDF" r:id="rId5" imgW="0" imgH="0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579214295_66-1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06" y="0"/>
            <a:ext cx="9113594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316416" y="6669360"/>
            <a:ext cx="827584" cy="188640"/>
          </a:xfrm>
          <a:prstGeom prst="rect">
            <a:avLst/>
          </a:prstGeom>
          <a:solidFill>
            <a:srgbClr val="FBFB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395536" y="0"/>
            <a:ext cx="81369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7. ПРОВЕДЕНИЕ ОТКРЫТЫХ ЗАНЯТИЙ, </a:t>
            </a:r>
          </a:p>
          <a:p>
            <a:pPr algn="ctr"/>
            <a:r>
              <a:rPr lang="ru-RU" sz="2400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МАСТЕР-КЛАССОВ, МЕРОПРИЯТИЙ</a:t>
            </a:r>
            <a:endParaRPr lang="ru-RU" sz="2400" b="1" i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28860" y="1928802"/>
            <a:ext cx="403244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НА УРОВНЕ ДОО - 1</a:t>
            </a:r>
          </a:p>
          <a:p>
            <a:r>
              <a:rPr lang="ru-RU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МУНИЦИПАЛЬНЫЙ УРОВЕНЬ – 2</a:t>
            </a:r>
          </a:p>
          <a:p>
            <a:r>
              <a:rPr lang="ru-RU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РЕСПУБЛИКАНСКИЙ УРОВЕНЬ -1</a:t>
            </a:r>
            <a:endParaRPr lang="ru-RU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579214295_66-1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03" y="0"/>
            <a:ext cx="9113594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316416" y="6669360"/>
            <a:ext cx="827584" cy="188640"/>
          </a:xfrm>
          <a:prstGeom prst="rect">
            <a:avLst/>
          </a:prstGeom>
          <a:solidFill>
            <a:srgbClr val="FBFB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57166"/>
            <a:ext cx="4373514" cy="6019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8611" name="Picture 3"/>
          <p:cNvPicPr>
            <a:picLocks noChangeAspect="1" noChangeArrowheads="1"/>
          </p:cNvPicPr>
          <p:nvPr/>
        </p:nvPicPr>
        <p:blipFill>
          <a:blip r:embed="rId4" cstate="print"/>
          <a:srcRect l="4688"/>
          <a:stretch>
            <a:fillRect/>
          </a:stretch>
        </p:blipFill>
        <p:spPr bwMode="auto">
          <a:xfrm>
            <a:off x="4572000" y="357166"/>
            <a:ext cx="4357686" cy="60229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579214295_66-1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03" y="0"/>
            <a:ext cx="9113594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316416" y="6669360"/>
            <a:ext cx="827584" cy="188640"/>
          </a:xfrm>
          <a:prstGeom prst="rect">
            <a:avLst/>
          </a:prstGeom>
          <a:solidFill>
            <a:srgbClr val="FBFB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" name="Picture 2" descr="C:\Users\Admin\Desktop\работа 20-21\Дипломы\прог1 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428604"/>
            <a:ext cx="8350035" cy="6000792"/>
          </a:xfrm>
          <a:prstGeom prst="rect">
            <a:avLst/>
          </a:prstGeom>
          <a:noFill/>
        </p:spPr>
      </p:pic>
      <p:pic>
        <p:nvPicPr>
          <p:cNvPr id="6" name="Picture 3" descr="C:\Users\Admin\Desktop\работа 20-21\Дипломы\программа 0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285860"/>
            <a:ext cx="5143504" cy="420158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579214295_66-1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03" y="0"/>
            <a:ext cx="9113594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316416" y="6669360"/>
            <a:ext cx="827584" cy="188640"/>
          </a:xfrm>
          <a:prstGeom prst="rect">
            <a:avLst/>
          </a:prstGeom>
          <a:solidFill>
            <a:srgbClr val="FBFB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" name="Picture 2" descr="C:\Users\Admin\Desktop\работа 20-21\Дипломы\0-02-05-c81f1b3b2d89aae9bd961bca4ac7890c3f1350b241e07f0e305f822478c5c771_281256e8128e665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357166"/>
            <a:ext cx="4236494" cy="5919794"/>
          </a:xfrm>
          <a:prstGeom prst="rect">
            <a:avLst/>
          </a:prstGeom>
          <a:noFill/>
        </p:spPr>
      </p:pic>
      <p:pic>
        <p:nvPicPr>
          <p:cNvPr id="69633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357165"/>
            <a:ext cx="4357718" cy="59293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579214295_66-1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203" y="0"/>
            <a:ext cx="9113594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316416" y="6669360"/>
            <a:ext cx="827584" cy="188640"/>
          </a:xfrm>
          <a:prstGeom prst="rect">
            <a:avLst/>
          </a:prstGeom>
          <a:solidFill>
            <a:srgbClr val="FBFB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539552" y="0"/>
            <a:ext cx="7920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8. ЭКСПЕРТНАЯ ДЕЯТЕЛЬНОСТЬ</a:t>
            </a:r>
            <a:endParaRPr lang="ru-RU" sz="2400" b="1" i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graphicFrame>
        <p:nvGraphicFramePr>
          <p:cNvPr id="63489" name="Object 1"/>
          <p:cNvGraphicFramePr>
            <a:graphicFrameLocks noChangeAspect="1"/>
          </p:cNvGraphicFramePr>
          <p:nvPr/>
        </p:nvGraphicFramePr>
        <p:xfrm>
          <a:off x="2571736" y="571480"/>
          <a:ext cx="4071966" cy="5992814"/>
        </p:xfrm>
        <a:graphic>
          <a:graphicData uri="http://schemas.openxmlformats.org/presentationml/2006/ole">
            <p:oleObj spid="_x0000_s63489" name="PDF" r:id="rId4" imgW="0" imgH="0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579214295_66-1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03" y="0"/>
            <a:ext cx="9113594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316416" y="6669360"/>
            <a:ext cx="827584" cy="188640"/>
          </a:xfrm>
          <a:prstGeom prst="rect">
            <a:avLst/>
          </a:prstGeom>
          <a:solidFill>
            <a:srgbClr val="FBFB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0" y="1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9. ОБЩЕСТВЕННО-ПЕДАГОГИЧЕСКАЯ АКТИВНОСТЬ ПЕДАГОГА: УЧАСТИЕ В КОМИССИЯХ, ПЕДАГОГИЧЕСКИХ СООБЩЕСТВАХ, В ЖЮРИ КОНКУРСОВ</a:t>
            </a:r>
            <a:endParaRPr lang="ru-RU" sz="2400" b="1" i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2714620"/>
            <a:ext cx="47148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МУНИЦИПАЛЬНЫЙ УРОВЕНЬ – 1</a:t>
            </a:r>
          </a:p>
        </p:txBody>
      </p:sp>
      <p:pic>
        <p:nvPicPr>
          <p:cNvPr id="51202" name="Picture 2" descr="C:\Users\Admin\Desktop\0-02-05-240beef5b4ca66e00ecc4f5448a63221ad8f2f2fde09563009cfbe8624e67851_2e1968ca00675645.jpg"/>
          <p:cNvPicPr>
            <a:picLocks noChangeAspect="1" noChangeArrowheads="1"/>
          </p:cNvPicPr>
          <p:nvPr/>
        </p:nvPicPr>
        <p:blipFill>
          <a:blip r:embed="rId3" cstate="print"/>
          <a:srcRect r="3066" b="3125"/>
          <a:stretch>
            <a:fillRect/>
          </a:stretch>
        </p:blipFill>
        <p:spPr bwMode="auto">
          <a:xfrm>
            <a:off x="4929190" y="1500174"/>
            <a:ext cx="4000528" cy="521497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579214295_66-1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03" y="0"/>
            <a:ext cx="9113594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316416" y="6669360"/>
            <a:ext cx="827584" cy="188640"/>
          </a:xfrm>
          <a:prstGeom prst="rect">
            <a:avLst/>
          </a:prstGeom>
          <a:solidFill>
            <a:srgbClr val="FBFB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755576" y="1"/>
            <a:ext cx="79208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10. ПОЗИТИВНЫЕ РЕЗУЛЬТАТЫ РАБОТЫ С ВОСПИТАННИКАМИ</a:t>
            </a:r>
            <a:endParaRPr lang="ru-RU" sz="2400" b="1" i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7782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857232"/>
            <a:ext cx="4075948" cy="561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857232"/>
            <a:ext cx="4217811" cy="5572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579214295_66-1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06" y="0"/>
            <a:ext cx="9113594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316416" y="6669360"/>
            <a:ext cx="827584" cy="188640"/>
          </a:xfrm>
          <a:prstGeom prst="rect">
            <a:avLst/>
          </a:prstGeom>
          <a:solidFill>
            <a:srgbClr val="FBFB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11.КАЧЕСТВО ВЗАИМОДЕЙСТВИЯ С РОДИТЕЛЯМИ</a:t>
            </a:r>
            <a:endParaRPr lang="ru-RU" sz="2400" b="1" i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75777" name="Picture 1"/>
          <p:cNvPicPr>
            <a:picLocks noChangeAspect="1" noChangeArrowheads="1"/>
          </p:cNvPicPr>
          <p:nvPr/>
        </p:nvPicPr>
        <p:blipFill>
          <a:blip r:embed="rId3" cstate="print"/>
          <a:srcRect b="-1220"/>
          <a:stretch>
            <a:fillRect/>
          </a:stretch>
        </p:blipFill>
        <p:spPr bwMode="auto">
          <a:xfrm>
            <a:off x="285720" y="571480"/>
            <a:ext cx="4127849" cy="6072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4" cstate="print"/>
          <a:srcRect l="8265"/>
          <a:stretch>
            <a:fillRect/>
          </a:stretch>
        </p:blipFill>
        <p:spPr bwMode="auto">
          <a:xfrm>
            <a:off x="4929190" y="571480"/>
            <a:ext cx="3964424" cy="6000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579214295_66-1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03" y="0"/>
            <a:ext cx="9113594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316416" y="6669360"/>
            <a:ext cx="827584" cy="188640"/>
          </a:xfrm>
          <a:prstGeom prst="rect">
            <a:avLst/>
          </a:prstGeom>
          <a:solidFill>
            <a:srgbClr val="FBFB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7475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08" y="214290"/>
            <a:ext cx="4439255" cy="6110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579214295_66-1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03" y="0"/>
            <a:ext cx="9113594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316416" y="6669360"/>
            <a:ext cx="827584" cy="188640"/>
          </a:xfrm>
          <a:prstGeom prst="rect">
            <a:avLst/>
          </a:prstGeom>
          <a:solidFill>
            <a:srgbClr val="FBFB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0" y="1"/>
            <a:ext cx="9144000" cy="2277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Arial Black" pitchFamily="34" charset="0"/>
                <a:cs typeface="Times New Roman" panose="02020603050405020304" pitchFamily="18" charset="0"/>
              </a:rPr>
              <a:t>Педагогический </a:t>
            </a:r>
            <a:r>
              <a:rPr lang="ru-RU" sz="2000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Arial Black" pitchFamily="34" charset="0"/>
                <a:cs typeface="Times New Roman" panose="02020603050405020304" pitchFamily="18" charset="0"/>
              </a:rPr>
              <a:t>опыт по </a:t>
            </a:r>
            <a:r>
              <a:rPr lang="ru-RU" sz="2000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Arial Black" pitchFamily="34" charset="0"/>
                <a:cs typeface="Times New Roman" panose="02020603050405020304" pitchFamily="18" charset="0"/>
              </a:rPr>
              <a:t>теме</a:t>
            </a:r>
            <a:r>
              <a:rPr lang="ru-RU" sz="2000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творческих способностей  детей дошкольного возраста в продуктивных видах деятельности посредством нетрадиционных техник» </a:t>
            </a:r>
          </a:p>
          <a:p>
            <a:pPr algn="ctr"/>
            <a:r>
              <a:rPr lang="ru-RU" sz="2400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 на сайте: </a:t>
            </a:r>
            <a:r>
              <a:rPr lang="en-US" sz="2000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https://ds11ruz.schoolrm.ru/sveden/employees/19256/208184</a:t>
            </a:r>
            <a:r>
              <a:rPr lang="en-US" sz="2000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/</a:t>
            </a:r>
            <a:endParaRPr lang="ru-RU" sz="2000" dirty="0" smtClean="0">
              <a:solidFill>
                <a:srgbClr val="CC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000" dirty="0" smtClean="0">
              <a:solidFill>
                <a:srgbClr val="CC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dirty="0" smtClean="0">
                <a:solidFill>
                  <a:srgbClr val="7C28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solidFill>
                  <a:srgbClr val="7C28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6" name="Рисунок 5"/>
          <p:cNvPicPr/>
          <p:nvPr/>
        </p:nvPicPr>
        <p:blipFill>
          <a:blip r:embed="rId4" cstate="print"/>
          <a:srcRect l="759" t="8108" r="1973" b="8919"/>
          <a:stretch>
            <a:fillRect/>
          </a:stretch>
        </p:blipFill>
        <p:spPr bwMode="auto">
          <a:xfrm>
            <a:off x="467544" y="1700808"/>
            <a:ext cx="8371664" cy="46904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579214295_66-1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03" y="0"/>
            <a:ext cx="9113594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316416" y="6669360"/>
            <a:ext cx="827584" cy="188640"/>
          </a:xfrm>
          <a:prstGeom prst="rect">
            <a:avLst/>
          </a:prstGeom>
          <a:solidFill>
            <a:srgbClr val="FBFB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0" y="1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u="sng" dirty="0" smtClean="0">
                <a:solidFill>
                  <a:srgbClr val="FF0000"/>
                </a:solidFill>
                <a:latin typeface="Arial Black" pitchFamily="34" charset="0"/>
              </a:rPr>
              <a:t>12. РАБОТА С ДЕТЬМИ ИЗ СОЦИАЛЬНО-НЕБЛАГОПОЛУЧНЫХ СЕМЕЙ</a:t>
            </a:r>
            <a:endParaRPr lang="ru-RU" sz="2400" b="1" i="1" u="sng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579214295_66-1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13594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316416" y="6669360"/>
            <a:ext cx="827584" cy="188640"/>
          </a:xfrm>
          <a:prstGeom prst="rect">
            <a:avLst/>
          </a:prstGeom>
          <a:solidFill>
            <a:srgbClr val="FBFB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251520" y="0"/>
            <a:ext cx="85689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13.УЧАСТИЕ ПЕДАГОГА В ПРОФЕССИОНАЛЬНЫХ КОНКУРСАХ</a:t>
            </a:r>
            <a:endParaRPr lang="ru-RU" sz="2400" b="1" i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643042" y="2643182"/>
            <a:ext cx="535785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ИНТЕРНЕТ - 1</a:t>
            </a:r>
          </a:p>
          <a:p>
            <a:r>
              <a:rPr lang="ru-RU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МУНИЦИПАЛЬНЫЙ УРОВЕНЬ – 3</a:t>
            </a:r>
          </a:p>
          <a:p>
            <a:r>
              <a:rPr lang="ru-RU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РЕСПУБЛИКАНСКИЙ УРОВЕНЬ -2</a:t>
            </a:r>
            <a:endParaRPr lang="ru-RU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579214295_66-1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203" y="0"/>
            <a:ext cx="9113594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316416" y="6669360"/>
            <a:ext cx="827584" cy="188640"/>
          </a:xfrm>
          <a:prstGeom prst="rect">
            <a:avLst/>
          </a:prstGeom>
          <a:solidFill>
            <a:srgbClr val="FBFB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54273" name="Object 1"/>
          <p:cNvGraphicFramePr>
            <a:graphicFrameLocks noChangeAspect="1"/>
          </p:cNvGraphicFramePr>
          <p:nvPr/>
        </p:nvGraphicFramePr>
        <p:xfrm>
          <a:off x="214282" y="285728"/>
          <a:ext cx="4365625" cy="6286544"/>
        </p:xfrm>
        <a:graphic>
          <a:graphicData uri="http://schemas.openxmlformats.org/presentationml/2006/ole">
            <p:oleObj spid="_x0000_s54273" name="PDF" r:id="rId4" imgW="0" imgH="0" progId="">
              <p:embed/>
            </p:oleObj>
          </a:graphicData>
        </a:graphic>
      </p:graphicFrame>
      <p:pic>
        <p:nvPicPr>
          <p:cNvPr id="6" name="Picture 2" descr="C:\Users\Admin\Desktop\работа 20-21\Дипломы\грамота 00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6314" y="285728"/>
            <a:ext cx="4357686" cy="63579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579214295_66-1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03" y="0"/>
            <a:ext cx="9113594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316416" y="6669360"/>
            <a:ext cx="827584" cy="188640"/>
          </a:xfrm>
          <a:prstGeom prst="rect">
            <a:avLst/>
          </a:prstGeom>
          <a:solidFill>
            <a:srgbClr val="FBFB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7" name="Picture 3" descr="C:\Users\Admin\Desktop\работа 20-21\Дипломы\воспитатель год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14290"/>
            <a:ext cx="4669102" cy="6421445"/>
          </a:xfrm>
          <a:prstGeom prst="rect">
            <a:avLst/>
          </a:prstGeom>
          <a:noFill/>
        </p:spPr>
      </p:pic>
      <p:pic>
        <p:nvPicPr>
          <p:cNvPr id="8" name="Picture 3" descr="C:\Users\Admin\Desktop\0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214290"/>
            <a:ext cx="4201612" cy="64294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579214295_66-1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03" y="0"/>
            <a:ext cx="9113594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316416" y="6669360"/>
            <a:ext cx="827584" cy="188640"/>
          </a:xfrm>
          <a:prstGeom prst="rect">
            <a:avLst/>
          </a:prstGeom>
          <a:solidFill>
            <a:srgbClr val="FBFB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7" name="Picture 3" descr="C:\Users\Admin\Desktop\работа 20-21\Дипломы\6257cced673a8b06929eecce6d32c0fa (1)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14290"/>
            <a:ext cx="4144733" cy="6429420"/>
          </a:xfrm>
          <a:prstGeom prst="rect">
            <a:avLst/>
          </a:prstGeom>
          <a:noFill/>
        </p:spPr>
      </p:pic>
      <p:pic>
        <p:nvPicPr>
          <p:cNvPr id="7171" name="Picture 3" descr="F:\001.jpg"/>
          <p:cNvPicPr>
            <a:picLocks noChangeAspect="1" noChangeArrowheads="1"/>
          </p:cNvPicPr>
          <p:nvPr/>
        </p:nvPicPr>
        <p:blipFill>
          <a:blip r:embed="rId4" cstate="print"/>
          <a:srcRect l="4081" t="578" r="1326" b="593"/>
          <a:stretch>
            <a:fillRect/>
          </a:stretch>
        </p:blipFill>
        <p:spPr bwMode="auto">
          <a:xfrm>
            <a:off x="4429124" y="214290"/>
            <a:ext cx="4496250" cy="646063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579214295_66-1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03" y="0"/>
            <a:ext cx="9113594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316416" y="6669360"/>
            <a:ext cx="827584" cy="188640"/>
          </a:xfrm>
          <a:prstGeom prst="rect">
            <a:avLst/>
          </a:prstGeom>
          <a:solidFill>
            <a:srgbClr val="FBFB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14.НАГРАДЫ И ПООЩРЕНИЯ</a:t>
            </a:r>
            <a:endParaRPr lang="ru-RU" sz="2400" b="1" i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60418" name="Picture 2" descr="C:\Users\Admin\Desktop\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571480"/>
            <a:ext cx="4312039" cy="5930374"/>
          </a:xfrm>
          <a:prstGeom prst="rect">
            <a:avLst/>
          </a:prstGeom>
          <a:noFill/>
        </p:spPr>
      </p:pic>
      <p:pic>
        <p:nvPicPr>
          <p:cNvPr id="7" name="Picture 2" descr="C:\Users\Admin\Desktop\работа 20-21\Дипломы\e646b0e03ca3209338538a93742aa635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642918"/>
            <a:ext cx="4119458" cy="57864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579214295_66-1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03" y="0"/>
            <a:ext cx="9113594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316416" y="6669360"/>
            <a:ext cx="827584" cy="188640"/>
          </a:xfrm>
          <a:prstGeom prst="rect">
            <a:avLst/>
          </a:prstGeom>
          <a:solidFill>
            <a:srgbClr val="FBFB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65538" name="Picture 2" descr="C:\Users\Admin\Documents\ViberDownloads\0-02-05-c9c58fde04896c7646a376d1636a587aa1e8ecf0f6a63105ceeab6c8b95bf547_27b8b646326eed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85728"/>
            <a:ext cx="4143404" cy="6429420"/>
          </a:xfrm>
          <a:prstGeom prst="rect">
            <a:avLst/>
          </a:prstGeom>
          <a:noFill/>
        </p:spPr>
      </p:pic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9124" y="1714488"/>
            <a:ext cx="4500594" cy="3182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579214295_66-1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03" y="0"/>
            <a:ext cx="9113594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316416" y="6669360"/>
            <a:ext cx="827584" cy="188640"/>
          </a:xfrm>
          <a:prstGeom prst="rect">
            <a:avLst/>
          </a:prstGeom>
          <a:solidFill>
            <a:srgbClr val="FBFB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1. УЧАСТИЕ В ИННОВАЦИОННОЙ (ЭКСПЕРИМЕНТАЛЬНОЙ ) ДЕЯТЕЛЬНОСТИ</a:t>
            </a:r>
            <a:endParaRPr lang="ru-RU" sz="2000" i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27784" y="2780928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25601" name="Picture 1" descr="C:\Users\Admin\Documents\ViberDownloads\0-02-05-9232ab24ea88a2f6aedcf788a269df0148d3f08c3585f914c91ae0ce97026b8a_12659d9f2526efef.jpg"/>
          <p:cNvPicPr>
            <a:picLocks noChangeAspect="1" noChangeArrowheads="1"/>
          </p:cNvPicPr>
          <p:nvPr/>
        </p:nvPicPr>
        <p:blipFill>
          <a:blip r:embed="rId3" cstate="print"/>
          <a:srcRect l="3355" t="1220" r="1013" b="1219"/>
          <a:stretch>
            <a:fillRect/>
          </a:stretch>
        </p:blipFill>
        <p:spPr bwMode="auto">
          <a:xfrm>
            <a:off x="142844" y="857232"/>
            <a:ext cx="4071966" cy="5715040"/>
          </a:xfrm>
          <a:prstGeom prst="rect">
            <a:avLst/>
          </a:prstGeom>
          <a:noFill/>
        </p:spPr>
      </p:pic>
      <p:pic>
        <p:nvPicPr>
          <p:cNvPr id="25602" name="Picture 2" descr="C:\Users\Admin\Documents\ViberDownloads\0-02-05-8e9e75504fc68aa21dfb9a88494f7b8c2648c5b418d8c2f6d543b23e3a0324ce_ffaa5a5b5a6ee1d9.jpg"/>
          <p:cNvPicPr>
            <a:picLocks noChangeAspect="1" noChangeArrowheads="1"/>
          </p:cNvPicPr>
          <p:nvPr/>
        </p:nvPicPr>
        <p:blipFill>
          <a:blip r:embed="rId4" cstate="print"/>
          <a:srcRect l="3302" t="1255"/>
          <a:stretch>
            <a:fillRect/>
          </a:stretch>
        </p:blipFill>
        <p:spPr bwMode="auto">
          <a:xfrm>
            <a:off x="4500562" y="928670"/>
            <a:ext cx="4000192" cy="56197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579214295_66-1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03" y="0"/>
            <a:ext cx="9113594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316416" y="6669360"/>
            <a:ext cx="827584" cy="188640"/>
          </a:xfrm>
          <a:prstGeom prst="rect">
            <a:avLst/>
          </a:prstGeom>
          <a:solidFill>
            <a:srgbClr val="FBFB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4577" name="Picture 1"/>
          <p:cNvPicPr>
            <a:picLocks noChangeAspect="1" noChangeArrowheads="1"/>
          </p:cNvPicPr>
          <p:nvPr/>
        </p:nvPicPr>
        <p:blipFill>
          <a:blip r:embed="rId3" cstate="print"/>
          <a:srcRect l="13505" t="1226"/>
          <a:stretch>
            <a:fillRect/>
          </a:stretch>
        </p:blipFill>
        <p:spPr bwMode="auto">
          <a:xfrm>
            <a:off x="214282" y="285728"/>
            <a:ext cx="4143404" cy="5929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4" cstate="print"/>
          <a:srcRect l="6534" t="3560"/>
          <a:stretch>
            <a:fillRect/>
          </a:stretch>
        </p:blipFill>
        <p:spPr bwMode="auto">
          <a:xfrm>
            <a:off x="4429124" y="285728"/>
            <a:ext cx="4286280" cy="5948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579214295_66-1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03" y="0"/>
            <a:ext cx="9113594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316416" y="6669360"/>
            <a:ext cx="827584" cy="188640"/>
          </a:xfrm>
          <a:prstGeom prst="rect">
            <a:avLst/>
          </a:prstGeom>
          <a:solidFill>
            <a:srgbClr val="FBFB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2530" name="Picture 2" descr="C:\Users\Admin\Desktop\скан\0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285728"/>
            <a:ext cx="4311011" cy="6000768"/>
          </a:xfrm>
          <a:prstGeom prst="rect">
            <a:avLst/>
          </a:prstGeom>
          <a:noFill/>
        </p:spPr>
      </p:pic>
      <p:pic>
        <p:nvPicPr>
          <p:cNvPr id="4" name="Picture 1" descr="C:\Users\Admin\Pictures\2022-11-21\0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44" y="285728"/>
            <a:ext cx="4214874" cy="609144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579214295_66-1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03" y="0"/>
            <a:ext cx="9113594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316416" y="6669360"/>
            <a:ext cx="827584" cy="188640"/>
          </a:xfrm>
          <a:prstGeom prst="rect">
            <a:avLst/>
          </a:prstGeom>
          <a:solidFill>
            <a:srgbClr val="FBFB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357166"/>
            <a:ext cx="4357718" cy="6038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1" y="357166"/>
            <a:ext cx="4357718" cy="6091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579214295_66-1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80528" y="0"/>
            <a:ext cx="9324528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316416" y="6669360"/>
            <a:ext cx="827584" cy="188640"/>
          </a:xfrm>
          <a:prstGeom prst="rect">
            <a:avLst/>
          </a:prstGeom>
          <a:solidFill>
            <a:srgbClr val="FBFB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683568" y="0"/>
            <a:ext cx="7560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2. НАСТАВНИЧЕСТВО</a:t>
            </a:r>
            <a:endParaRPr lang="ru-RU" sz="2400" b="1" i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579214295_66-1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03" y="0"/>
            <a:ext cx="9113594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316416" y="6669360"/>
            <a:ext cx="827584" cy="188640"/>
          </a:xfrm>
          <a:prstGeom prst="rect">
            <a:avLst/>
          </a:prstGeom>
          <a:solidFill>
            <a:srgbClr val="FBFB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1547664" y="0"/>
            <a:ext cx="6840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3. НАЛИЧИЕ ПУБЛИКАЦИЙ</a:t>
            </a:r>
            <a:endParaRPr lang="ru-RU" sz="2400" b="1" i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932040" y="620688"/>
            <a:ext cx="3960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i="1" u="sng" dirty="0" smtClean="0">
                <a:solidFill>
                  <a:srgbClr val="FF0000"/>
                </a:solidFill>
              </a:rPr>
              <a:t>  </a:t>
            </a:r>
            <a:endParaRPr lang="ru-RU" b="1" i="1" u="sng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27584" y="2276872"/>
            <a:ext cx="74888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ИНТЕРНЕТ ПУБЛИКАЦИИ - 1</a:t>
            </a:r>
          </a:p>
          <a:p>
            <a:pPr algn="ctr"/>
            <a:r>
              <a:rPr lang="ru-RU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РЕСПУБЛИКАНСКИЙ УРОВЕНЬ –1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1060</TotalTime>
  <Words>319</Words>
  <Application>Microsoft Office PowerPoint</Application>
  <PresentationFormat>Экран (4:3)</PresentationFormat>
  <Paragraphs>55</Paragraphs>
  <Slides>36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38" baseType="lpstr">
      <vt:lpstr>Тема Office</vt:lpstr>
      <vt:lpstr>PDF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Пользователь</dc:creator>
  <cp:lastModifiedBy>садик</cp:lastModifiedBy>
  <cp:revision>128</cp:revision>
  <dcterms:created xsi:type="dcterms:W3CDTF">2021-07-09T18:49:37Z</dcterms:created>
  <dcterms:modified xsi:type="dcterms:W3CDTF">2022-11-22T12:01:13Z</dcterms:modified>
</cp:coreProperties>
</file>