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81" r:id="rId2"/>
    <p:sldId id="279" r:id="rId3"/>
    <p:sldId id="367" r:id="rId4"/>
    <p:sldId id="282" r:id="rId5"/>
    <p:sldId id="352" r:id="rId6"/>
    <p:sldId id="340" r:id="rId7"/>
    <p:sldId id="361" r:id="rId8"/>
    <p:sldId id="416" r:id="rId9"/>
    <p:sldId id="417" r:id="rId10"/>
    <p:sldId id="287" r:id="rId11"/>
    <p:sldId id="396" r:id="rId12"/>
    <p:sldId id="289" r:id="rId13"/>
    <p:sldId id="288" r:id="rId14"/>
    <p:sldId id="344" r:id="rId15"/>
    <p:sldId id="291" r:id="rId16"/>
    <p:sldId id="398" r:id="rId17"/>
    <p:sldId id="395" r:id="rId18"/>
    <p:sldId id="388" r:id="rId19"/>
    <p:sldId id="335" r:id="rId20"/>
    <p:sldId id="380" r:id="rId21"/>
    <p:sldId id="390" r:id="rId22"/>
    <p:sldId id="391" r:id="rId23"/>
    <p:sldId id="308" r:id="rId24"/>
    <p:sldId id="356" r:id="rId25"/>
    <p:sldId id="346" r:id="rId26"/>
    <p:sldId id="310" r:id="rId27"/>
    <p:sldId id="311" r:id="rId28"/>
    <p:sldId id="371" r:id="rId29"/>
    <p:sldId id="341" r:id="rId30"/>
    <p:sldId id="419" r:id="rId31"/>
    <p:sldId id="312" r:id="rId32"/>
    <p:sldId id="415" r:id="rId33"/>
    <p:sldId id="378" r:id="rId34"/>
    <p:sldId id="320" r:id="rId35"/>
    <p:sldId id="405" r:id="rId36"/>
    <p:sldId id="410" r:id="rId37"/>
    <p:sldId id="322" r:id="rId38"/>
    <p:sldId id="411" r:id="rId39"/>
    <p:sldId id="369" r:id="rId40"/>
    <p:sldId id="364" r:id="rId41"/>
    <p:sldId id="368" r:id="rId42"/>
    <p:sldId id="366" r:id="rId43"/>
    <p:sldId id="328" r:id="rId44"/>
    <p:sldId id="413" r:id="rId45"/>
    <p:sldId id="329" r:id="rId46"/>
    <p:sldId id="412" r:id="rId47"/>
    <p:sldId id="294" r:id="rId48"/>
    <p:sldId id="402" r:id="rId49"/>
    <p:sldId id="389" r:id="rId50"/>
    <p:sldId id="333" r:id="rId51"/>
    <p:sldId id="357" r:id="rId52"/>
    <p:sldId id="332" r:id="rId5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961FF"/>
    <a:srgbClr val="006600"/>
    <a:srgbClr val="2975FF"/>
    <a:srgbClr val="333333"/>
    <a:srgbClr val="B92D14"/>
    <a:srgbClr val="35759D"/>
    <a:srgbClr val="35B19D"/>
    <a:srgbClr val="9C6834"/>
    <a:srgbClr val="4D4D4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5596" autoAdjust="0"/>
  </p:normalViewPr>
  <p:slideViewPr>
    <p:cSldViewPr>
      <p:cViewPr varScale="1">
        <p:scale>
          <a:sx n="76" d="100"/>
          <a:sy n="76" d="100"/>
        </p:scale>
        <p:origin x="-133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="" xmlns:a16="http://schemas.microsoft.com/office/drawing/2014/main" id="{F6F1BDBE-A947-4A9B-8FBF-A017500DDD1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1923" name="Rectangle 3">
            <a:extLst>
              <a:ext uri="{FF2B5EF4-FFF2-40B4-BE49-F238E27FC236}">
                <a16:creationId xmlns="" xmlns:a16="http://schemas.microsoft.com/office/drawing/2014/main" id="{044E61AB-3DFD-49F5-893B-35F35AFE1AE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>
            <a:extLst>
              <a:ext uri="{FF2B5EF4-FFF2-40B4-BE49-F238E27FC236}">
                <a16:creationId xmlns="" xmlns:a16="http://schemas.microsoft.com/office/drawing/2014/main" id="{F51D72F9-7C6B-498F-B16D-F69A12BE40E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noProof="0"/>
              <a:t>Click to edit Master text styles</a:t>
            </a:r>
          </a:p>
          <a:p>
            <a:pPr lvl="1"/>
            <a:r>
              <a:rPr lang="en-US" altLang="ru-RU" noProof="0"/>
              <a:t>Second level</a:t>
            </a:r>
          </a:p>
          <a:p>
            <a:pPr lvl="2"/>
            <a:r>
              <a:rPr lang="en-US" altLang="ru-RU" noProof="0"/>
              <a:t>Third level</a:t>
            </a:r>
          </a:p>
          <a:p>
            <a:pPr lvl="3"/>
            <a:r>
              <a:rPr lang="en-US" altLang="ru-RU" noProof="0"/>
              <a:t>Fourth level</a:t>
            </a:r>
          </a:p>
          <a:p>
            <a:pPr lvl="4"/>
            <a:r>
              <a:rPr lang="en-US" altLang="ru-RU" noProof="0"/>
              <a:t>Fifth level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="" xmlns:a16="http://schemas.microsoft.com/office/drawing/2014/main" id="{25146082-6221-49A8-83D7-3C299FE0477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1927" name="Rectangle 7">
            <a:extLst>
              <a:ext uri="{FF2B5EF4-FFF2-40B4-BE49-F238E27FC236}">
                <a16:creationId xmlns="" xmlns:a16="http://schemas.microsoft.com/office/drawing/2014/main" id="{97F7CABE-2F6D-412B-8495-50390CD8C2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02B8D0E-7729-442D-A7D0-A1259E62C2F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7216039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B0D7881-7BC6-423D-A6AC-809333BD93A5}" type="slidenum">
              <a:rPr lang="en-US" altLang="ru-RU"/>
              <a:pPr/>
              <a:t>2</a:t>
            </a:fld>
            <a:endParaRPr lang="en-US" altLang="ru-RU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6039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20CE8AC-2EA3-44C1-B0A4-6FEBDFD7D291}" type="slidenum">
              <a:rPr lang="en-US" altLang="ru-RU"/>
              <a:pPr/>
              <a:t>26</a:t>
            </a:fld>
            <a:endParaRPr lang="en-US" altLang="ru-RU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7045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22B4355-E9AC-4804-8000-35550EF5B91A}" type="slidenum">
              <a:rPr lang="en-US" altLang="ru-RU"/>
              <a:pPr/>
              <a:t>27</a:t>
            </a:fld>
            <a:endParaRPr lang="en-US" altLang="ru-RU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3534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AF77EFC-ED36-46D5-8BC3-0EDD8907F45B}" type="slidenum">
              <a:rPr lang="en-US" altLang="ru-RU"/>
              <a:pPr/>
              <a:t>31</a:t>
            </a:fld>
            <a:endParaRPr lang="en-US" altLang="ru-RU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4597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A426A37-28A2-4AEE-961E-423D5456B39E}" type="slidenum">
              <a:rPr lang="en-US" altLang="ru-RU"/>
              <a:pPr/>
              <a:t>34</a:t>
            </a:fld>
            <a:endParaRPr lang="en-US" altLang="ru-RU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7446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84F6143-098E-42DE-B3E9-4E2811CA965E}" type="slidenum">
              <a:rPr lang="en-US" altLang="ru-RU"/>
              <a:pPr/>
              <a:t>37</a:t>
            </a:fld>
            <a:endParaRPr lang="en-US" altLang="ru-RU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6309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DFE42B5-1D5C-4DE2-968B-A258A143420D}" type="slidenum">
              <a:rPr lang="en-US" altLang="ru-RU"/>
              <a:pPr/>
              <a:t>43</a:t>
            </a:fld>
            <a:endParaRPr lang="en-US" altLang="ru-RU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22616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D9CD459-30D3-493E-A3C1-CD4464F6EFC2}" type="slidenum">
              <a:rPr lang="en-US" altLang="ru-RU"/>
              <a:pPr/>
              <a:t>45</a:t>
            </a:fld>
            <a:endParaRPr lang="en-US" altLang="ru-RU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0206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9BB6438-5689-4E0B-A05C-6FC9CA84F52F}" type="slidenum">
              <a:rPr lang="en-US" altLang="ru-RU"/>
              <a:pPr/>
              <a:t>47</a:t>
            </a:fld>
            <a:endParaRPr lang="en-US" altLang="ru-RU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728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4401B29-4B31-4086-8574-DB5201166BC6}" type="slidenum">
              <a:rPr lang="en-US" altLang="ru-RU"/>
              <a:pPr/>
              <a:t>50</a:t>
            </a:fld>
            <a:endParaRPr lang="en-US" altLang="ru-RU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0704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0A8E183-3DA4-4319-ABB8-D1BF1486246A}" type="slidenum">
              <a:rPr lang="en-US" altLang="ru-RU"/>
              <a:pPr/>
              <a:t>52</a:t>
            </a:fld>
            <a:endParaRPr lang="en-US" altLang="ru-RU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6362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AA1BE72-F218-4E14-8CB3-EF57DB328DB6}" type="slidenum">
              <a:rPr lang="en-US" altLang="ru-RU"/>
              <a:pPr/>
              <a:t>4</a:t>
            </a:fld>
            <a:endParaRPr lang="en-US" altLang="ru-RU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5864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9AD394E-DE3A-4A4F-B651-46A4EB8296A1}" type="slidenum">
              <a:rPr lang="en-US" altLang="ru-RU"/>
              <a:pPr/>
              <a:t>5</a:t>
            </a:fld>
            <a:endParaRPr lang="en-US" altLang="ru-RU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836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E0A8830-1CC9-4C31-951A-F901DF41A44D}" type="slidenum">
              <a:rPr lang="en-US" altLang="ru-RU"/>
              <a:pPr/>
              <a:t>10</a:t>
            </a:fld>
            <a:endParaRPr lang="en-US" altLang="ru-RU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6927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F47BAB6-A918-4B26-94B0-E88D482BDE26}" type="slidenum">
              <a:rPr lang="en-US" altLang="ru-RU"/>
              <a:pPr/>
              <a:t>12</a:t>
            </a:fld>
            <a:endParaRPr lang="en-US" altLang="ru-RU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5837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A8AAC4E-C169-4DAD-803F-2853A348E18D}" type="slidenum">
              <a:rPr lang="en-US" altLang="ru-RU"/>
              <a:pPr/>
              <a:t>13</a:t>
            </a:fld>
            <a:endParaRPr lang="en-US" altLang="ru-RU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2140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900080D-F722-46CD-9FCA-854FC3FFC50D}" type="slidenum">
              <a:rPr lang="en-US" altLang="ru-RU"/>
              <a:pPr/>
              <a:t>15</a:t>
            </a:fld>
            <a:endParaRPr lang="en-US" altLang="ru-RU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0194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7025544-0AC5-437C-9A78-C1FE5918D2D8}" type="slidenum">
              <a:rPr lang="en-US" altLang="ru-RU"/>
              <a:pPr/>
              <a:t>19</a:t>
            </a:fld>
            <a:endParaRPr lang="en-US" alt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5166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3D7BEAE-16DF-4617-921C-B301AC1BBBA9}" type="slidenum">
              <a:rPr lang="en-US" altLang="ru-RU"/>
              <a:pPr/>
              <a:t>23</a:t>
            </a:fld>
            <a:endParaRPr lang="en-US" altLang="ru-RU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828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="" xmlns:a16="http://schemas.microsoft.com/office/drawing/2014/main" id="{613CA340-4969-4759-A3E7-E54A091655D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/>
          </a:p>
        </p:txBody>
      </p:sp>
      <p:sp>
        <p:nvSpPr>
          <p:cNvPr id="3075" name="Rectangle 3">
            <a:extLst>
              <a:ext uri="{FF2B5EF4-FFF2-40B4-BE49-F238E27FC236}">
                <a16:creationId xmlns="" xmlns:a16="http://schemas.microsoft.com/office/drawing/2014/main" id="{F495EE9F-84DB-45D5-987F-3EAF4A21381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CAAA30-E0AC-417B-803C-6627656D7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F5BD08D-2320-4C73-9147-6CA15F476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366E5F12-F802-43EF-A02D-CB4694DDBB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99FF6DF-7945-4ABF-858F-CA364BB4CF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E8418-A109-4DDE-BB71-1D72DA6F8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A644F91-C5B2-4927-871E-131AE0450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94C599-2DE2-45EB-BABE-68130F333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D8D3EF2-17FC-469D-9D35-C891C9A39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4589464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6AFCD2-AA0A-4769-987E-4943BDC4E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0ADFDB6-004E-4CAD-A1FA-734C4B024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6EABE64-3270-4ED0-90A9-959C80C33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E4325FB-B3C1-45E7-8570-A36F1A093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9D6D8AD-4BBA-47F6-936F-90F8B8483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40" y="1681164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A105FCF-7D1A-4BA4-BEFF-F4772F222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40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57A54C1-6E2C-4CFF-BE2D-7725AA55B1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4B488951-46DD-4345-87C3-ABE75E807B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7F597E-848F-4A3B-946E-287BB4BD0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8DC62F1-0668-4409-A15C-5EB3CB7D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0CD243A-1F4F-4C87-A4E3-D98049BF4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9" y="987426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B90BEBF-681F-43A2-86C4-F77C7738D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A8E9431-0FF3-4148-8627-8F012FFE5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F2CDD32-31D8-489A-905E-0A920535A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9" y="987426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DB6B2B0-5DCF-4DD6-A722-F9DFE3706F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0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s117sar.schoolrm.ru/sveden/employees/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3.jpe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9352"/>
            <a:ext cx="9144000" cy="686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E961635-E5B8-40EB-AF28-390670C5BD50}"/>
              </a:ext>
            </a:extLst>
          </p:cNvPr>
          <p:cNvSpPr/>
          <p:nvPr/>
        </p:nvSpPr>
        <p:spPr>
          <a:xfrm>
            <a:off x="241300" y="112714"/>
            <a:ext cx="81534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mtClean="0">
                <a:solidFill>
                  <a:srgbClr val="096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</a:t>
            </a:r>
            <a:r>
              <a:rPr lang="ru-RU" b="1" dirty="0">
                <a:solidFill>
                  <a:srgbClr val="096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smtClean="0">
                <a:solidFill>
                  <a:srgbClr val="096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еспублики </a:t>
            </a:r>
            <a:r>
              <a:rPr lang="ru-RU" b="1" dirty="0">
                <a:solidFill>
                  <a:srgbClr val="096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Мордовия </a:t>
            </a:r>
            <a:br>
              <a:rPr lang="ru-RU" b="1" dirty="0">
                <a:solidFill>
                  <a:srgbClr val="096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96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b="1" dirty="0">
                <a:solidFill>
                  <a:srgbClr val="096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Бабиной Татьяны Васильевны,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b="1" dirty="0">
                <a:solidFill>
                  <a:srgbClr val="096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МДОУ «Детский сад №117»</a:t>
            </a:r>
          </a:p>
        </p:txBody>
      </p:sp>
      <p:sp>
        <p:nvSpPr>
          <p:cNvPr id="4100" name="Прямоугольник 4"/>
          <p:cNvSpPr>
            <a:spLocks noChangeArrowheads="1"/>
          </p:cNvSpPr>
          <p:nvPr/>
        </p:nvSpPr>
        <p:spPr bwMode="auto">
          <a:xfrm>
            <a:off x="3707904" y="1772816"/>
            <a:ext cx="4686796" cy="437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175" eaLnBrk="1" hangingPunct="1">
              <a:buFont typeface="Arial" charset="0"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22.07.1976 </a:t>
            </a: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год.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МГПИ им. М.С. </a:t>
            </a:r>
            <a:r>
              <a:rPr lang="ru-RU" alt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г. Саранска 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ДВС  № 0412512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alt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175" eaLnBrk="1" hangingPunct="1">
              <a:buFont typeface="Arial" charset="0"/>
              <a:buNone/>
            </a:pP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выдачи 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30.01.2001г. </a:t>
            </a:r>
            <a:endParaRPr lang="ru-RU" alt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175" eaLnBrk="1" hangingPunct="1"/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</a:t>
            </a: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учитель начальных классов</a:t>
            </a:r>
          </a:p>
          <a:p>
            <a:pPr indent="3175" eaLnBrk="1" hangingPunct="1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Переподготовка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ГБУ ДПО «МРИО»</a:t>
            </a:r>
          </a:p>
          <a:p>
            <a:pPr indent="3175" eaLnBrk="1" hangingPunct="1"/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иплом № 455,</a:t>
            </a:r>
          </a:p>
          <a:p>
            <a:pPr indent="3175" eaLnBrk="1" hangingPunct="1"/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ата выдачи – 16.12.2015г.</a:t>
            </a:r>
          </a:p>
          <a:p>
            <a:pPr indent="3175" eaLnBrk="1" hangingPunct="1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</a:t>
            </a:r>
            <a:r>
              <a:rPr lang="ru-RU" sz="1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педагогической работы </a:t>
            </a: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altLang="ru-RU" sz="1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ет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трудовой стаж  </a:t>
            </a: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24 года</a:t>
            </a:r>
            <a:endParaRPr lang="ru-RU" altLang="ru-RU" sz="1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175" eaLnBrk="1" hangingPunct="1">
              <a:buFont typeface="Arial" charset="0"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высшая</a:t>
            </a:r>
            <a:endParaRPr lang="ru-RU" alt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175" eaLnBrk="1" hangingPunct="1">
              <a:buFont typeface="Arial" charset="0"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последней </a:t>
            </a: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аттестации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23.05.2018 г</a:t>
            </a: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1800" i="1" dirty="0">
              <a:solidFill>
                <a:srgbClr val="002060"/>
              </a:solidFill>
            </a:endParaRPr>
          </a:p>
        </p:txBody>
      </p:sp>
      <p:pic>
        <p:nvPicPr>
          <p:cNvPr id="12290" name="Picture 2" descr="https://i.mycdn.me/image?id=928495411519&amp;t=3&amp;plc=API&amp;viewToken=ZbvFh2z8eXv2QYI0c3bqoA&amp;tkn=*IvWUwXwtVPIPvzgIt_yWderwWY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628" y="1920317"/>
            <a:ext cx="3259414" cy="3689673"/>
          </a:xfrm>
          <a:prstGeom prst="rect">
            <a:avLst/>
          </a:prstGeom>
          <a:noFill/>
          <a:ln w="127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4" name="Прямоугольник 2"/>
          <p:cNvSpPr>
            <a:spLocks noChangeArrowheads="1"/>
          </p:cNvSpPr>
          <p:nvPr/>
        </p:nvSpPr>
        <p:spPr bwMode="auto">
          <a:xfrm>
            <a:off x="827584" y="1268760"/>
            <a:ext cx="561662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endParaRPr lang="ru-RU" alt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alt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alt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публикаций</a:t>
            </a:r>
            <a:endParaRPr lang="ru-RU" alt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897" name="Picture 1" descr="D:\2 СПРАВКИ И ДИПЛОМЫ АТТЕСТАЦИЯ\БАБ ПУБЛ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341724"/>
            <a:ext cx="4456638" cy="6143644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86045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247" y="500042"/>
            <a:ext cx="3721402" cy="5671804"/>
          </a:xfrm>
          <a:prstGeom prst="rect">
            <a:avLst/>
          </a:prstGeom>
          <a:noFill/>
          <a:ln w="9525">
            <a:solidFill>
              <a:srgbClr val="32723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2847" y="485587"/>
            <a:ext cx="4011613" cy="570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ДИПЛОМ МИНИСТЕРСТВО\СПР СТАТЬЯ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428604"/>
            <a:ext cx="3989276" cy="6023788"/>
          </a:xfrm>
          <a:prstGeom prst="rect">
            <a:avLst/>
          </a:prstGeom>
          <a:noFill/>
          <a:ln w="9525"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25695502"/>
              </p:ext>
            </p:extLst>
          </p:nvPr>
        </p:nvGraphicFramePr>
        <p:xfrm>
          <a:off x="4694428" y="428604"/>
          <a:ext cx="4103105" cy="6023788"/>
        </p:xfrm>
        <a:graphic>
          <a:graphicData uri="http://schemas.openxmlformats.org/presentationml/2006/ole">
            <p:oleObj spid="_x0000_s1200" name="Acrobat Document" r:id="rId6" imgW="7552440" imgH="10693080" progId="">
              <p:embed/>
            </p:oleObj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СВИДЕТЕЛЬСТВА МААМ БАБИНА\СВИДЕТЕЛЬСТВО О ПУБЛИКАЦИИ НА МАА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322839"/>
            <a:ext cx="3109550" cy="4603047"/>
          </a:xfrm>
          <a:prstGeom prst="rect">
            <a:avLst/>
          </a:prstGeom>
          <a:noFill/>
          <a:ln w="9525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СВИДЕТЕЛЬСТВА МААМ БАБИНА\СВИДЕТЕЛЬСТВО ООД СТАРШАЯ МААМ МАТЕМАТИ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802" y="1000108"/>
            <a:ext cx="3101733" cy="4560350"/>
          </a:xfrm>
          <a:prstGeom prst="rect">
            <a:avLst/>
          </a:prstGeom>
          <a:noFill/>
          <a:ln w="9525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СВИДЕТЕЛЬСТВО АВГУСТ МАА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7884" y="1714488"/>
            <a:ext cx="2987962" cy="4500594"/>
          </a:xfrm>
          <a:prstGeom prst="rect">
            <a:avLst/>
          </a:prstGeom>
          <a:noFill/>
          <a:ln w="9525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827584" y="908720"/>
            <a:ext cx="6480720" cy="459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endParaRPr lang="ru-RU" altLang="ru-RU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участия </a:t>
            </a:r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воспитанников в:</a:t>
            </a:r>
          </a:p>
          <a:p>
            <a:pPr algn="ctr" eaLnBrk="1" hangingPunct="1">
              <a:buFontTx/>
              <a:buChar char="-"/>
            </a:pPr>
            <a: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онкурсах; </a:t>
            </a:r>
          </a:p>
          <a:p>
            <a:pPr algn="ctr" eaLnBrk="1" hangingPunct="1">
              <a:buFontTx/>
              <a:buChar char="-"/>
            </a:pPr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выставках ;</a:t>
            </a:r>
          </a:p>
          <a:p>
            <a:pPr algn="ctr" eaLnBrk="1" hangingPunct="1">
              <a:buFontTx/>
              <a:buChar char="-"/>
            </a:pPr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турнирах ;</a:t>
            </a:r>
          </a:p>
          <a:p>
            <a:pPr algn="ctr" eaLnBrk="1" hangingPunct="1">
              <a:buFontTx/>
              <a:buChar char="-"/>
            </a:pPr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соревнованиях ; </a:t>
            </a:r>
          </a:p>
          <a:p>
            <a:pPr algn="ctr" eaLnBrk="1" hangingPunct="1">
              <a:buFontTx/>
              <a:buChar char="-"/>
            </a:pPr>
            <a: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акциях ; </a:t>
            </a:r>
          </a:p>
          <a:p>
            <a:pPr algn="ctr" eaLnBrk="1" hangingPunct="1">
              <a:buFontTx/>
              <a:buChar char="-"/>
            </a:pPr>
            <a: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фестивалях</a:t>
            </a:r>
            <a:endParaRPr lang="ru-RU" alt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1538" y="571480"/>
            <a:ext cx="3357586" cy="5158781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  <p:pic>
        <p:nvPicPr>
          <p:cNvPr id="33793" name="Picture 1" descr="D:\2 СПРАВКИ И ДИПЛОМЫ АТТЕСТАЦИЯ\БАБ КОНКУРС 2 ДЕТИ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4777" y="571479"/>
            <a:ext cx="3531125" cy="5158781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8764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428605"/>
            <a:ext cx="3714775" cy="5715040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05" t="1108" r="2269" b="1356"/>
          <a:stretch/>
        </p:blipFill>
        <p:spPr bwMode="auto">
          <a:xfrm>
            <a:off x="4779204" y="428604"/>
            <a:ext cx="3831676" cy="5715041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5946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User\Desktop\Д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957369" cy="4381202"/>
          </a:xfrm>
          <a:prstGeom prst="rect">
            <a:avLst/>
          </a:prstGeom>
          <a:noFill/>
          <a:ln w="9525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БАБИНА УДОСТ\ДИПЛОМ КОНКУРС МОСКВ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0" y="1000108"/>
            <a:ext cx="2916389" cy="4275081"/>
          </a:xfrm>
          <a:prstGeom prst="rect">
            <a:avLst/>
          </a:prstGeom>
          <a:noFill/>
          <a:ln w="9525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8" t="1227" r="2515" b="1043"/>
          <a:stretch/>
        </p:blipFill>
        <p:spPr bwMode="auto">
          <a:xfrm>
            <a:off x="5643570" y="1500174"/>
            <a:ext cx="3024337" cy="4143404"/>
          </a:xfrm>
          <a:prstGeom prst="rect">
            <a:avLst/>
          </a:prstGeom>
          <a:noFill/>
          <a:ln w="9525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55116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39" t="781" r="2497" b="1576"/>
          <a:stretch/>
        </p:blipFill>
        <p:spPr bwMode="auto">
          <a:xfrm>
            <a:off x="327803" y="116632"/>
            <a:ext cx="3960440" cy="6408712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929838950"/>
              </p:ext>
            </p:extLst>
          </p:nvPr>
        </p:nvGraphicFramePr>
        <p:xfrm>
          <a:off x="4475826" y="3567989"/>
          <a:ext cx="4495708" cy="3159415"/>
        </p:xfrm>
        <a:graphic>
          <a:graphicData uri="http://schemas.openxmlformats.org/presentationml/2006/ole">
            <p:oleObj spid="_x0000_s9352" name="Acrobat Document" r:id="rId6" imgW="10688040" imgH="7556400" progId="">
              <p:embed/>
            </p:oleObj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0709" y="166192"/>
            <a:ext cx="4525942" cy="3259976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A56C3E9-3397-47B8-92AE-43ACE35134E1}"/>
              </a:ext>
            </a:extLst>
          </p:cNvPr>
          <p:cNvSpPr/>
          <p:nvPr/>
        </p:nvSpPr>
        <p:spPr>
          <a:xfrm>
            <a:off x="323528" y="332656"/>
            <a:ext cx="837826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i="1" dirty="0">
              <a:solidFill>
                <a:srgbClr val="002060"/>
              </a:solidFill>
              <a:latin typeface="Times New Roman"/>
              <a:ea typeface="Lucida Sans Unicode"/>
              <a:hlinkClick r:id="rId5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 Опыт работы воспитателя </a:t>
            </a:r>
          </a:p>
          <a:p>
            <a:pPr algn="ctr">
              <a:spcAft>
                <a:spcPts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Бабиной Татьяны Васильевны </a:t>
            </a:r>
          </a:p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0070C0"/>
                </a:solidFill>
                <a:latin typeface="Times New Roman"/>
                <a:ea typeface="Times New Roman"/>
              </a:rPr>
              <a:t>р</a:t>
            </a:r>
            <a:r>
              <a:rPr lang="ru-RU" sz="32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азмещен: </a:t>
            </a:r>
          </a:p>
          <a:p>
            <a:pPr>
              <a:spcAft>
                <a:spcPts val="0"/>
              </a:spcAft>
            </a:pP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1. на сайте МДОУ «Детский сад № 117»</a:t>
            </a:r>
          </a:p>
          <a:p>
            <a:pPr>
              <a:spcAft>
                <a:spcPts val="0"/>
              </a:spcAft>
            </a:pPr>
            <a:r>
              <a:rPr lang="en-GB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http</a:t>
            </a:r>
            <a:r>
              <a:rPr lang="en-GB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://ds117sar.schoolrm.ru/sveden/employees/11258/182484/</a:t>
            </a:r>
            <a:br>
              <a:rPr lang="en-GB" sz="2800" b="1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2. на международном образовательном портале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/>
                <a:ea typeface="Times New Roman"/>
              </a:rPr>
              <a:t>Маам</a:t>
            </a: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:</a:t>
            </a: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ru-RU" sz="28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Персональный сайт: </a:t>
            </a:r>
          </a:p>
          <a:p>
            <a:pPr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  27450.</a:t>
            </a:r>
            <a:r>
              <a:rPr lang="en-GB" sz="28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maam.ru</a:t>
            </a: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ru-RU" sz="28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Адрес личной страницы:</a:t>
            </a:r>
            <a:r>
              <a:rPr lang="en-GB" sz="28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en-GB" sz="28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http</a:t>
            </a:r>
            <a:r>
              <a:rPr lang="ru-RU" sz="2800" b="1" i="1" dirty="0">
                <a:solidFill>
                  <a:srgbClr val="002060"/>
                </a:solidFill>
                <a:latin typeface="Times New Roman"/>
                <a:ea typeface="Times New Roman"/>
              </a:rPr>
              <a:t>://</a:t>
            </a:r>
            <a:r>
              <a:rPr lang="en-GB" sz="28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www.maam.ru/users</a:t>
            </a:r>
            <a:r>
              <a:rPr lang="en-GB" sz="2800" b="1" i="1" dirty="0">
                <a:solidFill>
                  <a:srgbClr val="002060"/>
                </a:solidFill>
                <a:latin typeface="Times New Roman"/>
                <a:ea typeface="Times New Roman"/>
              </a:rPr>
              <a:t>/626079</a:t>
            </a:r>
            <a:endParaRPr lang="ru-RU" sz="2800" b="1" i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>
              <a:defRPr/>
            </a:pPr>
            <a:endParaRPr lang="ru-RU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1" y="406229"/>
            <a:ext cx="3886115" cy="287875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612" y="3357562"/>
            <a:ext cx="4131316" cy="317853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428604"/>
            <a:ext cx="3632664" cy="2827202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20110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088" y="-1270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45" t="1775" r="1344" b="1318"/>
          <a:stretch/>
        </p:blipFill>
        <p:spPr bwMode="auto">
          <a:xfrm>
            <a:off x="1403648" y="456856"/>
            <a:ext cx="3816424" cy="5804145"/>
          </a:xfrm>
          <a:prstGeom prst="rect">
            <a:avLst/>
          </a:prstGeom>
          <a:noFill/>
          <a:ln w="9525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78202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214290"/>
            <a:ext cx="3195133" cy="4733855"/>
          </a:xfrm>
          <a:prstGeom prst="rect">
            <a:avLst/>
          </a:prstGeom>
          <a:noFill/>
          <a:ln w="9525">
            <a:solidFill>
              <a:srgbClr val="2A5A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26" y="714357"/>
            <a:ext cx="3254177" cy="4786346"/>
          </a:xfrm>
          <a:prstGeom prst="rect">
            <a:avLst/>
          </a:prstGeom>
          <a:noFill/>
          <a:ln w="9525">
            <a:solidFill>
              <a:srgbClr val="32723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8" y="1714488"/>
            <a:ext cx="3063564" cy="4493228"/>
          </a:xfrm>
          <a:prstGeom prst="rect">
            <a:avLst/>
          </a:prstGeom>
          <a:noFill/>
          <a:ln w="9525">
            <a:solidFill>
              <a:srgbClr val="32723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76778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2" name="Прямоугольник 1"/>
          <p:cNvSpPr>
            <a:spLocks noChangeArrowheads="1"/>
          </p:cNvSpPr>
          <p:nvPr/>
        </p:nvSpPr>
        <p:spPr bwMode="auto">
          <a:xfrm>
            <a:off x="611560" y="476672"/>
            <a:ext cx="655272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endParaRPr lang="ru-RU" altLang="ru-RU" sz="32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altLang="ru-RU" sz="32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Выступления </a:t>
            </a:r>
            <a: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заседаниях методических советов, научно-практических </a:t>
            </a:r>
            <a: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конференциях, </a:t>
            </a:r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педагогических чтениях</a:t>
            </a:r>
            <a: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семинарах, секциях, </a:t>
            </a:r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форумах, радиопередачах (очно) </a:t>
            </a:r>
            <a:endParaRPr lang="ru-RU" alt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1" name="Picture 1" descr="D:\2 СПРАВКИ И ДИПЛОМЫ АТТЕСТАЦИЯ\БАБ ВЫСТ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500042"/>
            <a:ext cx="4199457" cy="5789111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C:\Users\Пользователь\Desktop\дипломы 2020\атестац.1.jpeg"/>
          <p:cNvPicPr>
            <a:picLocks noChangeAspect="1" noChangeArrowheads="1"/>
          </p:cNvPicPr>
          <p:nvPr/>
        </p:nvPicPr>
        <p:blipFill>
          <a:blip r:embed="rId3" cstate="print"/>
          <a:srcRect l="4957" r="32968" b="30201"/>
          <a:stretch>
            <a:fillRect/>
          </a:stretch>
        </p:blipFill>
        <p:spPr bwMode="auto">
          <a:xfrm>
            <a:off x="714348" y="357166"/>
            <a:ext cx="2891752" cy="4602365"/>
          </a:xfrm>
          <a:prstGeom prst="rect">
            <a:avLst/>
          </a:prstGeom>
          <a:noFill/>
          <a:ln w="9525">
            <a:solidFill>
              <a:srgbClr val="006600"/>
            </a:solidFill>
          </a:ln>
        </p:spPr>
      </p:pic>
      <p:pic>
        <p:nvPicPr>
          <p:cNvPr id="12291" name="Picture 3" descr="C:\Users\Пользователь\Desktop\дипломы 2020\атестац..jpeg"/>
          <p:cNvPicPr>
            <a:picLocks noChangeAspect="1" noChangeArrowheads="1"/>
          </p:cNvPicPr>
          <p:nvPr/>
        </p:nvPicPr>
        <p:blipFill rotWithShape="1">
          <a:blip r:embed="rId4" cstate="print"/>
          <a:srcRect l="2728" r="48636"/>
          <a:stretch/>
        </p:blipFill>
        <p:spPr bwMode="auto">
          <a:xfrm>
            <a:off x="4000496" y="357166"/>
            <a:ext cx="3000396" cy="4617981"/>
          </a:xfrm>
          <a:prstGeom prst="rect">
            <a:avLst/>
          </a:prstGeom>
          <a:noFill/>
          <a:ln w="9525">
            <a:solidFill>
              <a:srgbClr val="006600"/>
            </a:solidFill>
          </a:ln>
        </p:spPr>
      </p:pic>
      <p:pic>
        <p:nvPicPr>
          <p:cNvPr id="8194" name="Picture 2" descr="C:\Users\User\Desktop\БАБИНА УДОСТ\СЕРТ. ПОВ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13874" y="4029870"/>
            <a:ext cx="2049696" cy="3133972"/>
          </a:xfrm>
          <a:prstGeom prst="rect">
            <a:avLst/>
          </a:prstGeom>
          <a:noFill/>
          <a:ln w="9525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4" name="Прямоугольник 1"/>
          <p:cNvSpPr>
            <a:spLocks noChangeArrowheads="1"/>
          </p:cNvSpPr>
          <p:nvPr/>
        </p:nvSpPr>
        <p:spPr bwMode="auto">
          <a:xfrm>
            <a:off x="1043608" y="1340768"/>
            <a:ext cx="590465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endParaRPr lang="ru-RU" altLang="ru-RU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altLang="ru-RU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</a:t>
            </a:r>
            <a:endParaRPr lang="ru-RU" alt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5" name="Picture 1" descr="D:\2 СПРАВКИ И ДИПЛОМЫ АТТЕСТАЦИЯ\БАБ ЗАНЯТИЯ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500042"/>
            <a:ext cx="4042083" cy="5572164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User\Desktop\БАБИНА УДОСТ\Мастер класс 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50432" y="-778024"/>
            <a:ext cx="4726904" cy="6516216"/>
          </a:xfrm>
          <a:prstGeom prst="rect">
            <a:avLst/>
          </a:prstGeom>
          <a:noFill/>
          <a:ln w="9525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БАБИНА УДОСТ\МАСТЕР КЛАСС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09463" y="1219373"/>
            <a:ext cx="4503142" cy="6207752"/>
          </a:xfrm>
          <a:prstGeom prst="rect">
            <a:avLst/>
          </a:prstGeom>
          <a:noFill/>
          <a:ln w="9525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6317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628800"/>
            <a:ext cx="6264696" cy="2304256"/>
          </a:xfrm>
        </p:spPr>
        <p:txBody>
          <a:bodyPr/>
          <a:lstStyle/>
          <a:p>
            <a:pPr algn="ctr"/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89148"/>
            <a:ext cx="3960440" cy="6086053"/>
          </a:xfrm>
          <a:prstGeom prst="rect">
            <a:avLst/>
          </a:prstGeom>
          <a:noFill/>
          <a:ln w="9525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64463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3346"/>
            <a:ext cx="9144793" cy="68646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571480"/>
            <a:ext cx="3929090" cy="5500726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456133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Прямоугольник 1"/>
          <p:cNvSpPr>
            <a:spLocks noChangeArrowheads="1"/>
          </p:cNvSpPr>
          <p:nvPr/>
        </p:nvSpPr>
        <p:spPr bwMode="auto">
          <a:xfrm>
            <a:off x="827584" y="980728"/>
            <a:ext cx="6048672" cy="3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endParaRPr lang="ru-RU" altLang="ru-RU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altLang="ru-RU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</a:t>
            </a:r>
            <a: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активность педагога: участие в </a:t>
            </a:r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комиссиях</a:t>
            </a:r>
            <a: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педагогических сообществах, </a:t>
            </a:r>
          </a:p>
          <a:p>
            <a:pPr algn="ctr" eaLnBrk="1" hangingPunct="1"/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жюри </a:t>
            </a:r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конкурсов</a:t>
            </a:r>
            <a:endParaRPr lang="ru-RU" alt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3346"/>
            <a:ext cx="9144793" cy="68646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794" y="500042"/>
            <a:ext cx="4057795" cy="5593824"/>
          </a:xfrm>
          <a:prstGeom prst="rect">
            <a:avLst/>
          </a:prstGeom>
          <a:ln w="9525">
            <a:solidFill>
              <a:srgbClr val="2A5A06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053422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D:\СКАНИР. ДОК АТТЕСТАЦИЯ\СПР АКТ УЧАС БАБ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63149"/>
            <a:ext cx="3929090" cy="563761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</p:pic>
      <p:pic>
        <p:nvPicPr>
          <p:cNvPr id="40961" name="Picture 1" descr="C:\Users\admin\Desktop\Рисунок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3710" y="363149"/>
            <a:ext cx="3757787" cy="56598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768265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78" name="Прямоугольник 1"/>
          <p:cNvSpPr>
            <a:spLocks noChangeArrowheads="1"/>
          </p:cNvSpPr>
          <p:nvPr/>
        </p:nvSpPr>
        <p:spPr bwMode="auto">
          <a:xfrm>
            <a:off x="899592" y="1052736"/>
            <a:ext cx="597666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endParaRPr lang="ru-RU" altLang="ru-RU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altLang="ru-RU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altLang="ru-RU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Позитивные </a:t>
            </a:r>
            <a: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результаты работы с </a:t>
            </a:r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воспитанниками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F:\СКАНИР. ДОК АТТЕСТАЦИЯ\ПОЗ РЕЗ 1 БАБ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428604"/>
            <a:ext cx="4000528" cy="5731216"/>
          </a:xfrm>
          <a:prstGeom prst="rect">
            <a:avLst/>
          </a:prstGeom>
          <a:noFill/>
          <a:ln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6107" y="410380"/>
            <a:ext cx="4080736" cy="5733264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5984029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F:\СКАНИР. ДОК АТТЕСТАЦИЯ\ПОЗ РЕЗ 3 БАБ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261447" cy="5874566"/>
          </a:xfrm>
          <a:prstGeom prst="rect">
            <a:avLst/>
          </a:prstGeom>
          <a:noFill/>
          <a:ln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6801" name="Picture 1" descr="D:\СКАНИР. ДОК АТТЕСТАЦИЯ\ПОЗ РЕЗ 4 БАБ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04664"/>
            <a:ext cx="4247539" cy="5855393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260670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1268760"/>
            <a:ext cx="61744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/>
            <a:endParaRPr lang="ru-RU" altLang="ru-RU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1" hangingPunct="1"/>
            <a:endParaRPr lang="ru-RU" altLang="ru-RU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1" hangingPunct="1"/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</a:t>
            </a:r>
          </a:p>
          <a:p>
            <a:pPr lvl="0" algn="ctr" eaLnBrk="1" hangingPunct="1"/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родителями</a:t>
            </a:r>
            <a:endParaRPr lang="ru-RU" alt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093" y="-6350"/>
            <a:ext cx="9144000" cy="6864350"/>
          </a:xfrm>
          <a:prstGeom prst="rect">
            <a:avLst/>
          </a:prstGeom>
          <a:noFill/>
          <a:ln w="3175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F:\СКАНИР. ДОК АТТЕСТАЦИЯ\Раб с род БАБ 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317047" cy="5951213"/>
          </a:xfrm>
          <a:prstGeom prst="rect">
            <a:avLst/>
          </a:prstGeom>
          <a:noFill/>
          <a:ln w="9525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729" name="Picture 1" descr="D:\СКАНИР. ДОК АТТЕСТАЦИЯ\РАБ С РОД БАБ 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6735" y="332655"/>
            <a:ext cx="4317047" cy="5951213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084505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019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F:\СКАНИР. ДОК АТТЕСТАЦИЯ\АНКЕТА БАБ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846657" cy="4202312"/>
          </a:xfrm>
          <a:prstGeom prst="rect">
            <a:avLst/>
          </a:prstGeom>
          <a:noFill/>
          <a:ln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СКАНИР. ДОК АТТЕСТАЦИЯ\АНК РЕЗ БАБ 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5478" y="836712"/>
            <a:ext cx="2802466" cy="3997438"/>
          </a:xfrm>
          <a:prstGeom prst="rect">
            <a:avLst/>
          </a:prstGeom>
          <a:noFill/>
          <a:ln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СКАНИР. ДОК АТТЕСТАЦИЯ\АНК РЕЗ БАБ 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98" y="1857364"/>
            <a:ext cx="2748274" cy="3709428"/>
          </a:xfrm>
          <a:prstGeom prst="rect">
            <a:avLst/>
          </a:prstGeom>
          <a:noFill/>
          <a:ln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1302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755576" y="1916830"/>
            <a:ext cx="648072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инновационной (экспериментальной) </a:t>
            </a:r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alt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5886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ДИПЛОМ МИНИСТЕРСТВО\ДР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86" b="1563"/>
          <a:stretch/>
        </p:blipFill>
        <p:spPr bwMode="auto">
          <a:xfrm>
            <a:off x="534550" y="260648"/>
            <a:ext cx="3942242" cy="5832648"/>
          </a:xfrm>
          <a:prstGeom prst="rect">
            <a:avLst/>
          </a:prstGeom>
          <a:noFill/>
          <a:ln w="9525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ДИПЛОМ МИНИСТЕРСТВО\ДР2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93" b="2809"/>
          <a:stretch/>
        </p:blipFill>
        <p:spPr bwMode="auto">
          <a:xfrm>
            <a:off x="4716016" y="260648"/>
            <a:ext cx="3920812" cy="5832648"/>
          </a:xfrm>
          <a:prstGeom prst="rect">
            <a:avLst/>
          </a:prstGeom>
          <a:noFill/>
          <a:ln w="9525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ДИПЛОМЫ ДЕТИ СТАРШАЯ\ДП2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398" b="1645"/>
          <a:stretch/>
        </p:blipFill>
        <p:spPr bwMode="auto">
          <a:xfrm>
            <a:off x="4561574" y="260649"/>
            <a:ext cx="3853720" cy="5760640"/>
          </a:xfrm>
          <a:prstGeom prst="rect">
            <a:avLst/>
          </a:prstGeom>
          <a:noFill/>
          <a:ln w="9525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ДИПЛОМЫ ДЕТИ СТАРШАЯ\ДП3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638" b="2151"/>
          <a:stretch/>
        </p:blipFill>
        <p:spPr bwMode="auto">
          <a:xfrm>
            <a:off x="558923" y="260649"/>
            <a:ext cx="3847917" cy="5760640"/>
          </a:xfrm>
          <a:prstGeom prst="rect">
            <a:avLst/>
          </a:prstGeom>
          <a:noFill/>
          <a:ln w="9525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4339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User\Desktop\ДИПЛОМЫ САДИК ДЕТИ АТТЕСТАЦИЯ\ДИПЛ РОД 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87312"/>
            <a:ext cx="3048248" cy="4579301"/>
          </a:xfrm>
          <a:prstGeom prst="rect">
            <a:avLst/>
          </a:prstGeom>
          <a:noFill/>
          <a:ln w="9525"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ДИПЛОМЫ САДИК ДЕТИ АТТЕСТАЦИЯ\ДИПЛ РОД 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3651" y="909368"/>
            <a:ext cx="3496698" cy="5039264"/>
          </a:xfrm>
          <a:prstGeom prst="rect">
            <a:avLst/>
          </a:prstGeom>
          <a:noFill/>
          <a:ln w="9525"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ДИПЛОМЫ САДИК ДЕТИ АТТЕСТАЦИЯ\ДИПЛ РОД 2.jpeg"/>
          <p:cNvPicPr>
            <a:picLocks noGrp="1"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0007" y="1884129"/>
            <a:ext cx="3343993" cy="4886559"/>
          </a:xfrm>
          <a:prstGeom prst="rect">
            <a:avLst/>
          </a:prstGeom>
          <a:noFill/>
          <a:ln w="9525">
            <a:solidFill>
              <a:srgbClr val="2A5A0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22" name="Прямоугольник 1"/>
          <p:cNvSpPr>
            <a:spLocks noChangeArrowheads="1"/>
          </p:cNvSpPr>
          <p:nvPr/>
        </p:nvSpPr>
        <p:spPr bwMode="auto">
          <a:xfrm>
            <a:off x="683568" y="1412776"/>
            <a:ext cx="633670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endParaRPr lang="ru-RU" altLang="ru-RU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altLang="ru-RU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педагога </a:t>
            </a:r>
            <a:b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профессиональных </a:t>
            </a:r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  <a:endParaRPr lang="ru-RU" alt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3346"/>
            <a:ext cx="9144793" cy="6864691"/>
          </a:xfrm>
          <a:prstGeom prst="rect">
            <a:avLst/>
          </a:prstGeom>
        </p:spPr>
      </p:pic>
      <p:pic>
        <p:nvPicPr>
          <p:cNvPr id="65537" name="Picture 1" descr="D:\2 СПРАВКИ И ДИПЛОМЫ АТТЕСТАЦИЯ\БАБ КОНКУРС ВОСПИТАТЕЛЬ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3787113" cy="522067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</p:pic>
      <p:pic>
        <p:nvPicPr>
          <p:cNvPr id="68609" name="Picture 1" descr="C:\Users\admin\Desktop\Рисунок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8024" y="357167"/>
            <a:ext cx="3624153" cy="52319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309131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s://i.mycdn.me/i?r=AyH4iRPQ2q0otWIFepML2LxR1bj6OsVf3W04oSdsnQcIs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166"/>
            <a:ext cx="3714776" cy="5582784"/>
          </a:xfrm>
          <a:prstGeom prst="rect">
            <a:avLst/>
          </a:prstGeom>
          <a:noFill/>
          <a:ln w="9525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799842212"/>
              </p:ext>
            </p:extLst>
          </p:nvPr>
        </p:nvGraphicFramePr>
        <p:xfrm>
          <a:off x="683568" y="353039"/>
          <a:ext cx="3696957" cy="5582784"/>
        </p:xfrm>
        <a:graphic>
          <a:graphicData uri="http://schemas.openxmlformats.org/presentationml/2006/ole">
            <p:oleObj spid="_x0000_s4261" name="Acrobat Document" r:id="rId6" imgW="7552440" imgH="10693080" progId="">
              <p:embed/>
            </p:oleObj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799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3699263" cy="5616624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63747" y="476672"/>
            <a:ext cx="3759590" cy="5616624"/>
          </a:xfrm>
          <a:prstGeom prst="rect">
            <a:avLst/>
          </a:prstGeom>
          <a:ln w="9525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8108653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58" name="Прямоугольник 1"/>
          <p:cNvSpPr>
            <a:spLocks noChangeArrowheads="1"/>
          </p:cNvSpPr>
          <p:nvPr/>
        </p:nvSpPr>
        <p:spPr bwMode="auto">
          <a:xfrm>
            <a:off x="611560" y="1124744"/>
            <a:ext cx="626469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endParaRPr lang="ru-RU" altLang="ru-RU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altLang="ru-RU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altLang="ru-RU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Награды </a:t>
            </a:r>
            <a: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поощрения</a:t>
            </a:r>
            <a:endParaRPr lang="ru-RU" alt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User\Desktop\ДИПЛОМ МИНИСТЕРСТВО\ГРАМОТА БАБИНА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57166"/>
            <a:ext cx="4130841" cy="6020025"/>
          </a:xfrm>
          <a:prstGeom prst="rect">
            <a:avLst/>
          </a:prstGeom>
          <a:noFill/>
          <a:ln w="9525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5" t="1320" r="1828" b="1415"/>
          <a:stretch/>
        </p:blipFill>
        <p:spPr bwMode="auto">
          <a:xfrm>
            <a:off x="4714876" y="406780"/>
            <a:ext cx="4071966" cy="5951177"/>
          </a:xfrm>
          <a:prstGeom prst="rect">
            <a:avLst/>
          </a:prstGeom>
          <a:noFill/>
          <a:ln w="9525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795132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User\Desktop\ДИПЛОМЫ САДИК ДЕТИ АТТЕСТАЦИЯ\ГРАМОТА ТВ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428604"/>
            <a:ext cx="3911752" cy="6002672"/>
          </a:xfrm>
          <a:prstGeom prst="rect">
            <a:avLst/>
          </a:prstGeom>
          <a:noFill/>
          <a:ln w="9525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4876" y="424279"/>
            <a:ext cx="4071966" cy="5933679"/>
          </a:xfrm>
          <a:prstGeom prst="rect">
            <a:avLst/>
          </a:prstGeom>
          <a:ln w="9525">
            <a:solidFill>
              <a:srgbClr val="2A5A06"/>
            </a:solidFill>
          </a:ln>
        </p:spPr>
      </p:pic>
    </p:spTree>
    <p:extLst>
      <p:ext uri="{BB962C8B-B14F-4D97-AF65-F5344CB8AC3E}">
        <p14:creationId xmlns:p14="http://schemas.microsoft.com/office/powerpoint/2010/main" xmlns="" val="849879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032" y="1844824"/>
            <a:ext cx="396044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  <a:r>
              <a:rPr lang="ru-RU" altLang="ru-RU" sz="18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800" b="1" i="1" u="sng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</a:t>
            </a:r>
            <a:br>
              <a:rPr lang="ru-RU" altLang="ru-RU" sz="1800" b="1" i="1" u="sng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i="1" u="sng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i="1" u="sng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МДОУ«Детский</a:t>
            </a:r>
            <a:r>
              <a:rPr lang="ru-RU" altLang="ru-RU" sz="1800" b="1" i="1" u="sng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сад №117»</a:t>
            </a:r>
            <a:br>
              <a:rPr lang="ru-RU" altLang="ru-RU" sz="1800" b="1" i="1" u="sng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 sz="1800" b="1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«Региональный компонент, </a:t>
            </a:r>
          </a:p>
          <a:p>
            <a:pPr algn="ctr"/>
            <a:r>
              <a:rPr lang="ru-RU" altLang="ru-RU" sz="1800" b="1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как фактор социально – личностного развития дошкольников», 2022г</a:t>
            </a:r>
            <a:r>
              <a:rPr lang="ru-RU" altLang="ru-RU" sz="1800" b="1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ru-RU" sz="1800" i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i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chemeClr val="accent4">
                    <a:lumMod val="10000"/>
                  </a:schemeClr>
                </a:solidFill>
                <a:latin typeface="Monotype Corsiva" pitchFamily="66" charset="0"/>
              </a:rPr>
              <a:t/>
            </a:r>
            <a:br>
              <a:rPr lang="ru-RU" sz="3600" i="1" dirty="0">
                <a:solidFill>
                  <a:schemeClr val="accent4">
                    <a:lumMod val="10000"/>
                  </a:schemeClr>
                </a:solidFill>
                <a:latin typeface="Monotype Corsiva" pitchFamily="66" charset="0"/>
              </a:rPr>
            </a:br>
            <a:endParaRPr lang="ru-RU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704" y="454102"/>
            <a:ext cx="4319386" cy="5956145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User\Desktop\БАБИНА УДОСТ\ГРАМОТА 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187464" cy="4662234"/>
          </a:xfrm>
          <a:prstGeom prst="rect">
            <a:avLst/>
          </a:prstGeom>
          <a:noFill/>
          <a:ln w="9525"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9795" y="1772816"/>
            <a:ext cx="3210543" cy="4922410"/>
          </a:xfrm>
          <a:prstGeom prst="rect">
            <a:avLst/>
          </a:prstGeom>
          <a:ln w="9525">
            <a:solidFill>
              <a:srgbClr val="006600"/>
            </a:solidFill>
          </a:ln>
        </p:spPr>
      </p:pic>
      <p:pic>
        <p:nvPicPr>
          <p:cNvPr id="6" name="Picture 2" descr="C:\Users\User\Desktop\БАБИНА УДОСТ\ГРАМОТА 2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80728"/>
            <a:ext cx="3110003" cy="4665005"/>
          </a:xfrm>
          <a:prstGeom prst="rect">
            <a:avLst/>
          </a:prstGeom>
          <a:noFill/>
          <a:ln w="9525"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70" t="-148"/>
          <a:stretch>
            <a:fillRect/>
          </a:stretch>
        </p:blipFill>
        <p:spPr>
          <a:xfrm>
            <a:off x="484118" y="500042"/>
            <a:ext cx="3963338" cy="5929355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  <p:pic>
        <p:nvPicPr>
          <p:cNvPr id="4" name="Объект 1">
            <a:extLst>
              <a:ext uri="{FF2B5EF4-FFF2-40B4-BE49-F238E27FC236}">
                <a16:creationId xmlns="" xmlns:a16="http://schemas.microsoft.com/office/drawing/2014/main" id="{19DF49F1-B3D7-4193-A585-A1905175CF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 bwMode="auto">
          <a:xfrm>
            <a:off x="4643438" y="500042"/>
            <a:ext cx="3922215" cy="5897665"/>
          </a:xfrm>
          <a:prstGeom prst="rect">
            <a:avLst/>
          </a:prstGeom>
          <a:ln w="9525">
            <a:solidFill>
              <a:srgbClr val="003300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User\Desktop\МУЗЫКАНТОФ БЛАГОДАРСТВЕННОЕ ПИСЬМ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002" y="428604"/>
            <a:ext cx="3129719" cy="4621928"/>
          </a:xfrm>
          <a:prstGeom prst="rect">
            <a:avLst/>
          </a:prstGeom>
          <a:noFill/>
          <a:ln w="9525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64" y="1285860"/>
            <a:ext cx="3063890" cy="435771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9322" y="1928802"/>
            <a:ext cx="2907279" cy="4319209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44825"/>
            <a:ext cx="5601816" cy="2088232"/>
          </a:xfrm>
        </p:spPr>
        <p:txBody>
          <a:bodyPr/>
          <a:lstStyle/>
          <a:p>
            <a:pPr algn="ctr"/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207" y="548680"/>
            <a:ext cx="3962468" cy="5462411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4005" y="548679"/>
            <a:ext cx="3962779" cy="5462411"/>
          </a:xfrm>
          <a:prstGeom prst="rect">
            <a:avLst/>
          </a:prstGeom>
          <a:noFill/>
          <a:ln w="9525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691"/>
            <a:ext cx="9144793" cy="6864691"/>
          </a:xfrm>
          <a:prstGeom prst="rect">
            <a:avLst/>
          </a:prstGeom>
        </p:spPr>
      </p:pic>
      <p:pic>
        <p:nvPicPr>
          <p:cNvPr id="7169" name="Picture 1" descr="D:\2 СПРАВКИ И ДИПЛОМЫ АТТЕСТАЦИЯ\БАБ НАСТАВНИК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00042"/>
            <a:ext cx="3016748" cy="4158702"/>
          </a:xfrm>
          <a:prstGeom prst="rect">
            <a:avLst/>
          </a:prstGeom>
          <a:noFill/>
          <a:ln w="9525">
            <a:solidFill>
              <a:srgbClr val="003300"/>
            </a:solidFill>
          </a:ln>
        </p:spPr>
      </p:pic>
      <p:pic>
        <p:nvPicPr>
          <p:cNvPr id="3" name="Picture 2" descr="F:\ПЛАН НАСТАВНИК\БАБИНА ПЛАН НАСТАВ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16" y="1071546"/>
            <a:ext cx="2854328" cy="4083838"/>
          </a:xfrm>
          <a:prstGeom prst="rect">
            <a:avLst/>
          </a:prstGeom>
          <a:noFill/>
          <a:ln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 descr="D:\ПЛАН НАСТАВНИК\БАБИНА ПЛАН НАСТАВ 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1928802"/>
            <a:ext cx="2953812" cy="4071942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610379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3346"/>
            <a:ext cx="9144793" cy="6864691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097" b="1115"/>
          <a:stretch/>
        </p:blipFill>
        <p:spPr>
          <a:xfrm>
            <a:off x="2285984" y="642918"/>
            <a:ext cx="3627076" cy="5525806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809828071"/>
      </p:ext>
    </p:extLst>
  </p:cSld>
  <p:clrMapOvr>
    <a:masterClrMapping/>
  </p:clrMapOvr>
</p:sld>
</file>

<file path=ppt/theme/theme1.xml><?xml version="1.0" encoding="utf-8"?>
<a:theme xmlns:a="http://schemas.openxmlformats.org/drawingml/2006/main" name="портфолио Мальгина 2020">
  <a:themeElements>
    <a:clrScheme name="">
      <a:dk1>
        <a:srgbClr val="FFFFFF"/>
      </a:dk1>
      <a:lt1>
        <a:srgbClr val="FFFFFF"/>
      </a:lt1>
      <a:dk2>
        <a:srgbClr val="FFFFFF"/>
      </a:dk2>
      <a:lt2>
        <a:srgbClr val="054AF5"/>
      </a:lt2>
      <a:accent1>
        <a:srgbClr val="0381F3"/>
      </a:accent1>
      <a:accent2>
        <a:srgbClr val="16B1F6"/>
      </a:accent2>
      <a:accent3>
        <a:srgbClr val="FFFFFF"/>
      </a:accent3>
      <a:accent4>
        <a:srgbClr val="DADADA"/>
      </a:accent4>
      <a:accent5>
        <a:srgbClr val="AAC1F8"/>
      </a:accent5>
      <a:accent6>
        <a:srgbClr val="13A0DF"/>
      </a:accent6>
      <a:hlink>
        <a:srgbClr val="3BD1FF"/>
      </a:hlink>
      <a:folHlink>
        <a:srgbClr val="FFFFFF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8C8783"/>
        </a:lt2>
        <a:accent1>
          <a:srgbClr val="A39C97"/>
        </a:accent1>
        <a:accent2>
          <a:srgbClr val="B9B1AB"/>
        </a:accent2>
        <a:accent3>
          <a:srgbClr val="FFFFFF"/>
        </a:accent3>
        <a:accent4>
          <a:srgbClr val="404040"/>
        </a:accent4>
        <a:accent5>
          <a:srgbClr val="CECBC9"/>
        </a:accent5>
        <a:accent6>
          <a:srgbClr val="A7A09B"/>
        </a:accent6>
        <a:hlink>
          <a:srgbClr val="F8291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C99565"/>
        </a:lt2>
        <a:accent1>
          <a:srgbClr val="D1A57D"/>
        </a:accent1>
        <a:accent2>
          <a:srgbClr val="E8B688"/>
        </a:accent2>
        <a:accent3>
          <a:srgbClr val="FFFFFF"/>
        </a:accent3>
        <a:accent4>
          <a:srgbClr val="404040"/>
        </a:accent4>
        <a:accent5>
          <a:srgbClr val="E5CFBF"/>
        </a:accent5>
        <a:accent6>
          <a:srgbClr val="D2A57B"/>
        </a:accent6>
        <a:hlink>
          <a:srgbClr val="FFB20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79B904"/>
        </a:lt2>
        <a:accent1>
          <a:srgbClr val="92D707"/>
        </a:accent1>
        <a:accent2>
          <a:srgbClr val="ADCF4D"/>
        </a:accent2>
        <a:accent3>
          <a:srgbClr val="FFFFFF"/>
        </a:accent3>
        <a:accent4>
          <a:srgbClr val="404040"/>
        </a:accent4>
        <a:accent5>
          <a:srgbClr val="C7E8AA"/>
        </a:accent5>
        <a:accent6>
          <a:srgbClr val="9CBB45"/>
        </a:accent6>
        <a:hlink>
          <a:srgbClr val="FFA50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4D4D4D"/>
        </a:dk1>
        <a:lt1>
          <a:srgbClr val="FFFFFF"/>
        </a:lt1>
        <a:dk2>
          <a:srgbClr val="4D4D4D"/>
        </a:dk2>
        <a:lt2>
          <a:srgbClr val="0090FF"/>
        </a:lt2>
        <a:accent1>
          <a:srgbClr val="29ADFF"/>
        </a:accent1>
        <a:accent2>
          <a:srgbClr val="33CEFF"/>
        </a:accent2>
        <a:accent3>
          <a:srgbClr val="FFFFFF"/>
        </a:accent3>
        <a:accent4>
          <a:srgbClr val="404040"/>
        </a:accent4>
        <a:accent5>
          <a:srgbClr val="ACD3FF"/>
        </a:accent5>
        <a:accent6>
          <a:srgbClr val="2DBAE7"/>
        </a:accent6>
        <a:hlink>
          <a:srgbClr val="5CE52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4D4D4D"/>
        </a:dk1>
        <a:lt1>
          <a:srgbClr val="FFFFFF"/>
        </a:lt1>
        <a:dk2>
          <a:srgbClr val="4D4D4D"/>
        </a:dk2>
        <a:lt2>
          <a:srgbClr val="0090FF"/>
        </a:lt2>
        <a:accent1>
          <a:srgbClr val="29ADFF"/>
        </a:accent1>
        <a:accent2>
          <a:srgbClr val="33CEFF"/>
        </a:accent2>
        <a:accent3>
          <a:srgbClr val="FFFFFF"/>
        </a:accent3>
        <a:accent4>
          <a:srgbClr val="404040"/>
        </a:accent4>
        <a:accent5>
          <a:srgbClr val="ACD3FF"/>
        </a:accent5>
        <a:accent6>
          <a:srgbClr val="2DBAE7"/>
        </a:accent6>
        <a:hlink>
          <a:srgbClr val="5CE52B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4D4D4D"/>
        </a:dk1>
        <a:lt1>
          <a:srgbClr val="FFFFFF"/>
        </a:lt1>
        <a:dk2>
          <a:srgbClr val="4D4D4D"/>
        </a:dk2>
        <a:lt2>
          <a:srgbClr val="3175FD"/>
        </a:lt2>
        <a:accent1>
          <a:srgbClr val="31A4FF"/>
        </a:accent1>
        <a:accent2>
          <a:srgbClr val="1DC9FF"/>
        </a:accent2>
        <a:accent3>
          <a:srgbClr val="FFFFFF"/>
        </a:accent3>
        <a:accent4>
          <a:srgbClr val="404040"/>
        </a:accent4>
        <a:accent5>
          <a:srgbClr val="ADCFFF"/>
        </a:accent5>
        <a:accent6>
          <a:srgbClr val="19B6E7"/>
        </a:accent6>
        <a:hlink>
          <a:srgbClr val="24DFE8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портфолио.pot [Автосохраненный]" id="{837348CB-6AF4-435E-A421-CBFAEB156E30}" vid="{EF6D111D-C417-4DE7-9DB5-324F96BE35B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портфолио БАБИНА 2022-</Template>
  <TotalTime>179</TotalTime>
  <Words>218</Words>
  <Application>Microsoft Office PowerPoint</Application>
  <PresentationFormat>Экран (4:3)</PresentationFormat>
  <Paragraphs>86</Paragraphs>
  <Slides>52</Slides>
  <Notes>19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4" baseType="lpstr">
      <vt:lpstr>портфолио Мальгина 2020</vt:lpstr>
      <vt:lpstr>Acrobat Document</vt:lpstr>
      <vt:lpstr>Слайд 1</vt:lpstr>
      <vt:lpstr>Слайд 2</vt:lpstr>
      <vt:lpstr>Слайд 3</vt:lpstr>
      <vt:lpstr>Слайд 4</vt:lpstr>
      <vt:lpstr>Слайд 5</vt:lpstr>
      <vt:lpstr>Наставничество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Экспертная деятельность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Пользователь Windows</cp:lastModifiedBy>
  <cp:revision>72</cp:revision>
  <dcterms:created xsi:type="dcterms:W3CDTF">2022-11-16T10:16:15Z</dcterms:created>
  <dcterms:modified xsi:type="dcterms:W3CDTF">2023-02-22T09:36:07Z</dcterms:modified>
</cp:coreProperties>
</file>