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1" r:id="rId4"/>
    <p:sldId id="260" r:id="rId5"/>
    <p:sldId id="279" r:id="rId6"/>
    <p:sldId id="283" r:id="rId7"/>
    <p:sldId id="263" r:id="rId8"/>
    <p:sldId id="288" r:id="rId9"/>
    <p:sldId id="280" r:id="rId10"/>
    <p:sldId id="284" r:id="rId11"/>
    <p:sldId id="282" r:id="rId12"/>
    <p:sldId id="289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FF0066"/>
    <a:srgbClr val="3333FF"/>
    <a:srgbClr val="7933F7"/>
    <a:srgbClr val="441ABC"/>
    <a:srgbClr val="DC3906"/>
    <a:srgbClr val="FF6699"/>
    <a:srgbClr val="FFCC00"/>
    <a:srgbClr val="6446E4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 vertBarState="minimized" horzBarState="maximized">
    <p:restoredLeft sz="34587" autoAdjust="0"/>
    <p:restoredTop sz="86400" autoAdjust="0"/>
  </p:normalViewPr>
  <p:slideViewPr>
    <p:cSldViewPr>
      <p:cViewPr>
        <p:scale>
          <a:sx n="76" d="100"/>
          <a:sy n="76" d="100"/>
        </p:scale>
        <p:origin x="-1692" y="-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20.02.2018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1.gif"/><Relationship Id="rId7" Type="http://schemas.openxmlformats.org/officeDocument/2006/relationships/image" Target="../media/image3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gif"/><Relationship Id="rId7" Type="http://schemas.openxmlformats.org/officeDocument/2006/relationships/image" Target="../media/image1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Рисунок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07504" y="-12376"/>
            <a:ext cx="9143999" cy="685799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1412776"/>
            <a:ext cx="8568952" cy="2971708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200" b="1" dirty="0" smtClean="0">
                <a:ln w="1143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Book Antiqua" pitchFamily="18" charset="0"/>
              </a:rPr>
              <a:t>МБДОУ «Детский сад  комбинированного вида «Ягодка»</a:t>
            </a:r>
            <a:br>
              <a:rPr lang="ru-RU" sz="2200" b="1" dirty="0" smtClean="0">
                <a:ln w="1143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Book Antiqua" pitchFamily="18" charset="0"/>
              </a:rPr>
            </a:br>
            <a:r>
              <a:rPr lang="ru-RU" b="1" dirty="0" smtClean="0">
                <a:ln w="1143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7933F7"/>
                </a:solidFill>
                <a:effectLst>
                  <a:innerShdw blurRad="114300">
                    <a:prstClr val="black"/>
                  </a:innerShdw>
                </a:effectLst>
                <a:latin typeface="Book Antiqua" pitchFamily="18" charset="0"/>
              </a:rPr>
              <a:t/>
            </a:r>
            <a:br>
              <a:rPr lang="ru-RU" b="1" dirty="0" smtClean="0">
                <a:ln w="1143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7933F7"/>
                </a:solidFill>
                <a:effectLst>
                  <a:innerShdw blurRad="114300">
                    <a:prstClr val="black"/>
                  </a:innerShdw>
                </a:effectLst>
                <a:latin typeface="Book Antiqua" pitchFamily="18" charset="0"/>
              </a:rPr>
            </a:br>
            <a:r>
              <a:rPr lang="ru-RU" sz="3100" b="1" dirty="0" smtClean="0">
                <a:ln w="1143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  <a:latin typeface="Book Antiqua" pitchFamily="18" charset="0"/>
              </a:rPr>
              <a:t>Педагогический  проект.</a:t>
            </a:r>
            <a:br>
              <a:rPr lang="ru-RU" sz="3100" b="1" dirty="0" smtClean="0">
                <a:ln w="1143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  <a:latin typeface="Book Antiqua" pitchFamily="18" charset="0"/>
              </a:rPr>
            </a:br>
            <a:r>
              <a:rPr lang="ru-RU" b="1" dirty="0" smtClean="0">
                <a:ln w="1143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7933F7"/>
                </a:solidFill>
                <a:effectLst>
                  <a:innerShdw blurRad="114300">
                    <a:prstClr val="black"/>
                  </a:innerShdw>
                </a:effectLst>
                <a:latin typeface="Book Antiqua" pitchFamily="18" charset="0"/>
              </a:rPr>
              <a:t>Тема: «Нравственно – патриотическое воспитание дошкольников </a:t>
            </a:r>
            <a:r>
              <a:rPr lang="ru-RU" b="1" dirty="0">
                <a:ln w="1143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7933F7"/>
                </a:solidFill>
                <a:effectLst>
                  <a:innerShdw blurRad="114300">
                    <a:prstClr val="black"/>
                  </a:innerShdw>
                </a:effectLst>
                <a:latin typeface="Book Antiqua" pitchFamily="18" charset="0"/>
              </a:rPr>
              <a:t> </a:t>
            </a:r>
            <a:r>
              <a:rPr lang="ru-RU" b="1" dirty="0" smtClean="0">
                <a:ln w="1143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7933F7"/>
                </a:solidFill>
                <a:effectLst>
                  <a:innerShdw blurRad="114300">
                    <a:prstClr val="black"/>
                  </a:innerShdw>
                </a:effectLst>
                <a:latin typeface="Book Antiqua" pitchFamily="18" charset="0"/>
              </a:rPr>
              <a:t>подготовительной  группы»</a:t>
            </a:r>
            <a:endParaRPr lang="ru-RU" b="1" dirty="0">
              <a:ln w="1143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7933F7"/>
              </a:solidFill>
              <a:effectLst>
                <a:innerShdw blurRad="114300">
                  <a:prstClr val="black"/>
                </a:innerShdw>
              </a:effectLst>
              <a:latin typeface="Book Antiqua" pitchFamily="18" charset="0"/>
            </a:endParaRPr>
          </a:p>
        </p:txBody>
      </p:sp>
      <p:pic>
        <p:nvPicPr>
          <p:cNvPr id="2050" name="Picture 2" descr="D:\ВСЕ ДЛЯ ПРЕЗЕНТАЦИИ\клипарты\knigi-171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715140" y="4572008"/>
            <a:ext cx="1800200" cy="1800200"/>
          </a:xfrm>
          <a:prstGeom prst="rect">
            <a:avLst/>
          </a:prstGeom>
          <a:noFill/>
        </p:spPr>
      </p:pic>
      <p:pic>
        <p:nvPicPr>
          <p:cNvPr id="3074" name="Picture 2" descr="D:\ВСЕ ДЛЯ ПРЕЗЕНТАЦИИ\клипарты\Линии\liniia-1240.gif"/>
          <p:cNvPicPr>
            <a:picLocks noChangeAspect="1" noChangeArrowheads="1" noCrop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483768" y="6109129"/>
            <a:ext cx="4209256" cy="5261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ВСЕ ДЛЯ ПРЕЗЕНТАЦИИ\Фоны для презентаций\master54_background.gif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5715" y="4281"/>
            <a:ext cx="9149715" cy="685371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99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Знакомство с </a:t>
            </a:r>
            <a:r>
              <a:rPr lang="ru-RU" sz="20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99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99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краеведческим  музеем</a:t>
            </a:r>
            <a:endParaRPr lang="ru-RU" sz="2000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99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285720" y="5929330"/>
            <a:ext cx="4034728" cy="7143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1" i="1" u="none" strike="noStrike" kern="1200" cap="none" spc="0" normalizeH="0" baseline="0" noProof="0" dirty="0" smtClean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2377447" cy="178308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glow rad="1016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3189" y="1288015"/>
            <a:ext cx="2857500" cy="21431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339877"/>
            <a:ext cx="2376264" cy="33038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97" y="4067823"/>
            <a:ext cx="1640324" cy="21870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glow rad="1397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754" y="1412776"/>
            <a:ext cx="2137420" cy="16030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3088" name="Picture 1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174" y="3842648"/>
            <a:ext cx="2785492" cy="208911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88640"/>
            <a:ext cx="9144000" cy="792088"/>
          </a:xfrm>
        </p:spPr>
        <p:txBody>
          <a:bodyPr>
            <a:normAutofit fontScale="90000"/>
          </a:bodyPr>
          <a:lstStyle/>
          <a:p>
            <a:r>
              <a:rPr lang="ru-RU" sz="24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441ABC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Система работы по ознакомлению с государственной символикой позволяет решить следующие задачи:</a:t>
            </a:r>
            <a:endParaRPr lang="ru-RU" sz="24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441ABC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28596" y="1214422"/>
            <a:ext cx="8358246" cy="42862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Ознакомить детей с понятием «символ» и его значением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28596" y="1857364"/>
            <a:ext cx="8358246" cy="57150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Ознакомить детей с историей происхождения герба, многообразием гербов городов России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28596" y="2643182"/>
            <a:ext cx="8358246" cy="57150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Дать детям представления о том, что герб это не только маленькая информация о городе, но и то, чем город очень гордится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28596" y="3429000"/>
            <a:ext cx="8358246" cy="42862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Познакомит с видами гербов, учить читать заложенную в них информацию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28596" y="4071942"/>
            <a:ext cx="8358246" cy="57150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Знакомить с разнообразными профессиями, воспитывать чувство уважения к представителям разных профессий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28596" y="4857760"/>
            <a:ext cx="8358246" cy="57150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Дать детям некоторые представления о нелегкой истории  России, воспитывать чувство гордости за своих предков, признательности за их подвиг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28596" y="5643578"/>
            <a:ext cx="8358246" cy="42862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Воспитывать в детях чувство гордости за свою Родину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деятельность с детьми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1" name="Picture 3" descr="C:\Users\www\Pictures\2016-04-24\1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3995936" cy="2996952"/>
          </a:xfrm>
          <a:prstGeom prst="rect">
            <a:avLst/>
          </a:prstGeom>
          <a:ln w="190500" cap="sq">
            <a:solidFill>
              <a:srgbClr val="92D05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www\Pictures\2016-04-24\1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356992"/>
            <a:ext cx="3995936" cy="29969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3333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3" name="Picture 5" descr="C:\Users\www\Pictures\2016-04-24\08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412776"/>
            <a:ext cx="2747797" cy="20608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0066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2054" name="Picture 6" descr="C:\Users\www\Pictures\2016-04-24\08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437112"/>
            <a:ext cx="3570281" cy="21205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B05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3868068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Admin\Рабочий стол\Рисунок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7998"/>
          </a:xfrm>
          <a:prstGeom prst="rect">
            <a:avLst/>
          </a:prstGeom>
          <a:noFill/>
        </p:spPr>
      </p:pic>
      <p:sp>
        <p:nvSpPr>
          <p:cNvPr id="13" name="Скругленный прямоугольник 12"/>
          <p:cNvSpPr/>
          <p:nvPr/>
        </p:nvSpPr>
        <p:spPr>
          <a:xfrm>
            <a:off x="214282" y="1285860"/>
            <a:ext cx="1512168" cy="1224136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714612" y="1214422"/>
            <a:ext cx="6120680" cy="142876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Повысить профессиональное мастерство и профессиональную компетенцию педагогов в районе с детьми по теме «Нравственно – патриотическое воспитание дошкольников при ознакомлении с окружающим»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2" name="Прямая со стрелкой 21"/>
          <p:cNvCxnSpPr>
            <a:stCxn id="13" idx="3"/>
            <a:endCxn id="6" idx="1"/>
          </p:cNvCxnSpPr>
          <p:nvPr/>
        </p:nvCxnSpPr>
        <p:spPr>
          <a:xfrm>
            <a:off x="1726450" y="1897928"/>
            <a:ext cx="988162" cy="30874"/>
          </a:xfrm>
          <a:prstGeom prst="straightConnector1">
            <a:avLst/>
          </a:prstGeom>
          <a:ln w="50800" cmpd="sng">
            <a:solidFill>
              <a:schemeClr val="tx2">
                <a:lumMod val="60000"/>
                <a:lumOff val="40000"/>
              </a:schemeClr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Скругленный прямоугольник 13"/>
          <p:cNvSpPr/>
          <p:nvPr/>
        </p:nvSpPr>
        <p:spPr>
          <a:xfrm>
            <a:off x="251520" y="3356992"/>
            <a:ext cx="1440160" cy="2304256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Задачи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857488" y="3357562"/>
            <a:ext cx="6120680" cy="1000132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Углубление знаний педагогов о методах и приемах работы с детьми по нравственно-патриотическому воспитанию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857488" y="4714884"/>
            <a:ext cx="6120680" cy="928694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Дать представления о том, в каких видах деятельности проводится данная работа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5" name="Прямая со стрелкой 34"/>
          <p:cNvCxnSpPr>
            <a:stCxn id="14" idx="3"/>
          </p:cNvCxnSpPr>
          <p:nvPr/>
        </p:nvCxnSpPr>
        <p:spPr>
          <a:xfrm>
            <a:off x="1691680" y="4509120"/>
            <a:ext cx="1117170" cy="697280"/>
          </a:xfrm>
          <a:prstGeom prst="straightConnector1">
            <a:avLst/>
          </a:prstGeom>
          <a:ln w="50800" cmpd="sng">
            <a:solidFill>
              <a:schemeClr val="tx2">
                <a:lumMod val="60000"/>
                <a:lumOff val="40000"/>
              </a:schemeClr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>
            <a:stCxn id="14" idx="3"/>
            <a:endCxn id="7" idx="1"/>
          </p:cNvCxnSpPr>
          <p:nvPr/>
        </p:nvCxnSpPr>
        <p:spPr>
          <a:xfrm flipV="1">
            <a:off x="1691680" y="3857628"/>
            <a:ext cx="1165808" cy="651492"/>
          </a:xfrm>
          <a:prstGeom prst="straightConnector1">
            <a:avLst/>
          </a:prstGeom>
          <a:ln w="50800" cmpd="sng">
            <a:solidFill>
              <a:schemeClr val="tx2">
                <a:lumMod val="60000"/>
                <a:lumOff val="40000"/>
              </a:schemeClr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Picture 3" descr="F:\ВСЕ ДЛЯ ПРЕЗЕНТАЦИИ\клипарты\Линии\liniia-1078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571604" y="5929330"/>
            <a:ext cx="5929354" cy="538163"/>
          </a:xfrm>
          <a:prstGeom prst="rect">
            <a:avLst/>
          </a:prstGeom>
          <a:noFill/>
        </p:spPr>
      </p:pic>
      <p:pic>
        <p:nvPicPr>
          <p:cNvPr id="2052" name="Picture 4" descr="F:\ВСЕ ДЛЯ ПРЕЗЕНТАЦИИ\клипарты\Линии\liniia-1078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571604" y="285728"/>
            <a:ext cx="5786478" cy="571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08012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relaxedInset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800" b="1" dirty="0" smtClean="0">
                <a:ln w="1143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  <a:latin typeface="Monotype Corsiva" pitchFamily="66" charset="0"/>
              </a:rPr>
              <a:t>Работа по нравственно-патриотическому воспитанию проходит через непосредственно-образовательную деятельность</a:t>
            </a:r>
            <a:endParaRPr lang="ru-RU" sz="2800" b="1" dirty="0">
              <a:ln w="1143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F0000"/>
              </a:solidFill>
              <a:effectLst>
                <a:innerShdw blurRad="114300">
                  <a:prstClr val="black"/>
                </a:innerShdw>
              </a:effectLst>
              <a:latin typeface="Monotype Corsiva" pitchFamily="66" charset="0"/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3357554" y="1214422"/>
            <a:ext cx="2232248" cy="1800200"/>
          </a:xfrm>
          <a:prstGeom prst="ellipse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Непосредственно образовательная деятельность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3500430" y="3571876"/>
            <a:ext cx="1928826" cy="101039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Формирование общественной жизни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2771800" y="5229200"/>
            <a:ext cx="1656184" cy="129614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Целевые прогулки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251520" y="5229200"/>
            <a:ext cx="2304256" cy="129614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Чтение художественной литературы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6572264" y="3000372"/>
            <a:ext cx="1589876" cy="107157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Труд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6372200" y="1124744"/>
            <a:ext cx="2304256" cy="129614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Физическое развитие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500034" y="1428736"/>
            <a:ext cx="2304256" cy="129614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Художественное творчество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2" name="Прямая со стрелкой 51"/>
          <p:cNvCxnSpPr>
            <a:stCxn id="28" idx="2"/>
            <a:endCxn id="29" idx="0"/>
          </p:cNvCxnSpPr>
          <p:nvPr/>
        </p:nvCxnSpPr>
        <p:spPr>
          <a:xfrm rot="5400000">
            <a:off x="3708902" y="4473259"/>
            <a:ext cx="646932" cy="864951"/>
          </a:xfrm>
          <a:prstGeom prst="straightConnector1">
            <a:avLst/>
          </a:prstGeom>
          <a:ln w="5080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/>
          <p:cNvCxnSpPr>
            <a:endCxn id="35" idx="0"/>
          </p:cNvCxnSpPr>
          <p:nvPr/>
        </p:nvCxnSpPr>
        <p:spPr>
          <a:xfrm>
            <a:off x="5500694" y="2428868"/>
            <a:ext cx="1866508" cy="571504"/>
          </a:xfrm>
          <a:prstGeom prst="straightConnector1">
            <a:avLst/>
          </a:prstGeom>
          <a:ln w="5080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 стрелкой 67"/>
          <p:cNvCxnSpPr/>
          <p:nvPr/>
        </p:nvCxnSpPr>
        <p:spPr>
          <a:xfrm flipV="1">
            <a:off x="5572132" y="1785926"/>
            <a:ext cx="785818" cy="338492"/>
          </a:xfrm>
          <a:prstGeom prst="straightConnector1">
            <a:avLst/>
          </a:prstGeom>
          <a:ln w="5080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 стрелкой 69"/>
          <p:cNvCxnSpPr>
            <a:stCxn id="27" idx="4"/>
            <a:endCxn id="28" idx="0"/>
          </p:cNvCxnSpPr>
          <p:nvPr/>
        </p:nvCxnSpPr>
        <p:spPr>
          <a:xfrm rot="5400000">
            <a:off x="4190634" y="3288832"/>
            <a:ext cx="557254" cy="8835"/>
          </a:xfrm>
          <a:prstGeom prst="straightConnector1">
            <a:avLst/>
          </a:prstGeom>
          <a:ln w="5080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 стрелкой 71"/>
          <p:cNvCxnSpPr>
            <a:stCxn id="27" idx="2"/>
            <a:endCxn id="40" idx="3"/>
          </p:cNvCxnSpPr>
          <p:nvPr/>
        </p:nvCxnSpPr>
        <p:spPr>
          <a:xfrm rot="10800000">
            <a:off x="2804290" y="2076808"/>
            <a:ext cx="553264" cy="37714"/>
          </a:xfrm>
          <a:prstGeom prst="straightConnector1">
            <a:avLst/>
          </a:prstGeom>
          <a:ln w="5080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 стрелкой 73"/>
          <p:cNvCxnSpPr/>
          <p:nvPr/>
        </p:nvCxnSpPr>
        <p:spPr>
          <a:xfrm rot="5400000">
            <a:off x="1921669" y="3221811"/>
            <a:ext cx="2371704" cy="1643074"/>
          </a:xfrm>
          <a:prstGeom prst="straightConnector1">
            <a:avLst/>
          </a:prstGeom>
          <a:ln w="5080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Скругленный прямоугольник 24"/>
          <p:cNvSpPr/>
          <p:nvPr/>
        </p:nvSpPr>
        <p:spPr>
          <a:xfrm>
            <a:off x="4786314" y="5229200"/>
            <a:ext cx="1369862" cy="129614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Экскурсии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2" name="Прямая со стрелкой 31"/>
          <p:cNvCxnSpPr>
            <a:stCxn id="28" idx="2"/>
            <a:endCxn id="25" idx="0"/>
          </p:cNvCxnSpPr>
          <p:nvPr/>
        </p:nvCxnSpPr>
        <p:spPr>
          <a:xfrm rot="16200000" flipH="1">
            <a:off x="4644578" y="4402533"/>
            <a:ext cx="646932" cy="1006402"/>
          </a:xfrm>
          <a:prstGeom prst="straightConnector1">
            <a:avLst/>
          </a:prstGeom>
          <a:ln w="5080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Скругленный прямоугольник 64"/>
          <p:cNvSpPr/>
          <p:nvPr/>
        </p:nvSpPr>
        <p:spPr>
          <a:xfrm>
            <a:off x="0" y="3214686"/>
            <a:ext cx="1357290" cy="92869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Рисование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Скругленный прямоугольник 65"/>
          <p:cNvSpPr/>
          <p:nvPr/>
        </p:nvSpPr>
        <p:spPr>
          <a:xfrm>
            <a:off x="1643042" y="3214686"/>
            <a:ext cx="1357290" cy="92869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Лепка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9" name="Прямая со стрелкой 68"/>
          <p:cNvCxnSpPr>
            <a:stCxn id="40" idx="2"/>
          </p:cNvCxnSpPr>
          <p:nvPr/>
        </p:nvCxnSpPr>
        <p:spPr>
          <a:xfrm rot="5400000">
            <a:off x="1152665" y="2715191"/>
            <a:ext cx="489808" cy="509186"/>
          </a:xfrm>
          <a:prstGeom prst="straightConnector1">
            <a:avLst/>
          </a:prstGeom>
          <a:ln w="5080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 стрелкой 74"/>
          <p:cNvCxnSpPr>
            <a:stCxn id="40" idx="2"/>
          </p:cNvCxnSpPr>
          <p:nvPr/>
        </p:nvCxnSpPr>
        <p:spPr>
          <a:xfrm rot="16200000" flipH="1">
            <a:off x="1617013" y="2760029"/>
            <a:ext cx="489808" cy="419510"/>
          </a:xfrm>
          <a:prstGeom prst="straightConnector1">
            <a:avLst/>
          </a:prstGeom>
          <a:ln w="5080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Скругленный прямоугольник 80"/>
          <p:cNvSpPr/>
          <p:nvPr/>
        </p:nvSpPr>
        <p:spPr>
          <a:xfrm>
            <a:off x="6572264" y="4500570"/>
            <a:ext cx="2000264" cy="107157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Конструирование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2" name="Прямая со стрелкой 81"/>
          <p:cNvCxnSpPr/>
          <p:nvPr/>
        </p:nvCxnSpPr>
        <p:spPr>
          <a:xfrm rot="16200000" flipH="1">
            <a:off x="5036347" y="2964653"/>
            <a:ext cx="1785950" cy="1428760"/>
          </a:xfrm>
          <a:prstGeom prst="straightConnector1">
            <a:avLst/>
          </a:prstGeom>
          <a:ln w="5080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08012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relaxedInset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200" b="1" dirty="0" smtClean="0">
                <a:ln w="1143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  <a:latin typeface="Monotype Corsiva" pitchFamily="66" charset="0"/>
              </a:rPr>
              <a:t>Организованная образовательная деятельность</a:t>
            </a:r>
            <a:endParaRPr lang="ru-RU" sz="3200" b="1" dirty="0">
              <a:ln w="1143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F0000"/>
              </a:solidFill>
              <a:effectLst>
                <a:innerShdw blurRad="114300">
                  <a:prstClr val="black"/>
                </a:innerShdw>
              </a:effectLst>
              <a:latin typeface="Monotype Corsiva" pitchFamily="66" charset="0"/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3419872" y="2780928"/>
            <a:ext cx="2232248" cy="18002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Образовательная деятельность</a:t>
            </a:r>
            <a:endParaRPr lang="ru-RU" sz="15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3000364" y="5214950"/>
            <a:ext cx="2304256" cy="129614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Информационная корзина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1142976" y="4286256"/>
            <a:ext cx="1857388" cy="107157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Видеотека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857224" y="2714620"/>
            <a:ext cx="1843138" cy="107556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Наблюдение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5572132" y="4929198"/>
            <a:ext cx="2304256" cy="129614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Рассматривание картинок, иллюстраций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4357686" y="1142984"/>
            <a:ext cx="2428892" cy="122470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Экспериментирование, моделирование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1785918" y="1285860"/>
            <a:ext cx="1804190" cy="107157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Игра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4" name="Прямая со стрелкой 43"/>
          <p:cNvCxnSpPr/>
          <p:nvPr/>
        </p:nvCxnSpPr>
        <p:spPr>
          <a:xfrm rot="5400000" flipH="1" flipV="1">
            <a:off x="4714876" y="2571744"/>
            <a:ext cx="500066" cy="71438"/>
          </a:xfrm>
          <a:prstGeom prst="straightConnector1">
            <a:avLst/>
          </a:prstGeom>
          <a:ln w="508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/>
          <p:cNvCxnSpPr>
            <a:stCxn id="27" idx="3"/>
          </p:cNvCxnSpPr>
          <p:nvPr/>
        </p:nvCxnSpPr>
        <p:spPr>
          <a:xfrm rot="5400000">
            <a:off x="3210596" y="4107264"/>
            <a:ext cx="325951" cy="746413"/>
          </a:xfrm>
          <a:prstGeom prst="straightConnector1">
            <a:avLst/>
          </a:prstGeom>
          <a:ln w="508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/>
          <p:cNvCxnSpPr/>
          <p:nvPr/>
        </p:nvCxnSpPr>
        <p:spPr>
          <a:xfrm rot="16200000" flipH="1">
            <a:off x="5143504" y="4500570"/>
            <a:ext cx="571504" cy="428628"/>
          </a:xfrm>
          <a:prstGeom prst="straightConnector1">
            <a:avLst/>
          </a:prstGeom>
          <a:ln w="508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 стрелкой 56"/>
          <p:cNvCxnSpPr>
            <a:endCxn id="33" idx="3"/>
          </p:cNvCxnSpPr>
          <p:nvPr/>
        </p:nvCxnSpPr>
        <p:spPr>
          <a:xfrm rot="10800000">
            <a:off x="2700362" y="3252400"/>
            <a:ext cx="728630" cy="248038"/>
          </a:xfrm>
          <a:prstGeom prst="straightConnector1">
            <a:avLst/>
          </a:prstGeom>
          <a:ln w="508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 стрелкой 69"/>
          <p:cNvCxnSpPr>
            <a:endCxn id="28" idx="0"/>
          </p:cNvCxnSpPr>
          <p:nvPr/>
        </p:nvCxnSpPr>
        <p:spPr>
          <a:xfrm rot="5400000">
            <a:off x="3897899" y="4826601"/>
            <a:ext cx="642942" cy="133756"/>
          </a:xfrm>
          <a:prstGeom prst="straightConnector1">
            <a:avLst/>
          </a:prstGeom>
          <a:ln w="508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 стрелкой 71"/>
          <p:cNvCxnSpPr/>
          <p:nvPr/>
        </p:nvCxnSpPr>
        <p:spPr>
          <a:xfrm rot="16200000" flipV="1">
            <a:off x="3357556" y="2357432"/>
            <a:ext cx="571503" cy="571502"/>
          </a:xfrm>
          <a:prstGeom prst="straightConnector1">
            <a:avLst/>
          </a:prstGeom>
          <a:ln w="508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 descr="D:\ВСЕ ДЛЯ ПРЕЗЕНТАЦИИ\клипарты\d92f99c93128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991872" y="928670"/>
            <a:ext cx="1152128" cy="1920213"/>
          </a:xfrm>
          <a:prstGeom prst="rect">
            <a:avLst/>
          </a:prstGeom>
          <a:noFill/>
        </p:spPr>
      </p:pic>
      <p:pic>
        <p:nvPicPr>
          <p:cNvPr id="6147" name="Picture 3" descr="D:\ВСЕ ДЛЯ ПРЕЗЕНТАЦИИ\клипарты\d92f99c93128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14282" y="5000636"/>
            <a:ext cx="936104" cy="1560173"/>
          </a:xfrm>
          <a:prstGeom prst="rect">
            <a:avLst/>
          </a:prstGeom>
          <a:noFill/>
        </p:spPr>
      </p:pic>
      <p:sp>
        <p:nvSpPr>
          <p:cNvPr id="36" name="Скругленный прямоугольник 35"/>
          <p:cNvSpPr/>
          <p:nvPr/>
        </p:nvSpPr>
        <p:spPr>
          <a:xfrm>
            <a:off x="6572264" y="2428868"/>
            <a:ext cx="1804190" cy="107157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Акции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6572264" y="3714752"/>
            <a:ext cx="1804190" cy="107157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Беседы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6" name="Прямая со стрелкой 45"/>
          <p:cNvCxnSpPr>
            <a:endCxn id="45" idx="1"/>
          </p:cNvCxnSpPr>
          <p:nvPr/>
        </p:nvCxnSpPr>
        <p:spPr>
          <a:xfrm>
            <a:off x="5572132" y="4000504"/>
            <a:ext cx="1000132" cy="250033"/>
          </a:xfrm>
          <a:prstGeom prst="straightConnector1">
            <a:avLst/>
          </a:prstGeom>
          <a:ln w="508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>
            <a:endCxn id="36" idx="1"/>
          </p:cNvCxnSpPr>
          <p:nvPr/>
        </p:nvCxnSpPr>
        <p:spPr>
          <a:xfrm flipV="1">
            <a:off x="5572132" y="2964653"/>
            <a:ext cx="1000132" cy="392909"/>
          </a:xfrm>
          <a:prstGeom prst="straightConnector1">
            <a:avLst/>
          </a:prstGeom>
          <a:ln w="508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08012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relaxedInset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200" b="1" dirty="0" smtClean="0">
                <a:ln w="1143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  <a:latin typeface="Monotype Corsiva" pitchFamily="66" charset="0"/>
              </a:rPr>
              <a:t>Система и последовательность работы по нравственно-патриотическому воспитанию</a:t>
            </a:r>
            <a:endParaRPr lang="ru-RU" sz="3200" b="1" dirty="0">
              <a:ln w="1143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F0000"/>
              </a:solidFill>
              <a:effectLst>
                <a:innerShdw blurRad="114300">
                  <a:prstClr val="black"/>
                </a:innerShdw>
              </a:effectLst>
              <a:latin typeface="Monotype Corsiva" pitchFamily="66" charset="0"/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500034" y="1571612"/>
            <a:ext cx="1947066" cy="121444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Семья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2" name="Прямая со стрелкой 51"/>
          <p:cNvCxnSpPr/>
          <p:nvPr/>
        </p:nvCxnSpPr>
        <p:spPr>
          <a:xfrm>
            <a:off x="2428860" y="2143116"/>
            <a:ext cx="857256" cy="1588"/>
          </a:xfrm>
          <a:prstGeom prst="straightConnector1">
            <a:avLst/>
          </a:prstGeom>
          <a:ln w="508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/>
          <p:cNvCxnSpPr>
            <a:stCxn id="24" idx="3"/>
            <a:endCxn id="25" idx="1"/>
          </p:cNvCxnSpPr>
          <p:nvPr/>
        </p:nvCxnSpPr>
        <p:spPr>
          <a:xfrm>
            <a:off x="5304620" y="2178835"/>
            <a:ext cx="1053330" cy="1588"/>
          </a:xfrm>
          <a:prstGeom prst="straightConnector1">
            <a:avLst/>
          </a:prstGeom>
          <a:ln w="508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 стрелкой 69"/>
          <p:cNvCxnSpPr>
            <a:stCxn id="25" idx="2"/>
            <a:endCxn id="37" idx="0"/>
          </p:cNvCxnSpPr>
          <p:nvPr/>
        </p:nvCxnSpPr>
        <p:spPr>
          <a:xfrm rot="5400000">
            <a:off x="6880436" y="3237106"/>
            <a:ext cx="928694" cy="26599"/>
          </a:xfrm>
          <a:prstGeom prst="straightConnector1">
            <a:avLst/>
          </a:prstGeom>
          <a:ln w="508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Скругленный прямоугольник 23"/>
          <p:cNvSpPr/>
          <p:nvPr/>
        </p:nvSpPr>
        <p:spPr>
          <a:xfrm>
            <a:off x="3286116" y="1571612"/>
            <a:ext cx="2018504" cy="121444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Детский сад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6357950" y="1571612"/>
            <a:ext cx="2000264" cy="121444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Родная улица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6357950" y="3714752"/>
            <a:ext cx="1947066" cy="121444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Родной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поселок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3286116" y="3714752"/>
            <a:ext cx="2161380" cy="121444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Страна, столица, символика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2" name="Прямая со стрелкой 41"/>
          <p:cNvCxnSpPr>
            <a:stCxn id="37" idx="1"/>
            <a:endCxn id="41" idx="3"/>
          </p:cNvCxnSpPr>
          <p:nvPr/>
        </p:nvCxnSpPr>
        <p:spPr>
          <a:xfrm rot="10800000">
            <a:off x="5447496" y="4321975"/>
            <a:ext cx="910454" cy="1588"/>
          </a:xfrm>
          <a:prstGeom prst="straightConnector1">
            <a:avLst/>
          </a:prstGeom>
          <a:ln w="508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>
            <a:stCxn id="41" idx="1"/>
            <a:endCxn id="51" idx="3"/>
          </p:cNvCxnSpPr>
          <p:nvPr/>
        </p:nvCxnSpPr>
        <p:spPr>
          <a:xfrm rot="10800000">
            <a:off x="2518538" y="4321975"/>
            <a:ext cx="767578" cy="1588"/>
          </a:xfrm>
          <a:prstGeom prst="straightConnector1">
            <a:avLst/>
          </a:prstGeom>
          <a:ln w="508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Скругленный прямоугольник 50"/>
          <p:cNvSpPr/>
          <p:nvPr/>
        </p:nvSpPr>
        <p:spPr>
          <a:xfrm>
            <a:off x="500034" y="3714752"/>
            <a:ext cx="2018504" cy="121444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Права и обязанности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F:\ВСЕ ДЛЯ ПРЕЗЕНТАЦИИ\клипарты\Линии\liniia-712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714612" y="5500702"/>
            <a:ext cx="3810000" cy="9715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08012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relaxedInset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200" b="1" dirty="0" smtClean="0">
                <a:ln w="1143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  <a:latin typeface="Monotype Corsiva" pitchFamily="66" charset="0"/>
              </a:rPr>
              <a:t>Взаимодействие с организациями.</a:t>
            </a:r>
            <a:endParaRPr lang="ru-RU" sz="3200" b="1" dirty="0">
              <a:ln w="1143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F0000"/>
              </a:solidFill>
              <a:effectLst>
                <a:innerShdw blurRad="114300">
                  <a:prstClr val="black"/>
                </a:innerShdw>
              </a:effectLst>
              <a:latin typeface="Monotype Corsiva" pitchFamily="66" charset="0"/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285720" y="2071678"/>
            <a:ext cx="1947066" cy="121444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Библиотека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2" name="Прямая со стрелкой 51"/>
          <p:cNvCxnSpPr/>
          <p:nvPr/>
        </p:nvCxnSpPr>
        <p:spPr>
          <a:xfrm rot="16200000" flipH="1">
            <a:off x="5607851" y="1035827"/>
            <a:ext cx="1143008" cy="785818"/>
          </a:xfrm>
          <a:prstGeom prst="straightConnector1">
            <a:avLst/>
          </a:prstGeom>
          <a:ln w="508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/>
          <p:cNvCxnSpPr>
            <a:endCxn id="24" idx="0"/>
          </p:cNvCxnSpPr>
          <p:nvPr/>
        </p:nvCxnSpPr>
        <p:spPr>
          <a:xfrm rot="5400000">
            <a:off x="2254825" y="1183263"/>
            <a:ext cx="2643206" cy="1991144"/>
          </a:xfrm>
          <a:prstGeom prst="straightConnector1">
            <a:avLst/>
          </a:prstGeom>
          <a:ln w="508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Скругленный прямоугольник 23"/>
          <p:cNvSpPr/>
          <p:nvPr/>
        </p:nvSpPr>
        <p:spPr>
          <a:xfrm>
            <a:off x="1571604" y="3500438"/>
            <a:ext cx="2018504" cy="121444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Музей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6572264" y="1928802"/>
            <a:ext cx="2000264" cy="121444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Лицей№1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4572000" y="3571876"/>
            <a:ext cx="2161380" cy="121444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Центр детского творчества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9" name="Прямая со стрелкой 48"/>
          <p:cNvCxnSpPr/>
          <p:nvPr/>
        </p:nvCxnSpPr>
        <p:spPr>
          <a:xfrm rot="16200000" flipH="1">
            <a:off x="3911200" y="1732348"/>
            <a:ext cx="2678923" cy="928694"/>
          </a:xfrm>
          <a:prstGeom prst="straightConnector1">
            <a:avLst/>
          </a:prstGeom>
          <a:ln w="508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F:\ВСЕ ДЛЯ ПРЕЗЕНТАЦИИ\клипарты\Линии\liniia-712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714612" y="5500702"/>
            <a:ext cx="3810000" cy="971550"/>
          </a:xfrm>
          <a:prstGeom prst="rect">
            <a:avLst/>
          </a:prstGeom>
          <a:noFill/>
        </p:spPr>
      </p:pic>
      <p:cxnSp>
        <p:nvCxnSpPr>
          <p:cNvPr id="23" name="Прямая со стрелкой 22"/>
          <p:cNvCxnSpPr/>
          <p:nvPr/>
        </p:nvCxnSpPr>
        <p:spPr>
          <a:xfrm rot="5400000">
            <a:off x="2143108" y="785796"/>
            <a:ext cx="1285886" cy="1285883"/>
          </a:xfrm>
          <a:prstGeom prst="straightConnector1">
            <a:avLst/>
          </a:prstGeom>
          <a:ln w="508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ВСЕ ДЛЯ ПРЕЗЕНТАЦИИ\Фоны для презентаций\master54_background.gif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-1"/>
            <a:ext cx="9149715" cy="685371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88640"/>
            <a:ext cx="9144000" cy="792088"/>
          </a:xfrm>
        </p:spPr>
        <p:txBody>
          <a:bodyPr>
            <a:normAutofit fontScale="90000"/>
          </a:bodyPr>
          <a:lstStyle/>
          <a:p>
            <a:r>
              <a:rPr lang="ru-RU" sz="24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Знакомство с родным поселком начинается с посещения достопримечательностей</a:t>
            </a:r>
            <a:endParaRPr lang="ru-RU" sz="2400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129" y="1080967"/>
            <a:ext cx="3290934" cy="20065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794" y="2762527"/>
            <a:ext cx="1360230" cy="18150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75" y="1080967"/>
            <a:ext cx="2286269" cy="152179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glow rad="1016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919" y="4869942"/>
            <a:ext cx="2820144" cy="199069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glow rad="1397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68" r="12190"/>
          <a:stretch/>
        </p:blipFill>
        <p:spPr bwMode="auto">
          <a:xfrm>
            <a:off x="3554983" y="4272274"/>
            <a:ext cx="1697798" cy="226122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glow rad="1397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38" y="4782665"/>
            <a:ext cx="2842321" cy="18874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155" y="1535470"/>
            <a:ext cx="2317867" cy="21345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502" y="3426857"/>
            <a:ext cx="2135905" cy="12090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114300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581622" cy="9333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55576" y="404664"/>
            <a:ext cx="70567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«Что </a:t>
            </a:r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мы Родиной зовём? </a:t>
            </a:r>
            <a:endParaRPr lang="ru-RU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Дом </a:t>
            </a:r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в котором мы живём.»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157192"/>
            <a:ext cx="3449761" cy="3600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7933F7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844824"/>
            <a:ext cx="2749550" cy="27305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99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579" y="1835596"/>
            <a:ext cx="3243263" cy="20542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3333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575324"/>
            <a:ext cx="3240360" cy="41102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7366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88640"/>
            <a:ext cx="9144000" cy="792088"/>
          </a:xfrm>
        </p:spPr>
        <p:txBody>
          <a:bodyPr>
            <a:normAutofit/>
          </a:bodyPr>
          <a:lstStyle/>
          <a:p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99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Знакомство с  символикой  страны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99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www\Pictures\2016-04-24\0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05" y="1052736"/>
            <a:ext cx="3995936" cy="24928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99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www\Pictures\2016-04-24\08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7" y="3833665"/>
            <a:ext cx="3955958" cy="27118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7933F7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www\Pictures\2016-04-24\10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80728"/>
            <a:ext cx="4428608" cy="26369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www\Pictures\2016-04-24\11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841" y="4005064"/>
            <a:ext cx="4644631" cy="25404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66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763</TotalTime>
  <Words>282</Words>
  <Application>Microsoft Office PowerPoint</Application>
  <PresentationFormat>Экран (4:3)</PresentationFormat>
  <Paragraphs>54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МБДОУ «Детский сад  комбинированного вида «Ягодка»  Педагогический  проект. Тема: «Нравственно – патриотическое воспитание дошкольников  подготовительной  группы»</vt:lpstr>
      <vt:lpstr>Презентация PowerPoint</vt:lpstr>
      <vt:lpstr>Работа по нравственно-патриотическому воспитанию проходит через непосредственно-образовательную деятельность</vt:lpstr>
      <vt:lpstr>Организованная образовательная деятельность</vt:lpstr>
      <vt:lpstr>Система и последовательность работы по нравственно-патриотическому воспитанию</vt:lpstr>
      <vt:lpstr>Взаимодействие с организациями.</vt:lpstr>
      <vt:lpstr>Знакомство с родным поселком начинается с посещения достопримечательностей</vt:lpstr>
      <vt:lpstr>Презентация PowerPoint</vt:lpstr>
      <vt:lpstr>Знакомство с  символикой  страны</vt:lpstr>
      <vt:lpstr>Знакомство с  краеведческим  музеем</vt:lpstr>
      <vt:lpstr>Система работы по ознакомлению с государственной символикой позволяет решить следующие задачи:</vt:lpstr>
      <vt:lpstr>Образовательная деятельность с детьми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www</cp:lastModifiedBy>
  <cp:revision>169</cp:revision>
  <dcterms:modified xsi:type="dcterms:W3CDTF">2018-02-20T10:14:02Z</dcterms:modified>
</cp:coreProperties>
</file>