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7"/>
  </p:notesMasterIdLst>
  <p:sldIdLst>
    <p:sldId id="284" r:id="rId2"/>
    <p:sldId id="313" r:id="rId3"/>
    <p:sldId id="297" r:id="rId4"/>
    <p:sldId id="262" r:id="rId5"/>
    <p:sldId id="314" r:id="rId6"/>
    <p:sldId id="261" r:id="rId7"/>
    <p:sldId id="258" r:id="rId8"/>
    <p:sldId id="259" r:id="rId9"/>
    <p:sldId id="277" r:id="rId10"/>
    <p:sldId id="263" r:id="rId11"/>
    <p:sldId id="264" r:id="rId12"/>
    <p:sldId id="265" r:id="rId13"/>
    <p:sldId id="273" r:id="rId14"/>
    <p:sldId id="268" r:id="rId15"/>
    <p:sldId id="269" r:id="rId16"/>
    <p:sldId id="272" r:id="rId17"/>
    <p:sldId id="271" r:id="rId18"/>
    <p:sldId id="292" r:id="rId19"/>
    <p:sldId id="295" r:id="rId20"/>
    <p:sldId id="296" r:id="rId21"/>
    <p:sldId id="300" r:id="rId22"/>
    <p:sldId id="311" r:id="rId23"/>
    <p:sldId id="307" r:id="rId24"/>
    <p:sldId id="298" r:id="rId25"/>
    <p:sldId id="304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784"/>
    <a:srgbClr val="32287C"/>
    <a:srgbClr val="E0EFF8"/>
    <a:srgbClr val="119F22"/>
    <a:srgbClr val="1D5F87"/>
    <a:srgbClr val="951CB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4767" autoAdjust="0"/>
  </p:normalViewPr>
  <p:slideViewPr>
    <p:cSldViewPr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D58B45-D626-4875-9FD3-CBE25F140EDF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39F89C-FF98-4882-AFCD-1D1F4143B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8" y="434163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7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9EB09B-4CC3-4BF2-8B5F-DEC053732116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730524-C049-4BC7-B83A-E5429817D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EA443-DEDF-40E5-A895-A5A874D60FE9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1D3E1-DFF1-46D6-A4DC-725A7B0ECB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4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9C241-005D-432C-A3A3-E530A465BA8E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9E99-B1CB-46D7-95B6-670F16A1F3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BAA01-C295-4709-B642-8E7B0F4CF291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BFB0-5166-4B1F-9244-07D453FEF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8" y="434164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221415-1129-4693-B1E9-7B6E0F1B9618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436F77-66AA-4435-97F5-EFF486F93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A3901-CF6F-48CE-BC86-58E263C006AD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D151F-4E9B-45C0-B66D-B0D92E1E1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7"/>
            <a:ext cx="3931920" cy="792163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7"/>
            <a:ext cx="3931920" cy="792163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DE28A-AC44-4280-B10A-742D1E30674E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D3E47-17A4-467F-B96E-1483E843A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5B76-126E-47C0-93B4-4E1899CF8EF4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80016-88AE-46AF-A76E-BCA9CFDBC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8B269A-8ADE-4CDF-B05B-19E100EB10F7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90CDA9-732C-4FB3-9961-B0F407E70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4" y="930144"/>
            <a:ext cx="4626159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19F1B-CE78-4BF5-BCBE-B32F59773C2E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2C94D-4DF3-4D34-8962-3A0270B1F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4FBBBB-D958-477C-8415-4671E172217D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99A619-05D9-4549-9770-CE5BF45E0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8" y="434163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D7BBA5C1-3115-4E4A-9E21-1292787AC3B8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84730856-110B-44A5-9630-5D5559818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4" r:id="rId3"/>
    <p:sldLayoutId id="2147483751" r:id="rId4"/>
    <p:sldLayoutId id="2147483750" r:id="rId5"/>
    <p:sldLayoutId id="2147483749" r:id="rId6"/>
    <p:sldLayoutId id="2147483755" r:id="rId7"/>
    <p:sldLayoutId id="2147483748" r:id="rId8"/>
    <p:sldLayoutId id="2147483756" r:id="rId9"/>
    <p:sldLayoutId id="2147483747" r:id="rId10"/>
    <p:sldLayoutId id="214748374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.emf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35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mine-hk2\&#1052;&#1086;&#1080;%20&#1076;&#1086;&#1082;&#1091;&#1084;&#1077;&#1085;&#1090;&#1099;\&#1052;&#1086;&#1103;%20&#1084;&#1091;&#1079;&#1099;&#1082;&#1072;\&#1074;&#1088;&#1077;&#1084;&#1077;&#1085;&#1072;%20&#1075;&#1086;&#1076;&#1072;%20&#1063;&#1072;&#1081;&#1082;&#1086;&#1074;&#1089;&#1082;&#1080;&#1081;\04_&#1040;&#1087;&#1088;&#1077;&#1083;&#1100;%20&#1055;&#1086;&#1076;&#1089;&#1085;&#1077;&#1078;&#1085;&#1080;&#1082;%20.mp3" TargetMode="External"/><Relationship Id="rId1" Type="http://schemas.openxmlformats.org/officeDocument/2006/relationships/audio" Target="file:///D:\mine-hk2\&#1052;&#1086;&#1080;%20&#1076;&#1086;&#1082;&#1091;&#1084;&#1077;&#1085;&#1090;&#1099;\&#1052;&#1086;&#1103;%20&#1084;&#1091;&#1079;&#1099;&#1082;&#1072;\&#1074;&#1088;&#1077;&#1084;&#1077;&#1085;&#1072;%20&#1075;&#1086;&#1076;&#1072;%20&#1063;&#1072;&#1081;&#1082;&#1086;&#1074;&#1089;&#1082;&#1080;&#1081;\03_&#1052;&#1072;&#1088;&#1090;%20&#1055;&#1077;&#1089;&#1085;&#1100;%20&#1078;&#1072;&#1074;&#1086;&#1088;&#1086;&#1085;&#1082;&#1072;%20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1700213"/>
            <a:ext cx="8240712" cy="2592387"/>
          </a:xfrm>
        </p:spPr>
        <p:txBody>
          <a:bodyPr wrap="square" t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Коррекционно-развивающая образовательная деятельность</a:t>
            </a:r>
            <a: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 теме «Весна»</a:t>
            </a:r>
            <a:b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подготовительной логопедической группе</a:t>
            </a:r>
            <a:endParaRPr lang="ru-RU" sz="410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428625"/>
            <a:ext cx="8458200" cy="914400"/>
          </a:xfrm>
        </p:spPr>
        <p:txBody>
          <a:bodyPr/>
          <a:lstStyle/>
          <a:p>
            <a:pPr marL="36513" algn="ctr">
              <a:spcBef>
                <a:spcPct val="0"/>
              </a:spcBef>
            </a:pPr>
            <a:r>
              <a:rPr lang="ru-RU" sz="1600" b="1" i="1" smtClean="0">
                <a:solidFill>
                  <a:srgbClr val="951CB6"/>
                </a:solidFill>
              </a:rPr>
              <a:t>МУНИЦИПАЛЬНОЕ АВТОНОМНОЕ  ДОШКОЛЬНОЕ  ОБРАЗОВАТЕЛЬНОЕ УЧРЕЖДЕНИЕ</a:t>
            </a:r>
          </a:p>
          <a:p>
            <a:pPr marL="36513" algn="ctr">
              <a:spcBef>
                <a:spcPct val="0"/>
              </a:spcBef>
            </a:pPr>
            <a:r>
              <a:rPr lang="ru-RU" sz="1600" b="1" i="1" smtClean="0">
                <a:solidFill>
                  <a:srgbClr val="951CB6"/>
                </a:solidFill>
              </a:rPr>
              <a:t>«ЦЕНТР РАЗВИТИЯ РЕБЕНКА»</a:t>
            </a:r>
          </a:p>
          <a:p>
            <a:pPr marL="36513" algn="ctr">
              <a:spcBef>
                <a:spcPct val="0"/>
              </a:spcBef>
            </a:pPr>
            <a:r>
              <a:rPr lang="ru-RU" sz="1600" b="1" i="1" smtClean="0">
                <a:solidFill>
                  <a:srgbClr val="951CB6"/>
                </a:solidFill>
              </a:rPr>
              <a:t>ДЕТСКИЙ САД №58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339975" y="4500563"/>
            <a:ext cx="65182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951CB6"/>
                </a:solidFill>
              </a:rPr>
              <a:t>Учитель-логопед высшей квалификационной категории </a:t>
            </a:r>
          </a:p>
          <a:p>
            <a:pPr algn="r"/>
            <a:r>
              <a:rPr lang="ru-RU" b="1">
                <a:solidFill>
                  <a:srgbClr val="951CB6"/>
                </a:solidFill>
              </a:rPr>
              <a:t>Мотина А.А.</a:t>
            </a:r>
          </a:p>
          <a:p>
            <a:pPr algn="r"/>
            <a:endParaRPr lang="ru-RU" b="1">
              <a:solidFill>
                <a:srgbClr val="951CB6"/>
              </a:solidFill>
            </a:endParaRPr>
          </a:p>
          <a:p>
            <a:pPr algn="r"/>
            <a:endParaRPr lang="ru-RU" b="1">
              <a:solidFill>
                <a:srgbClr val="951CB6"/>
              </a:solidFill>
            </a:endParaRPr>
          </a:p>
          <a:p>
            <a:pPr algn="r"/>
            <a:endParaRPr lang="ru-RU" b="1">
              <a:solidFill>
                <a:srgbClr val="951CB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2786082" cy="20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825" y="5589588"/>
            <a:ext cx="8569325" cy="93503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202784"/>
                </a:solidFill>
              </a:rPr>
              <a:t>почки</a:t>
            </a:r>
            <a:endParaRPr lang="ru-RU" sz="2000" dirty="0">
              <a:solidFill>
                <a:srgbClr val="202784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402576" cy="5328592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424863" cy="554513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288" y="5445125"/>
            <a:ext cx="8353425" cy="9509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202784"/>
                </a:solidFill>
              </a:rPr>
              <a:t>перелётные птицы</a:t>
            </a:r>
            <a:endParaRPr lang="ru-RU" sz="2000" dirty="0">
              <a:solidFill>
                <a:srgbClr val="20278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3" y="1071563"/>
            <a:ext cx="4000500" cy="17145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202784"/>
                </a:solidFill>
              </a:rPr>
              <a:t>гнезда</a:t>
            </a:r>
            <a:endParaRPr lang="ru-RU" sz="28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500042"/>
            <a:ext cx="3757326" cy="2500330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7224" y="3286124"/>
            <a:ext cx="3714776" cy="24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29125" y="4500563"/>
            <a:ext cx="4071938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202784"/>
                </a:solidFill>
                <a:latin typeface="+mj-lt"/>
                <a:cs typeface="+mn-cs"/>
              </a:rPr>
              <a:t>  </a:t>
            </a:r>
          </a:p>
          <a:p>
            <a:pPr>
              <a:defRPr/>
            </a:pPr>
            <a:r>
              <a:rPr lang="ru-RU" sz="2800" b="1" dirty="0">
                <a:solidFill>
                  <a:srgbClr val="202784"/>
                </a:solidFill>
                <a:latin typeface="+mj-lt"/>
                <a:cs typeface="+mn-cs"/>
              </a:rPr>
              <a:t>   </a:t>
            </a:r>
            <a:r>
              <a:rPr lang="ru-RU" sz="2800" b="1" dirty="0">
                <a:solidFill>
                  <a:srgbClr val="202784"/>
                </a:solidFill>
                <a:latin typeface="+mj-lt"/>
                <a:cs typeface="+mn-cs"/>
              </a:rPr>
              <a:t>      птенцы</a:t>
            </a:r>
            <a:endParaRPr lang="ru-RU" sz="2800" b="1" dirty="0">
              <a:solidFill>
                <a:srgbClr val="202784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8313" y="5300663"/>
            <a:ext cx="8183562" cy="10175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202784"/>
                </a:solidFill>
              </a:rPr>
              <a:t>люди, скворечники</a:t>
            </a:r>
            <a:endParaRPr lang="ru-RU" sz="2800" dirty="0">
              <a:solidFill>
                <a:srgbClr val="202784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4" y="1357298"/>
            <a:ext cx="4386739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627" name="Содержимое 5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  <a:solidFill>
            <a:schemeClr val="bg1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924175"/>
            <a:ext cx="32591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92150"/>
            <a:ext cx="41402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949950"/>
            <a:ext cx="8183563" cy="3730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202784"/>
                </a:solidFill>
              </a:rPr>
              <a:t>медведь</a:t>
            </a:r>
            <a:endParaRPr lang="ru-RU" sz="2000" dirty="0">
              <a:solidFill>
                <a:srgbClr val="202784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692696"/>
            <a:ext cx="6854768" cy="4875455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5373688"/>
            <a:ext cx="8183562" cy="10509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202784"/>
                </a:solidFill>
              </a:rPr>
              <a:t>белочка</a:t>
            </a:r>
            <a:endParaRPr lang="ru-RU" sz="2000" dirty="0">
              <a:solidFill>
                <a:srgbClr val="202784"/>
              </a:solidFill>
            </a:endParaRP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1285861"/>
            <a:ext cx="3201192" cy="3454523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00497" y="1285860"/>
            <a:ext cx="4572031" cy="3429024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8313" y="5373688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202784"/>
                </a:solidFill>
              </a:rPr>
              <a:t>люди ,одежда</a:t>
            </a:r>
            <a:endParaRPr lang="ru-RU" sz="2400" dirty="0">
              <a:solidFill>
                <a:srgbClr val="202784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76672"/>
            <a:ext cx="2542747" cy="4068394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71480"/>
            <a:ext cx="2559798" cy="40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428750"/>
            <a:ext cx="2808287" cy="4117975"/>
          </a:xfrm>
          <a:prstGeom prst="rect">
            <a:avLst/>
          </a:prstGeom>
          <a:noFill/>
          <a:ln w="22225" cmpd="thinThick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3747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err="1" smtClean="0">
                <a:solidFill>
                  <a:srgbClr val="202784"/>
                </a:solidFill>
              </a:rPr>
              <a:t>лодочки,ручейки</a:t>
            </a:r>
            <a:endParaRPr lang="ru-RU" sz="2800" dirty="0">
              <a:solidFill>
                <a:srgbClr val="202784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404664"/>
            <a:ext cx="8310985" cy="5544616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38" y="642938"/>
            <a:ext cx="31464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202784"/>
                </a:solidFill>
                <a:latin typeface="+mj-lt"/>
                <a:cs typeface="Aharoni" pitchFamily="2" charset="-79"/>
              </a:rPr>
              <a:t>Исправь ошибку</a:t>
            </a:r>
          </a:p>
        </p:txBody>
      </p:sp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395288" y="3860800"/>
            <a:ext cx="8636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i="1"/>
              <a:t>Наступила весна, потому что тает снег.</a:t>
            </a:r>
          </a:p>
          <a:p>
            <a:pPr eaLnBrk="0" hangingPunct="0"/>
            <a:r>
              <a:rPr lang="ru-RU" i="1"/>
              <a:t>Ярко светит солнце, потому что тают сосульки.</a:t>
            </a:r>
          </a:p>
          <a:p>
            <a:pPr eaLnBrk="0" hangingPunct="0"/>
            <a:r>
              <a:rPr lang="ru-RU" i="1"/>
              <a:t>Наступила весна, потому что прилетают  перелётные птицы.</a:t>
            </a:r>
          </a:p>
          <a:p>
            <a:pPr eaLnBrk="0" hangingPunct="0"/>
            <a:r>
              <a:rPr lang="ru-RU" i="1"/>
              <a:t>Стало тепло, потому что появляется  молодая травка.</a:t>
            </a:r>
          </a:p>
          <a:p>
            <a:pPr eaLnBrk="0" hangingPunct="0"/>
            <a:r>
              <a:rPr lang="ru-RU" i="1"/>
              <a:t>Наступают тёплые дни, потому что появляются первые весенние цветы.</a:t>
            </a:r>
          </a:p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500" y="1571625"/>
          <a:ext cx="8001000" cy="1857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11"/>
                <a:gridCol w="1600211"/>
                <a:gridCol w="1600211"/>
                <a:gridCol w="1600211"/>
                <a:gridCol w="1600211"/>
              </a:tblGrid>
              <a:tr h="18573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lum bright="-10000" contrast="12000"/>
          </a:blip>
          <a:srcRect/>
          <a:stretch>
            <a:fillRect/>
          </a:stretch>
        </p:blipFill>
        <p:spPr bwMode="auto">
          <a:xfrm>
            <a:off x="2268538" y="1916113"/>
            <a:ext cx="1439862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44675"/>
            <a:ext cx="15001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1700213"/>
            <a:ext cx="131127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2060575"/>
            <a:ext cx="14128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22"/>
          <p:cNvPicPr>
            <a:picLocks noChangeAspect="1" noChangeArrowheads="1"/>
          </p:cNvPicPr>
          <p:nvPr/>
        </p:nvPicPr>
        <p:blipFill>
          <a:blip r:embed="rId6">
            <a:lum bright="-20000" contrast="20000"/>
          </a:blip>
          <a:srcRect/>
          <a:stretch>
            <a:fillRect/>
          </a:stretch>
        </p:blipFill>
        <p:spPr bwMode="auto">
          <a:xfrm>
            <a:off x="3851275" y="1916113"/>
            <a:ext cx="15017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5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789363"/>
            <a:ext cx="1152525" cy="1162050"/>
          </a:xfrm>
          <a:prstGeom prst="rect">
            <a:avLst/>
          </a:prstGeom>
          <a:noFill/>
          <a:ln w="38100">
            <a:solidFill>
              <a:srgbClr val="202784"/>
            </a:solidFill>
            <a:miter lim="800000"/>
            <a:headEnd/>
            <a:tailEnd/>
          </a:ln>
        </p:spPr>
      </p:pic>
      <p:sp>
        <p:nvSpPr>
          <p:cNvPr id="32770" name="Прямоугольник 7"/>
          <p:cNvSpPr>
            <a:spLocks noChangeArrowheads="1"/>
          </p:cNvSpPr>
          <p:nvPr/>
        </p:nvSpPr>
        <p:spPr bwMode="auto">
          <a:xfrm>
            <a:off x="6286500" y="1500188"/>
            <a:ext cx="2428875" cy="428625"/>
          </a:xfrm>
          <a:prstGeom prst="rect">
            <a:avLst/>
          </a:prstGeom>
          <a:solidFill>
            <a:srgbClr val="FCFEF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1" name="Прямоугольник 7"/>
          <p:cNvSpPr>
            <a:spLocks noChangeArrowheads="1"/>
          </p:cNvSpPr>
          <p:nvPr/>
        </p:nvSpPr>
        <p:spPr bwMode="auto">
          <a:xfrm>
            <a:off x="3500438" y="1500188"/>
            <a:ext cx="1654175" cy="428625"/>
          </a:xfrm>
          <a:prstGeom prst="rect">
            <a:avLst/>
          </a:prstGeom>
          <a:solidFill>
            <a:srgbClr val="FCFEF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2" name="Прямоугольник 7"/>
          <p:cNvSpPr>
            <a:spLocks noChangeArrowheads="1"/>
          </p:cNvSpPr>
          <p:nvPr/>
        </p:nvSpPr>
        <p:spPr bwMode="auto">
          <a:xfrm>
            <a:off x="1071563" y="1500188"/>
            <a:ext cx="1368425" cy="433387"/>
          </a:xfrm>
          <a:prstGeom prst="rect">
            <a:avLst/>
          </a:prstGeom>
          <a:solidFill>
            <a:srgbClr val="FCFEF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3" name="TextBox 1"/>
          <p:cNvSpPr txBox="1">
            <a:spLocks noChangeArrowheads="1"/>
          </p:cNvSpPr>
          <p:nvPr/>
        </p:nvSpPr>
        <p:spPr bwMode="auto">
          <a:xfrm>
            <a:off x="2571750" y="428625"/>
            <a:ext cx="3960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202784"/>
                </a:solidFill>
              </a:rPr>
              <a:t>Подбери слова к схемам</a:t>
            </a:r>
          </a:p>
        </p:txBody>
      </p:sp>
      <p:sp>
        <p:nvSpPr>
          <p:cNvPr id="32774" name="Прямоугольник 12"/>
          <p:cNvSpPr>
            <a:spLocks noChangeArrowheads="1"/>
          </p:cNvSpPr>
          <p:nvPr/>
        </p:nvSpPr>
        <p:spPr bwMode="auto">
          <a:xfrm>
            <a:off x="1500188" y="1643063"/>
            <a:ext cx="504825" cy="144462"/>
          </a:xfrm>
          <a:prstGeom prst="rect">
            <a:avLst/>
          </a:prstGeom>
          <a:solidFill>
            <a:srgbClr val="20278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6357938" y="1643063"/>
            <a:ext cx="504825" cy="144462"/>
          </a:xfrm>
          <a:prstGeom prst="rect">
            <a:avLst/>
          </a:prstGeom>
          <a:solidFill>
            <a:srgbClr val="20278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6" name="Прямоугольник 12"/>
          <p:cNvSpPr>
            <a:spLocks noChangeArrowheads="1"/>
          </p:cNvSpPr>
          <p:nvPr/>
        </p:nvSpPr>
        <p:spPr bwMode="auto">
          <a:xfrm>
            <a:off x="4500563" y="1628775"/>
            <a:ext cx="504825" cy="144463"/>
          </a:xfrm>
          <a:prstGeom prst="rect">
            <a:avLst/>
          </a:prstGeom>
          <a:solidFill>
            <a:srgbClr val="20278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7" name="Прямоугольник 12"/>
          <p:cNvSpPr>
            <a:spLocks noChangeArrowheads="1"/>
          </p:cNvSpPr>
          <p:nvPr/>
        </p:nvSpPr>
        <p:spPr bwMode="auto">
          <a:xfrm>
            <a:off x="3635375" y="1628775"/>
            <a:ext cx="504825" cy="144463"/>
          </a:xfrm>
          <a:prstGeom prst="rect">
            <a:avLst/>
          </a:prstGeom>
          <a:solidFill>
            <a:srgbClr val="20278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8" name="Прямоугольник 12"/>
          <p:cNvSpPr>
            <a:spLocks noChangeArrowheads="1"/>
          </p:cNvSpPr>
          <p:nvPr/>
        </p:nvSpPr>
        <p:spPr bwMode="auto">
          <a:xfrm>
            <a:off x="7235825" y="1628775"/>
            <a:ext cx="504825" cy="144463"/>
          </a:xfrm>
          <a:prstGeom prst="rect">
            <a:avLst/>
          </a:prstGeom>
          <a:solidFill>
            <a:srgbClr val="20278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79" name="Прямоугольник 12"/>
          <p:cNvSpPr>
            <a:spLocks noChangeArrowheads="1"/>
          </p:cNvSpPr>
          <p:nvPr/>
        </p:nvSpPr>
        <p:spPr bwMode="auto">
          <a:xfrm>
            <a:off x="8027988" y="1628775"/>
            <a:ext cx="504825" cy="144463"/>
          </a:xfrm>
          <a:prstGeom prst="rect">
            <a:avLst/>
          </a:prstGeom>
          <a:solidFill>
            <a:srgbClr val="20278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3">
            <a:lum bright="-14000" contrast="18000"/>
          </a:blip>
          <a:srcRect/>
          <a:stretch>
            <a:fillRect/>
          </a:stretch>
        </p:blipFill>
        <p:spPr bwMode="auto">
          <a:xfrm>
            <a:off x="2411413" y="3860800"/>
            <a:ext cx="1060450" cy="1057275"/>
          </a:xfrm>
          <a:prstGeom prst="rect">
            <a:avLst/>
          </a:prstGeom>
          <a:noFill/>
          <a:ln w="38100">
            <a:solidFill>
              <a:srgbClr val="202784"/>
            </a:solidFill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lum bright="-10000" contrast="12000"/>
          </a:blip>
          <a:srcRect/>
          <a:stretch>
            <a:fillRect/>
          </a:stretch>
        </p:blipFill>
        <p:spPr bwMode="auto">
          <a:xfrm>
            <a:off x="6011863" y="5151438"/>
            <a:ext cx="1152525" cy="1157287"/>
          </a:xfrm>
          <a:prstGeom prst="rect">
            <a:avLst/>
          </a:prstGeom>
          <a:noFill/>
          <a:ln w="38100">
            <a:solidFill>
              <a:srgbClr val="202784"/>
            </a:solidFill>
            <a:miter lim="800000"/>
            <a:headEnd/>
            <a:tailEnd/>
          </a:ln>
        </p:spPr>
      </p:pic>
      <p:pic>
        <p:nvPicPr>
          <p:cNvPr id="2357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5157788"/>
            <a:ext cx="1223962" cy="1138237"/>
          </a:xfrm>
          <a:prstGeom prst="rect">
            <a:avLst/>
          </a:prstGeom>
          <a:noFill/>
          <a:ln w="38100">
            <a:solidFill>
              <a:srgbClr val="202784"/>
            </a:solidFill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288" y="3789363"/>
            <a:ext cx="1152525" cy="1111250"/>
          </a:xfrm>
          <a:prstGeom prst="rect">
            <a:avLst/>
          </a:prstGeom>
          <a:noFill/>
          <a:ln w="38100">
            <a:solidFill>
              <a:srgbClr val="202784"/>
            </a:solidFill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5157788"/>
            <a:ext cx="1152525" cy="1150937"/>
          </a:xfrm>
          <a:prstGeom prst="rect">
            <a:avLst/>
          </a:prstGeom>
          <a:noFill/>
          <a:ln w="38100">
            <a:solidFill>
              <a:srgbClr val="20278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-0.00787 C -0.02552 -0.01644 -0.02135 -0.02732 -0.0158 -0.03681 C -0.01337 -0.0456 -0.00938 -0.05394 -0.0066 -0.0625 C -0.00226 -0.07546 0.00087 -0.08866 0.00469 -0.10185 C 0.00677 -0.11782 0.00868 -0.13403 0.01042 -0.15023 C 0.01111 -0.15694 0.01267 -0.17014 0.01267 -0.16991 C 0.01319 -0.20694 0.01493 -0.24375 0.01493 -0.28056 C 0.01493 -0.32384 0.01146 -0.35764 0.01146 -0.39884 " pathEditMode="relative" rAng="0" ptsTypes="fffffff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-0.0007 C -0.14062 0.00694 -0.21857 0.00463 -0.29652 0.00555 C -0.31562 0.00717 -0.33489 0.00833 -0.35382 0.00995 C -0.37205 0.01458 -0.38698 0.01643 -0.40607 0.01759 C -0.4151 0.01944 -0.41111 0.01921 -0.41736 0.01921 " pathEditMode="relative" rAng="0" ptsTypes="ffffA">
                                      <p:cBhvr>
                                        <p:cTn id="10" dur="2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8333 C 0.00139 -0.10115 0.00521 -0.1162 0.00816 -0.13333 C 0.00937 -0.16226 0.0092 -0.17037 0.0184 -0.19398 C 0.02083 -0.20023 0.02222 -0.20717 0.02413 -0.21365 C 0.02482 -0.2162 0.02639 -0.22129 0.02639 -0.22129 C 0.02986 -0.24629 0.03194 -0.27569 0.02517 -0.3 C 0.0243 -0.3081 0.02274 -0.31527 0.02066 -0.32291 C 0.01753 -0.35023 0.01614 -0.37546 0.01614 -0.40324 " pathEditMode="relative" ptsTypes="fffffffA">
                                      <p:cBhvr>
                                        <p:cTn id="14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5 0.0088 C -0.10625 0.00926 -0.3592 0.00301 -0.39601 0.01783 C -0.4 0.0213 -0.39792 0.02084 -0.40156 0.02084 " pathEditMode="relative" rAng="0" ptsTypes="ff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4 -0.0213 C 0.07552 -0.02361 0.09045 -0.02917 0.10573 -0.03172 C 0.11893 -0.03727 0.13229 -0.04005 0.14549 -0.04537 C 0.1533 -0.05255 0.14497 -0.04584 0.1625 -0.05162 C 0.1691 -0.05371 0.17518 -0.05695 0.18177 -0.05903 C 0.19219 -0.06736 0.2092 -0.06829 0.22153 -0.0713 C 0.2349 -0.07454 0.24705 -0.08195 0.26024 -0.08496 C 0.27396 -0.09399 0.29184 -0.09352 0.30677 -0.09838 C 0.31458 -0.10394 0.32431 -0.10556 0.33299 -0.10903 C 0.3375 -0.1132 0.34254 -0.11644 0.34774 -0.11829 C 0.35191 -0.12223 0.35677 -0.12408 0.36129 -0.12732 C 0.37066 -0.13426 0.37899 -0.14074 0.38976 -0.14399 C 0.39583 -0.14584 0.40191 -0.1463 0.40799 -0.14838 C 0.42101 -0.15301 0.43768 -0.15602 0.45 -0.16204 C 0.4566 -0.16528 0.46372 -0.16899 0.47049 -0.1713 C 0.47274 -0.17338 0.475 -0.17524 0.47726 -0.17732 C 0.4783 -0.17824 0.47778 -0.18033 0.4783 -0.18172 C 0.4809 -0.1875 0.4842 -0.19306 0.48854 -0.19699 C 0.48993 -0.20255 0.4908 -0.20787 0.4908 -0.21366 " pathEditMode="relative" rAng="0" ptsTypes="ffffffffffffffffffA">
                                      <p:cBhvr>
                                        <p:cTn id="22" dur="2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19 -0.07801 C -0.03785 -0.08149 -0.03767 -0.08519 -0.03698 -0.08866 C -0.03646 -0.09167 -0.03472 -0.09769 -0.03472 -0.09746 C -0.03368 -0.10903 -0.0342 -0.1088 -0.02795 -0.11436 C -0.025 -0.1257 -0.02917 -0.1125 -0.02344 -0.12199 C -0.02274 -0.12315 -0.02274 -0.125 -0.02222 -0.12639 C -0.01805 -0.13611 -0.01944 -0.13403 -0.01424 -0.13866 C -0.01111 -0.14491 -0.00417 -0.14954 0.00052 -0.15371 C 0.00382 -0.15672 0.00642 -0.1625 0.00851 -0.16436 C 0.00903 -0.16482 0.01684 -0.16713 0.01754 -0.16736 C 0.02951 -0.17176 0.04201 -0.17454 0.05382 -0.1794 C 0.06354 -0.1882 0.07483 -0.19306 0.08681 -0.19306 " pathEditMode="relative" rAng="0" ptsTypes="fffffffffff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188" y="692150"/>
            <a:ext cx="7777162" cy="572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202784"/>
                </a:solidFill>
                <a:latin typeface="+mj-lt"/>
                <a:cs typeface="+mn-cs"/>
              </a:rPr>
              <a:t>  </a:t>
            </a:r>
            <a:r>
              <a:rPr lang="ru-RU" sz="2400" b="1" i="1" dirty="0">
                <a:solidFill>
                  <a:srgbClr val="202784"/>
                </a:solidFill>
                <a:latin typeface="+mj-lt"/>
                <a:cs typeface="+mn-cs"/>
              </a:rPr>
              <a:t>задачи</a:t>
            </a:r>
            <a:r>
              <a:rPr lang="ru-RU" sz="2400" b="1" i="1" dirty="0">
                <a:solidFill>
                  <a:srgbClr val="202784"/>
                </a:solidFill>
                <a:latin typeface="+mj-lt"/>
                <a:cs typeface="+mn-cs"/>
              </a:rPr>
              <a:t>:</a:t>
            </a:r>
          </a:p>
          <a:p>
            <a:pPr>
              <a:defRPr/>
            </a:pPr>
            <a:endParaRPr lang="ru-RU" b="1" dirty="0">
              <a:solidFill>
                <a:srgbClr val="202784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-  активизировать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лексический материал по теме «Весна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»,</a:t>
            </a:r>
            <a:endParaRPr lang="ru-RU" dirty="0">
              <a:solidFill>
                <a:srgbClr val="202784"/>
              </a:solidFill>
              <a:latin typeface="+mj-lt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закреплять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знания детей о весенних изменениях в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природе.</a:t>
            </a:r>
          </a:p>
          <a:p>
            <a:pPr>
              <a:buFontTx/>
              <a:buChar char="-"/>
              <a:defRPr/>
            </a:pPr>
            <a:endParaRPr lang="ru-RU" dirty="0">
              <a:solidFill>
                <a:srgbClr val="202784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  -закрепить умение детей делить слова на слоги,</a:t>
            </a:r>
          </a:p>
          <a:p>
            <a:pPr>
              <a:buFontTx/>
              <a:buChar char="-"/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упражнять в звукобуквенном анализе слова «весна».</a:t>
            </a: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</a:t>
            </a: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 - продолжать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развивать связную речь, умение понятно для окружающих выражать свои мысли, правильно пользоваться грамматическими конструкциями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; употреблять сложные предложения с союзом «потому что». </a:t>
            </a:r>
          </a:p>
          <a:p>
            <a:pPr>
              <a:defRPr/>
            </a:pPr>
            <a:endParaRPr lang="ru-RU" dirty="0">
              <a:solidFill>
                <a:srgbClr val="202784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  -формировать интерес и любовь к природе: продолжать знакомить с картинами русских художников, с загадками,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пословицами и стихами о весне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., с музыкой П.И.Чайковского «Март. Песнь жаворонка».</a:t>
            </a: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</a:t>
            </a:r>
            <a:r>
              <a:rPr lang="ru-RU" dirty="0">
                <a:solidFill>
                  <a:srgbClr val="202784"/>
                </a:solidFill>
                <a:latin typeface="+mj-lt"/>
                <a:cs typeface="+mn-cs"/>
              </a:rPr>
              <a:t> - развивать мелкую моторику.</a:t>
            </a:r>
            <a:endParaRPr lang="ru-RU" dirty="0">
              <a:solidFill>
                <a:srgbClr val="202784"/>
              </a:solidFill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solidFill>
                <a:srgbClr val="202784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solidFill>
                  <a:srgbClr val="202784"/>
                </a:solidFill>
                <a:cs typeface="+mn-cs"/>
              </a:rPr>
              <a:t>  </a:t>
            </a:r>
            <a:endParaRPr lang="ru-RU" dirty="0">
              <a:solidFill>
                <a:srgbClr val="202784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3635375" y="404813"/>
            <a:ext cx="4500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202784"/>
                </a:solidFill>
              </a:rPr>
              <a:t>Отгадай  слово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71625" y="4572000"/>
          <a:ext cx="6143625" cy="71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945"/>
                <a:gridCol w="1023945"/>
                <a:gridCol w="1023945"/>
                <a:gridCol w="1023945"/>
                <a:gridCol w="1023945"/>
                <a:gridCol w="1023945"/>
              </a:tblGrid>
              <a:tr h="7143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71625" y="5572125"/>
          <a:ext cx="6143625" cy="642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945"/>
                <a:gridCol w="1023945"/>
                <a:gridCol w="1023945"/>
                <a:gridCol w="1023945"/>
                <a:gridCol w="1023945"/>
                <a:gridCol w="1023945"/>
              </a:tblGrid>
              <a:tr h="6429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2" name="TextBox 5"/>
          <p:cNvSpPr txBox="1">
            <a:spLocks noChangeArrowheads="1"/>
          </p:cNvSpPr>
          <p:nvPr/>
        </p:nvSpPr>
        <p:spPr bwMode="auto">
          <a:xfrm>
            <a:off x="1785938" y="5286375"/>
            <a:ext cx="611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/>
              <a:t>в</a:t>
            </a:r>
          </a:p>
        </p:txBody>
      </p:sp>
      <p:sp>
        <p:nvSpPr>
          <p:cNvPr id="24603" name="Прямоугольник 6"/>
          <p:cNvSpPr>
            <a:spLocks noChangeArrowheads="1"/>
          </p:cNvSpPr>
          <p:nvPr/>
        </p:nvSpPr>
        <p:spPr bwMode="auto">
          <a:xfrm>
            <a:off x="2786063" y="5286375"/>
            <a:ext cx="569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е</a:t>
            </a:r>
          </a:p>
        </p:txBody>
      </p:sp>
      <p:sp>
        <p:nvSpPr>
          <p:cNvPr id="33819" name="Прямоугольник 8"/>
          <p:cNvSpPr>
            <a:spLocks noChangeArrowheads="1"/>
          </p:cNvSpPr>
          <p:nvPr/>
        </p:nvSpPr>
        <p:spPr bwMode="auto">
          <a:xfrm>
            <a:off x="4929188" y="5000625"/>
            <a:ext cx="571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_</a:t>
            </a:r>
          </a:p>
        </p:txBody>
      </p:sp>
      <p:sp>
        <p:nvSpPr>
          <p:cNvPr id="24605" name="Прямоугольник 9"/>
          <p:cNvSpPr>
            <a:spLocks noChangeArrowheads="1"/>
          </p:cNvSpPr>
          <p:nvPr/>
        </p:nvSpPr>
        <p:spPr bwMode="auto">
          <a:xfrm>
            <a:off x="3857625" y="5286375"/>
            <a:ext cx="569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с</a:t>
            </a:r>
          </a:p>
        </p:txBody>
      </p:sp>
      <p:sp>
        <p:nvSpPr>
          <p:cNvPr id="24606" name="Прямоугольник 10"/>
          <p:cNvSpPr>
            <a:spLocks noChangeArrowheads="1"/>
          </p:cNvSpPr>
          <p:nvPr/>
        </p:nvSpPr>
        <p:spPr bwMode="auto">
          <a:xfrm>
            <a:off x="6000750" y="5286375"/>
            <a:ext cx="60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н</a:t>
            </a:r>
          </a:p>
        </p:txBody>
      </p:sp>
      <p:sp>
        <p:nvSpPr>
          <p:cNvPr id="24607" name="Прямоугольник 11"/>
          <p:cNvSpPr>
            <a:spLocks noChangeArrowheads="1"/>
          </p:cNvSpPr>
          <p:nvPr/>
        </p:nvSpPr>
        <p:spPr bwMode="auto">
          <a:xfrm>
            <a:off x="6929438" y="5286375"/>
            <a:ext cx="569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33823" name="Прямоугольник 12"/>
          <p:cNvSpPr>
            <a:spLocks noChangeArrowheads="1"/>
          </p:cNvSpPr>
          <p:nvPr/>
        </p:nvSpPr>
        <p:spPr bwMode="auto">
          <a:xfrm>
            <a:off x="4857750" y="4143375"/>
            <a:ext cx="571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_</a:t>
            </a:r>
          </a:p>
        </p:txBody>
      </p:sp>
      <p:pic>
        <p:nvPicPr>
          <p:cNvPr id="33824" name="Picture 38"/>
          <p:cNvPicPr>
            <a:picLocks noChangeAspect="1" noChangeArrowheads="1"/>
          </p:cNvPicPr>
          <p:nvPr/>
        </p:nvPicPr>
        <p:blipFill>
          <a:blip r:embed="rId2">
            <a:lum bright="-2000" contrast="12000"/>
          </a:blip>
          <a:srcRect/>
          <a:stretch>
            <a:fillRect/>
          </a:stretch>
        </p:blipFill>
        <p:spPr bwMode="auto">
          <a:xfrm>
            <a:off x="4284663" y="981075"/>
            <a:ext cx="4041775" cy="2879725"/>
          </a:xfrm>
          <a:prstGeom prst="rect">
            <a:avLst/>
          </a:prstGeom>
          <a:noFill/>
          <a:ln w="158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9" name="Овал 18"/>
          <p:cNvSpPr/>
          <p:nvPr/>
        </p:nvSpPr>
        <p:spPr>
          <a:xfrm>
            <a:off x="2916238" y="4724400"/>
            <a:ext cx="431800" cy="4333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908175" y="4724400"/>
            <a:ext cx="431800" cy="433388"/>
          </a:xfrm>
          <a:prstGeom prst="ellipse">
            <a:avLst/>
          </a:prstGeom>
          <a:solidFill>
            <a:srgbClr val="119F22"/>
          </a:solidFill>
          <a:ln>
            <a:solidFill>
              <a:srgbClr val="119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995738" y="4724400"/>
            <a:ext cx="431800" cy="433388"/>
          </a:xfrm>
          <a:prstGeom prst="ellipse">
            <a:avLst/>
          </a:prstGeom>
          <a:solidFill>
            <a:srgbClr val="202784"/>
          </a:solidFill>
          <a:ln>
            <a:solidFill>
              <a:srgbClr val="202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019925" y="4724400"/>
            <a:ext cx="431800" cy="4333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011863" y="4724400"/>
            <a:ext cx="431800" cy="433388"/>
          </a:xfrm>
          <a:prstGeom prst="ellipse">
            <a:avLst/>
          </a:prstGeom>
          <a:solidFill>
            <a:srgbClr val="202784"/>
          </a:solidFill>
          <a:ln>
            <a:solidFill>
              <a:srgbClr val="202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830" name="Picture 40"/>
          <p:cNvPicPr>
            <a:picLocks noChangeAspect="1" noChangeArrowheads="1"/>
          </p:cNvPicPr>
          <p:nvPr/>
        </p:nvPicPr>
        <p:blipFill>
          <a:blip r:embed="rId3">
            <a:lum bright="-2000" contrast="6000"/>
          </a:blip>
          <a:srcRect/>
          <a:stretch>
            <a:fillRect/>
          </a:stretch>
        </p:blipFill>
        <p:spPr bwMode="auto">
          <a:xfrm>
            <a:off x="900113" y="476250"/>
            <a:ext cx="2557462" cy="3467100"/>
          </a:xfrm>
          <a:prstGeom prst="rect">
            <a:avLst/>
          </a:prstGeom>
          <a:noFill/>
          <a:ln w="158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3831" name="TextBox 25"/>
          <p:cNvSpPr txBox="1">
            <a:spLocks noChangeArrowheads="1"/>
          </p:cNvSpPr>
          <p:nvPr/>
        </p:nvSpPr>
        <p:spPr bwMode="auto">
          <a:xfrm>
            <a:off x="323850" y="3716338"/>
            <a:ext cx="7632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             _______________         ___________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 rot="-4018010">
            <a:off x="6989763" y="5106988"/>
            <a:ext cx="46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/>
              <a:t>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2" grpId="0"/>
      <p:bldP spid="24603" grpId="0"/>
      <p:bldP spid="24605" grpId="0"/>
      <p:bldP spid="24606" grpId="0"/>
      <p:bldP spid="24607" grpId="0"/>
      <p:bldP spid="19" grpId="0" animBg="1"/>
      <p:bldP spid="20" grpId="0" animBg="1"/>
      <p:bldP spid="21" grpId="0" animBg="1"/>
      <p:bldP spid="23" grpId="0" animBg="1"/>
      <p:bldP spid="24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1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 descr="http://s015.radikal.ru/i332/1012/c1/168183ebf77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052513"/>
            <a:ext cx="359568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AutoShape 5" descr="http://af.attachmail.ru/cgi-bin/readmsg/%d1%81%d0%bd%d0%b5%d0%b3%d0%be%d0%b2%d0%b8%d0%ba.jpg?rid=286355102827506663547641083171421118175&amp;file=%d1%81%d0%bd%d0%b5%d0%b3%d0%be%d0%b2%d0%b8%d0%ba.jpg&amp;id=13321753340000000227;0;1&amp;mode=attachment&amp;channel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" name="Рисунок 5" descr="весна снеговик.png"/>
          <p:cNvPicPr>
            <a:picLocks noChangeAspect="1"/>
          </p:cNvPicPr>
          <p:nvPr/>
        </p:nvPicPr>
        <p:blipFill>
          <a:blip r:embed="rId4">
            <a:lum bright="-16000"/>
          </a:blip>
          <a:srcRect/>
          <a:stretch>
            <a:fillRect/>
          </a:stretch>
        </p:blipFill>
        <p:spPr bwMode="auto">
          <a:xfrm>
            <a:off x="4716463" y="836613"/>
            <a:ext cx="3624262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87450" y="549275"/>
          <a:ext cx="6765925" cy="352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53"/>
                <a:gridCol w="1691553"/>
                <a:gridCol w="1691553"/>
                <a:gridCol w="1691553"/>
              </a:tblGrid>
              <a:tr h="17641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41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692150"/>
            <a:ext cx="15668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9" name="TextBox 3"/>
          <p:cNvSpPr txBox="1">
            <a:spLocks noChangeArrowheads="1"/>
          </p:cNvSpPr>
          <p:nvPr/>
        </p:nvSpPr>
        <p:spPr bwMode="auto">
          <a:xfrm>
            <a:off x="1547813" y="765175"/>
            <a:ext cx="9556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202784"/>
                </a:solidFill>
              </a:rPr>
              <a:t>?</a:t>
            </a:r>
          </a:p>
        </p:txBody>
      </p:sp>
      <p:sp>
        <p:nvSpPr>
          <p:cNvPr id="35860" name="AutoShape 36" descr="http://apf19.mail.ru/cgi-bin/readmsg/%d1%80%d1%83%d1%87%d0%b5%d0%b8%cc%86%d0%ba%d0%b8.jpg?preview=1&amp;id=13321524790000000840;0;2&amp;mode=attachment&amp;channel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61" name="AutoShape 38" descr="http://apf19.mail.ru/cgi-bin/readmsg/%d1%80%d1%83%d1%87%d0%b5%d0%b8%cc%86%d0%ba%d0%b8.jpg?preview=1&amp;id=13321524790000000840;0;2&amp;mode=attachment&amp;channel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3">
            <a:lum bright="-10000" contrast="12000"/>
          </a:blip>
          <a:srcRect/>
          <a:stretch>
            <a:fillRect/>
          </a:stretch>
        </p:blipFill>
        <p:spPr bwMode="auto">
          <a:xfrm>
            <a:off x="4643438" y="2492375"/>
            <a:ext cx="144145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>
            <a:lum bright="-10000" contrast="12000"/>
          </a:blip>
          <a:srcRect/>
          <a:stretch>
            <a:fillRect/>
          </a:stretch>
        </p:blipFill>
        <p:spPr bwMode="auto">
          <a:xfrm>
            <a:off x="2987675" y="2636838"/>
            <a:ext cx="1439863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300788" y="620713"/>
          <a:ext cx="1655762" cy="1655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576064"/>
              </a:tblGrid>
              <a:tr h="16561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5874" name="Picture 7"/>
          <p:cNvPicPr>
            <a:picLocks noChangeAspect="1" noChangeArrowheads="1"/>
          </p:cNvPicPr>
          <p:nvPr/>
        </p:nvPicPr>
        <p:blipFill>
          <a:blip r:embed="rId5">
            <a:lum bright="-28000" contrast="50000"/>
          </a:blip>
          <a:srcRect/>
          <a:stretch>
            <a:fillRect/>
          </a:stretch>
        </p:blipFill>
        <p:spPr bwMode="auto">
          <a:xfrm>
            <a:off x="6443663" y="836613"/>
            <a:ext cx="727075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6-конечная звезда 16"/>
          <p:cNvSpPr/>
          <p:nvPr/>
        </p:nvSpPr>
        <p:spPr>
          <a:xfrm flipH="1">
            <a:off x="7740650" y="765175"/>
            <a:ext cx="46038" cy="71438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 flipH="1">
            <a:off x="7694613" y="1700213"/>
            <a:ext cx="46037" cy="46037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6-конечная звезда 18"/>
          <p:cNvSpPr/>
          <p:nvPr/>
        </p:nvSpPr>
        <p:spPr>
          <a:xfrm flipH="1">
            <a:off x="7524750" y="1989138"/>
            <a:ext cx="46038" cy="46037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Месяц 19"/>
          <p:cNvSpPr/>
          <p:nvPr/>
        </p:nvSpPr>
        <p:spPr>
          <a:xfrm flipH="1">
            <a:off x="7596188" y="1125538"/>
            <a:ext cx="215900" cy="358775"/>
          </a:xfrm>
          <a:prstGeom prst="mo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>
            <a:lum bright="22000" contrast="-32000"/>
          </a:blip>
          <a:srcRect/>
          <a:stretch>
            <a:fillRect/>
          </a:stretch>
        </p:blipFill>
        <p:spPr bwMode="auto">
          <a:xfrm>
            <a:off x="4716463" y="836613"/>
            <a:ext cx="151130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28775"/>
            <a:ext cx="7096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2492375"/>
            <a:ext cx="1441450" cy="1441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882" name="TextBox 26"/>
          <p:cNvSpPr txBox="1">
            <a:spLocks noChangeArrowheads="1"/>
          </p:cNvSpPr>
          <p:nvPr/>
        </p:nvSpPr>
        <p:spPr bwMode="auto">
          <a:xfrm>
            <a:off x="3132138" y="4292600"/>
            <a:ext cx="31353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1600"/>
              <a:t>1.Какое время года наступило.</a:t>
            </a:r>
          </a:p>
          <a:p>
            <a:pPr marL="342900" indent="-342900"/>
            <a:r>
              <a:rPr lang="ru-RU" sz="1600"/>
              <a:t>2.Солнце.</a:t>
            </a:r>
          </a:p>
          <a:p>
            <a:pPr marL="342900" indent="-342900"/>
            <a:r>
              <a:rPr lang="ru-RU" sz="1600"/>
              <a:t>3.Небо.</a:t>
            </a:r>
          </a:p>
          <a:p>
            <a:pPr marL="342900" indent="-342900"/>
            <a:r>
              <a:rPr lang="ru-RU" sz="1600"/>
              <a:t>4.День-ночь.</a:t>
            </a:r>
          </a:p>
          <a:p>
            <a:pPr marL="342900" indent="-342900"/>
            <a:r>
              <a:rPr lang="ru-RU" sz="1600"/>
              <a:t>5.Снег,проталины.</a:t>
            </a:r>
          </a:p>
          <a:p>
            <a:pPr marL="342900" indent="-342900"/>
            <a:r>
              <a:rPr lang="ru-RU" sz="1600"/>
              <a:t>6..Сосульки.</a:t>
            </a:r>
          </a:p>
          <a:p>
            <a:pPr marL="342900" indent="-342900"/>
            <a:r>
              <a:rPr lang="ru-RU" sz="1600"/>
              <a:t>7.Ручейки.</a:t>
            </a:r>
          </a:p>
          <a:p>
            <a:pPr marL="342900" indent="-342900"/>
            <a:r>
              <a:rPr lang="ru-RU" sz="1600"/>
              <a:t>8.Ледоход.</a:t>
            </a:r>
          </a:p>
          <a:p>
            <a:pPr marL="342900" indent="-342900"/>
            <a:endParaRPr lang="ru-RU"/>
          </a:p>
        </p:txBody>
      </p:sp>
      <p:pic>
        <p:nvPicPr>
          <p:cNvPr id="35883" name="Picture 7"/>
          <p:cNvPicPr>
            <a:picLocks noChangeAspect="1" noChangeArrowheads="1"/>
          </p:cNvPicPr>
          <p:nvPr/>
        </p:nvPicPr>
        <p:blipFill>
          <a:blip r:embed="rId9">
            <a:lum bright="-10000" contrast="58000"/>
          </a:blip>
          <a:srcRect/>
          <a:stretch>
            <a:fillRect/>
          </a:stretch>
        </p:blipFill>
        <p:spPr bwMode="auto">
          <a:xfrm>
            <a:off x="1403350" y="2997200"/>
            <a:ext cx="132715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76375" y="2565400"/>
            <a:ext cx="3476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5513" y="2565400"/>
            <a:ext cx="34925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9" grpId="0"/>
      <p:bldP spid="297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87450" y="404813"/>
          <a:ext cx="6765925" cy="3529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53"/>
                <a:gridCol w="1691553"/>
                <a:gridCol w="1691553"/>
                <a:gridCol w="1691553"/>
              </a:tblGrid>
              <a:tr h="17643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41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719" name="TextBox 3"/>
          <p:cNvSpPr txBox="1">
            <a:spLocks noChangeArrowheads="1"/>
          </p:cNvSpPr>
          <p:nvPr/>
        </p:nvSpPr>
        <p:spPr bwMode="auto">
          <a:xfrm>
            <a:off x="1619250" y="620713"/>
            <a:ext cx="8112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>
                <a:solidFill>
                  <a:srgbClr val="202784"/>
                </a:solidFill>
              </a:rPr>
              <a:t>?</a:t>
            </a:r>
          </a:p>
        </p:txBody>
      </p:sp>
      <p:pic>
        <p:nvPicPr>
          <p:cNvPr id="297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2349500"/>
            <a:ext cx="1079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692150"/>
            <a:ext cx="1082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765175"/>
            <a:ext cx="14525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2349500"/>
            <a:ext cx="10795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2349500"/>
            <a:ext cx="10175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8" name="AutoShape 36" descr="http://apf19.mail.ru/cgi-bin/readmsg/%d1%80%d1%83%d1%87%d0%b5%d0%b8%cc%86%d0%ba%d0%b8.jpg?preview=1&amp;id=13321524790000000840;0;2&amp;mode=attachment&amp;channel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89" name="AutoShape 38" descr="http://apf19.mail.ru/cgi-bin/readmsg/%d1%80%d1%83%d1%87%d0%b5%d0%b8%cc%86%d0%ba%d0%b8.jpg?preview=1&amp;id=13321524790000000840;0;2&amp;mode=attachment&amp;channel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1268413"/>
            <a:ext cx="1223963" cy="576262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6891" name="TextBox 21"/>
          <p:cNvSpPr txBox="1">
            <a:spLocks noChangeArrowheads="1"/>
          </p:cNvSpPr>
          <p:nvPr/>
        </p:nvSpPr>
        <p:spPr bwMode="auto">
          <a:xfrm>
            <a:off x="2195513" y="4437063"/>
            <a:ext cx="55451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1. Весна.                                    5. Люди, одежда.</a:t>
            </a:r>
          </a:p>
          <a:p>
            <a:r>
              <a:rPr lang="ru-RU" sz="1600"/>
              <a:t>2. Деревья.                                6. Звери, насекомые.</a:t>
            </a:r>
          </a:p>
          <a:p>
            <a:r>
              <a:rPr lang="ru-RU" sz="1600"/>
              <a:t>3. Трава.                                    7. Птицы.</a:t>
            </a:r>
          </a:p>
          <a:p>
            <a:r>
              <a:rPr lang="ru-RU" sz="1600"/>
              <a:t>4. Подснежники.                        8. Люди для птиц.</a:t>
            </a:r>
          </a:p>
          <a:p>
            <a:endParaRPr lang="ru-RU" sz="1600"/>
          </a:p>
        </p:txBody>
      </p:sp>
      <p:pic>
        <p:nvPicPr>
          <p:cNvPr id="36892" name="Picture 2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/>
          <a:stretch>
            <a:fillRect/>
          </a:stretch>
        </p:blipFill>
        <p:spPr bwMode="auto">
          <a:xfrm>
            <a:off x="2268538" y="3141663"/>
            <a:ext cx="530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3" name="Picture 9"/>
          <p:cNvPicPr>
            <a:picLocks noChangeAspect="1" noChangeArrowheads="1"/>
          </p:cNvPicPr>
          <p:nvPr/>
        </p:nvPicPr>
        <p:blipFill>
          <a:blip r:embed="rId9">
            <a:lum bright="-6000" contrast="20000"/>
          </a:blip>
          <a:srcRect/>
          <a:stretch>
            <a:fillRect/>
          </a:stretch>
        </p:blipFill>
        <p:spPr bwMode="auto">
          <a:xfrm>
            <a:off x="1258888" y="2349500"/>
            <a:ext cx="865187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95738" y="3284538"/>
            <a:ext cx="5127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9" grpId="0"/>
      <p:bldP spid="2971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4">
            <a:lum bright="-8000" contrast="6000"/>
          </a:blip>
          <a:srcRect/>
          <a:stretch>
            <a:fillRect/>
          </a:stretch>
        </p:blipFill>
        <p:spPr bwMode="auto">
          <a:xfrm>
            <a:off x="2484438" y="404813"/>
            <a:ext cx="403225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03_Март Песнь жаворонка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084888" y="58054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04_Апрель Подснежник 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084888" y="60213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1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404813"/>
            <a:ext cx="42100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/>
          <p:cNvSpPr txBox="1">
            <a:spLocks noChangeArrowheads="1"/>
          </p:cNvSpPr>
          <p:nvPr/>
        </p:nvSpPr>
        <p:spPr bwMode="auto">
          <a:xfrm>
            <a:off x="2987675" y="476250"/>
            <a:ext cx="2036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202784"/>
                </a:solidFill>
              </a:rPr>
              <a:t>Загадки</a:t>
            </a:r>
          </a:p>
        </p:txBody>
      </p:sp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611188" y="1439863"/>
            <a:ext cx="27368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400" b="1">
                <a:solidFill>
                  <a:srgbClr val="202784"/>
                </a:solidFill>
                <a:ea typeface="Calibri" pitchFamily="34" charset="0"/>
                <a:cs typeface="Times New Roman" pitchFamily="18" charset="0"/>
              </a:rPr>
              <a:t>Ты весь мир обогреваешь </a:t>
            </a:r>
          </a:p>
          <a:p>
            <a:pPr eaLnBrk="0" hangingPunct="0"/>
            <a:r>
              <a:rPr lang="ru-RU" sz="1400" b="1">
                <a:solidFill>
                  <a:srgbClr val="202784"/>
                </a:solidFill>
                <a:ea typeface="Calibri" pitchFamily="34" charset="0"/>
                <a:cs typeface="Times New Roman" pitchFamily="18" charset="0"/>
              </a:rPr>
              <a:t>Ты усталости не знаешь, </a:t>
            </a:r>
          </a:p>
          <a:p>
            <a:pPr eaLnBrk="0" hangingPunct="0"/>
            <a:r>
              <a:rPr lang="ru-RU" sz="1400" b="1">
                <a:solidFill>
                  <a:srgbClr val="202784"/>
                </a:solidFill>
                <a:ea typeface="Calibri" pitchFamily="34" charset="0"/>
                <a:cs typeface="Times New Roman" pitchFamily="18" charset="0"/>
              </a:rPr>
              <a:t>Улыбаешься в оконце, </a:t>
            </a:r>
          </a:p>
          <a:p>
            <a:pPr eaLnBrk="0" hangingPunct="0"/>
            <a:r>
              <a:rPr lang="ru-RU" sz="1400" b="1">
                <a:solidFill>
                  <a:srgbClr val="202784"/>
                </a:solidFill>
                <a:ea typeface="Calibri" pitchFamily="34" charset="0"/>
                <a:cs typeface="Times New Roman" pitchFamily="18" charset="0"/>
              </a:rPr>
              <a:t>И зовут тебя все ...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867400" y="3429000"/>
            <a:ext cx="21812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202784"/>
                </a:solidFill>
              </a:rPr>
              <a:t>Солнце греет у порога</a:t>
            </a:r>
          </a:p>
          <a:p>
            <a:r>
              <a:rPr lang="ru-RU" sz="1400" b="1">
                <a:solidFill>
                  <a:srgbClr val="202784"/>
                </a:solidFill>
              </a:rPr>
              <a:t>И растаяли сугробы,</a:t>
            </a:r>
          </a:p>
          <a:p>
            <a:r>
              <a:rPr lang="ru-RU" sz="1400" b="1">
                <a:solidFill>
                  <a:srgbClr val="202784"/>
                </a:solidFill>
              </a:rPr>
              <a:t>Потекли рекой ручьи,</a:t>
            </a:r>
          </a:p>
          <a:p>
            <a:r>
              <a:rPr lang="ru-RU" sz="1400" b="1">
                <a:solidFill>
                  <a:srgbClr val="202784"/>
                </a:solidFill>
              </a:rPr>
              <a:t>Прилетают к нам …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11188" y="3429000"/>
            <a:ext cx="2508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202784"/>
                </a:solidFill>
              </a:rPr>
              <a:t>Растет она вниз головою,</a:t>
            </a:r>
          </a:p>
          <a:p>
            <a:r>
              <a:rPr lang="ru-RU" sz="1400" b="1">
                <a:solidFill>
                  <a:srgbClr val="202784"/>
                </a:solidFill>
              </a:rPr>
              <a:t>Растет не летом, а зимою.</a:t>
            </a:r>
          </a:p>
          <a:p>
            <a:r>
              <a:rPr lang="ru-RU" sz="1400" b="1">
                <a:solidFill>
                  <a:srgbClr val="202784"/>
                </a:solidFill>
              </a:rPr>
              <a:t>Но солнце ее припечет -</a:t>
            </a:r>
          </a:p>
          <a:p>
            <a:r>
              <a:rPr lang="ru-RU" sz="1400" b="1">
                <a:solidFill>
                  <a:srgbClr val="202784"/>
                </a:solidFill>
              </a:rPr>
              <a:t>Она заплачет и умрет.</a:t>
            </a:r>
          </a:p>
          <a:p>
            <a:endParaRPr lang="ru-RU"/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5651500" y="1052513"/>
            <a:ext cx="2736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202784"/>
                </a:solidFill>
              </a:rPr>
              <a:t>Белый, по реке идет,      </a:t>
            </a:r>
          </a:p>
          <a:p>
            <a:r>
              <a:rPr lang="ru-RU" sz="1400" b="1">
                <a:solidFill>
                  <a:srgbClr val="202784"/>
                </a:solidFill>
              </a:rPr>
              <a:t> А совсем не теплоход</a:t>
            </a:r>
            <a:r>
              <a:rPr lang="ru-RU"/>
              <a:t>. 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lum bright="-10000" contrast="12000"/>
          </a:blip>
          <a:srcRect/>
          <a:stretch>
            <a:fillRect/>
          </a:stretch>
        </p:blipFill>
        <p:spPr bwMode="auto">
          <a:xfrm>
            <a:off x="755650" y="4508500"/>
            <a:ext cx="2103438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773238"/>
            <a:ext cx="198596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700213"/>
            <a:ext cx="187166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652963"/>
            <a:ext cx="21018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21"/>
          <p:cNvSpPr txBox="1">
            <a:spLocks noChangeArrowheads="1"/>
          </p:cNvSpPr>
          <p:nvPr/>
        </p:nvSpPr>
        <p:spPr bwMode="auto">
          <a:xfrm>
            <a:off x="3348038" y="4652963"/>
            <a:ext cx="22320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400" b="1">
                <a:solidFill>
                  <a:srgbClr val="202784"/>
                </a:solidFill>
              </a:rPr>
              <a:t>Тает снежок,                </a:t>
            </a:r>
          </a:p>
          <a:p>
            <a:pPr>
              <a:buFont typeface="Wingdings" pitchFamily="2" charset="2"/>
              <a:buNone/>
            </a:pPr>
            <a:r>
              <a:rPr lang="ru-RU" sz="1400" b="1">
                <a:solidFill>
                  <a:srgbClr val="202784"/>
                </a:solidFill>
              </a:rPr>
              <a:t>Ожил лужок. </a:t>
            </a:r>
            <a:br>
              <a:rPr lang="ru-RU" sz="1400" b="1">
                <a:solidFill>
                  <a:srgbClr val="202784"/>
                </a:solidFill>
              </a:rPr>
            </a:br>
            <a:r>
              <a:rPr lang="ru-RU" sz="1400" b="1">
                <a:solidFill>
                  <a:srgbClr val="202784"/>
                </a:solidFill>
              </a:rPr>
              <a:t>День прибывает.       </a:t>
            </a:r>
          </a:p>
          <a:p>
            <a:pPr>
              <a:buFont typeface="Wingdings" pitchFamily="2" charset="2"/>
              <a:buNone/>
            </a:pPr>
            <a:r>
              <a:rPr lang="ru-RU" sz="1400" b="1">
                <a:solidFill>
                  <a:srgbClr val="202784"/>
                </a:solidFill>
              </a:rPr>
              <a:t> Когда это бывает?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850" y="6308725"/>
            <a:ext cx="8424863" cy="4333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202784"/>
                </a:solidFill>
              </a:rPr>
              <a:t>солнце</a:t>
            </a:r>
            <a:endParaRPr lang="ru-RU" sz="2400" dirty="0">
              <a:solidFill>
                <a:srgbClr val="202784"/>
              </a:solidFill>
            </a:endParaRPr>
          </a:p>
        </p:txBody>
      </p:sp>
      <p:sp>
        <p:nvSpPr>
          <p:cNvPr id="17410" name="Содержимое 4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467725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8925"/>
            <a:ext cx="8496300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63888" y="5517232"/>
            <a:ext cx="18298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небо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60648"/>
            <a:ext cx="8728242" cy="6336704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088" y="6021388"/>
            <a:ext cx="7891462" cy="6032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202784"/>
                </a:solidFill>
              </a:rPr>
              <a:t>снег, ручейки.</a:t>
            </a:r>
            <a:endParaRPr lang="ru-RU" sz="2000" dirty="0">
              <a:solidFill>
                <a:srgbClr val="20278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5373688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02784"/>
                </a:solidFill>
              </a:rPr>
              <a:t>проталины, первые цветы.</a:t>
            </a:r>
            <a:endParaRPr lang="ru-RU" sz="1600" dirty="0">
              <a:solidFill>
                <a:srgbClr val="202784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708920"/>
            <a:ext cx="4133777" cy="3096344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4813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650" y="5516563"/>
            <a:ext cx="775176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202784"/>
                </a:solidFill>
              </a:rPr>
              <a:t>сосульки, капель.</a:t>
            </a:r>
            <a:endParaRPr lang="ru-RU" sz="2800" dirty="0">
              <a:solidFill>
                <a:srgbClr val="202784"/>
              </a:solidFill>
            </a:endParaRPr>
          </a:p>
        </p:txBody>
      </p:sp>
      <p:sp>
        <p:nvSpPr>
          <p:cNvPr id="21506" name="Содержимое 7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329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 descr="ледохо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497888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088" y="6237288"/>
            <a:ext cx="7632700" cy="36988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202784"/>
                </a:solidFill>
                <a:latin typeface="+mn-lt"/>
                <a:cs typeface="+mn-cs"/>
              </a:rPr>
              <a:t>лёд ,ледоход</a:t>
            </a:r>
            <a:r>
              <a:rPr lang="ru-RU" b="1" dirty="0">
                <a:solidFill>
                  <a:srgbClr val="202784"/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ЕСНА (1)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 (1)</Template>
  <TotalTime>8</TotalTime>
  <Words>271</Words>
  <Application>Microsoft Office PowerPoint</Application>
  <PresentationFormat>Экран (4:3)</PresentationFormat>
  <Paragraphs>85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Verdana</vt:lpstr>
      <vt:lpstr>Wingdings 2</vt:lpstr>
      <vt:lpstr>Calibri</vt:lpstr>
      <vt:lpstr>Times New Roman</vt:lpstr>
      <vt:lpstr>Wingdings</vt:lpstr>
      <vt:lpstr>Aharoni</vt:lpstr>
      <vt:lpstr>ВЕСНА (1)</vt:lpstr>
      <vt:lpstr>ВЕСНА (1)</vt:lpstr>
      <vt:lpstr>ВЕСНА (1)</vt:lpstr>
      <vt:lpstr>ВЕСНА (1)</vt:lpstr>
      <vt:lpstr>ВЕСНА (1)</vt:lpstr>
      <vt:lpstr>Коррекционно-развивающая образовательная деятельность  по теме «Весна» в подготовительной логопедической группе</vt:lpstr>
      <vt:lpstr>Слайд 2</vt:lpstr>
      <vt:lpstr>Слайд 3</vt:lpstr>
      <vt:lpstr>солнце</vt:lpstr>
      <vt:lpstr>Слайд 5</vt:lpstr>
      <vt:lpstr>снег, ручейки.</vt:lpstr>
      <vt:lpstr>проталины, первые цветы.</vt:lpstr>
      <vt:lpstr>сосульки, капель.</vt:lpstr>
      <vt:lpstr>Слайд 9</vt:lpstr>
      <vt:lpstr>почки</vt:lpstr>
      <vt:lpstr>перелётные птицы</vt:lpstr>
      <vt:lpstr>гнезда</vt:lpstr>
      <vt:lpstr>люди, скворечники</vt:lpstr>
      <vt:lpstr>медведь</vt:lpstr>
      <vt:lpstr>белочка</vt:lpstr>
      <vt:lpstr>люди ,одежда</vt:lpstr>
      <vt:lpstr>лодочки,ручейки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по теме «Весна» в подготовительной логопедической группе. </dc:title>
  <dc:creator>Алла</dc:creator>
  <cp:lastModifiedBy>Виталя</cp:lastModifiedBy>
  <cp:revision>3</cp:revision>
  <dcterms:created xsi:type="dcterms:W3CDTF">2020-04-23T15:08:07Z</dcterms:created>
  <dcterms:modified xsi:type="dcterms:W3CDTF">2020-04-24T12:31:58Z</dcterms:modified>
</cp:coreProperties>
</file>