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2"/>
  </p:notesMasterIdLst>
  <p:sldIdLst>
    <p:sldId id="256" r:id="rId2"/>
    <p:sldId id="294" r:id="rId3"/>
    <p:sldId id="295" r:id="rId4"/>
    <p:sldId id="297" r:id="rId5"/>
    <p:sldId id="296" r:id="rId6"/>
    <p:sldId id="257" r:id="rId7"/>
    <p:sldId id="305" r:id="rId8"/>
    <p:sldId id="311" r:id="rId9"/>
    <p:sldId id="299" r:id="rId10"/>
    <p:sldId id="304" r:id="rId11"/>
    <p:sldId id="312" r:id="rId12"/>
    <p:sldId id="298" r:id="rId13"/>
    <p:sldId id="321" r:id="rId14"/>
    <p:sldId id="315" r:id="rId15"/>
    <p:sldId id="316" r:id="rId16"/>
    <p:sldId id="317" r:id="rId17"/>
    <p:sldId id="318" r:id="rId18"/>
    <p:sldId id="319" r:id="rId19"/>
    <p:sldId id="320" r:id="rId20"/>
    <p:sldId id="291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9933"/>
    <a:srgbClr val="663300"/>
    <a:srgbClr val="006600"/>
    <a:srgbClr val="3D264A"/>
    <a:srgbClr val="003399"/>
    <a:srgbClr val="333399"/>
    <a:srgbClr val="FF6600"/>
    <a:srgbClr val="3333FF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1" autoAdjust="0"/>
    <p:restoredTop sz="94670" autoAdjust="0"/>
  </p:normalViewPr>
  <p:slideViewPr>
    <p:cSldViewPr>
      <p:cViewPr>
        <p:scale>
          <a:sx n="70" d="100"/>
          <a:sy n="70" d="100"/>
        </p:scale>
        <p:origin x="-26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0CB73-0053-4E35-BCF5-07F2DF1D5310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1DDF5-386F-4597-8873-7BE523362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213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1DDF5-386F-4597-8873-7BE523362713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1DDF5-386F-4597-8873-7BE523362713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Назовите ягоды-отгадки. Какие бывают ягоды? (Садовые и лесные)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1DDF5-386F-4597-8873-7BE523362713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Какие из этих ягод были в отгадках? Где они растут?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1DDF5-386F-4597-8873-7BE523362713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Какие из этих ягод были в отгадках?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1DDF5-386F-4597-8873-7BE523362713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Посчитайте, сколько банок с вареньем? Запомните. Какое варенье в этих банках?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1DDF5-386F-4597-8873-7BE523362713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1DDF5-386F-4597-8873-7BE523362713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Какая банка из них лишняя и почему?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1DDF5-386F-4597-8873-7BE523362713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6950F-CC74-4C01-930B-CB77808D3C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EFAD2-33CE-4EB2-88C3-E1A987A3C5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24D71-26F6-4200-B004-C2375F24DE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6764E-72DC-46C0-9734-E0A99B6FD5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54E93-579F-4B7F-81CC-9A6E56DC64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46809-2EC4-4E4D-9626-B0C16AC0F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33F3C-B70F-4CC6-A293-2532A20C1B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7E5990-CF11-4CBE-AA03-07D4F5783A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4D0F5-5F47-4F98-B8FB-01048E163D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8E8DD-7ABD-4B67-B353-AD9F887AEC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71BBE-C322-44BA-A9BC-E71AA74CCC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B1FCD56-DD3A-4D51-A6FA-1B8D571D25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4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4725144"/>
            <a:ext cx="7848872" cy="1008112"/>
          </a:xfrm>
        </p:spPr>
        <p:txBody>
          <a:bodyPr>
            <a:normAutofit lnSpcReduction="10000"/>
          </a:bodyPr>
          <a:lstStyle/>
          <a:p>
            <a:pPr algn="ctr" eaLnBrk="1" hangingPunct="1">
              <a:defRPr/>
            </a:pPr>
            <a:r>
              <a:rPr lang="ru-RU" sz="6000" b="1" dirty="0" smtClean="0"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ЛЕСНЫЕ И САДОВЫЕ</a:t>
            </a:r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404664"/>
            <a:ext cx="7772400" cy="1584176"/>
          </a:xfrm>
        </p:spPr>
        <p:txBody>
          <a:bodyPr/>
          <a:lstStyle/>
          <a:p>
            <a:pPr marL="182880" indent="0" algn="ctr" eaLnBrk="1" hangingPunct="1">
              <a:buNone/>
              <a:defRPr/>
            </a:pPr>
            <a:r>
              <a:rPr lang="ru-RU" sz="8000" dirty="0" smtClean="0">
                <a:solidFill>
                  <a:srgbClr val="7030A0"/>
                </a:solidFill>
              </a:rPr>
              <a:t>ЯГОДЫ</a:t>
            </a:r>
          </a:p>
        </p:txBody>
      </p:sp>
      <p:pic>
        <p:nvPicPr>
          <p:cNvPr id="4" name="Picture 6" descr="coverberri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F"/>
              </a:clrFrom>
              <a:clrTo>
                <a:srgbClr val="FCFB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1988840"/>
            <a:ext cx="290583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260648"/>
          <a:ext cx="9144000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63367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302359"/>
            <a:ext cx="4716016" cy="65556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 игра                               «Какое варенье?»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малины какое варенье?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 малины малиновое варенье и т.д.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клубники –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земляники –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черники –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клюквы –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облепихи –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ежевики,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рябины –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смородины –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крыжовника –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644008" y="302359"/>
            <a:ext cx="4499992" cy="65556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 игра                             «Какой компот?» </a:t>
            </a:r>
          </a:p>
          <a:p>
            <a:pPr lvl="0">
              <a:lnSpc>
                <a:spcPct val="150000"/>
              </a:lnSpc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малины какой компот?              Из малины малиновый компот и т.д.</a:t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клубники –</a:t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земляники –</a:t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черники –</a:t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клюквы –</a:t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облепихи – </a:t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ежевики</a:t>
            </a:r>
            <a:r>
              <a:rPr lang="ru-RU" sz="2000" dirty="0" smtClean="0"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рябины –</a:t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смородины –</a:t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Из крыжовника –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8" name="Picture 6" descr="https://us.123rf.com/450wm/print2d/print2d1104/print2d110400008/9311461-imagen-vectorial-de-mermelada-de-fresa-en-el-frasco-de-vidrio.jpg?ver=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20" t="10080" r="7601"/>
          <a:stretch>
            <a:fillRect/>
          </a:stretch>
        </p:blipFill>
        <p:spPr bwMode="auto">
          <a:xfrm>
            <a:off x="2843808" y="5270976"/>
            <a:ext cx="1512168" cy="1587024"/>
          </a:xfrm>
          <a:prstGeom prst="rect">
            <a:avLst/>
          </a:prstGeom>
          <a:noFill/>
        </p:spPr>
      </p:pic>
      <p:pic>
        <p:nvPicPr>
          <p:cNvPr id="54290" name="Picture 18" descr="https://www.sadgora.info/media/1720/juice-cherr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288" y="5013176"/>
            <a:ext cx="1979712" cy="1646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404664"/>
          <a:ext cx="8712968" cy="6269736"/>
        </p:xfrm>
        <a:graphic>
          <a:graphicData uri="http://schemas.openxmlformats.org/drawingml/2006/table">
            <a:tbl>
              <a:tblPr/>
              <a:tblGrid>
                <a:gridCol w="4032448"/>
                <a:gridCol w="468052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Дидактическая игра «Скажи со словом ягодный</a:t>
                      </a:r>
                      <a:r>
                        <a:rPr lang="ru-RU" sz="2400" b="1" dirty="0" smtClean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</a:t>
                      </a:r>
                      <a:endParaRPr lang="ru-RU" sz="2400" dirty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Кисель – ягодный кисель;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Варенье –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Компот –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Джем –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Повидло –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Начинка –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Мармелад –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Мороженное –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Соки </a:t>
                      </a:r>
                      <a:r>
                        <a:rPr lang="ru-RU" sz="2400" dirty="0" smtClean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 smtClean="0">
                        <a:solidFill>
                          <a:srgbClr val="6633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Дидактическая игра «Исправь ошибки</a:t>
                      </a:r>
                      <a:r>
                        <a:rPr lang="ru-RU" sz="2400" b="1" dirty="0" smtClean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</a:t>
                      </a:r>
                      <a:endParaRPr lang="ru-RU" sz="2400" dirty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 smtClean="0">
                        <a:solidFill>
                          <a:srgbClr val="6633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Земляника </a:t>
                      </a: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растёт на дереве.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Малина растёт на грядке.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Смородина растёт на болоте.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Клубника растёт на кусте.</a:t>
                      </a:r>
                      <a:b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Клюква растёт на </a:t>
                      </a:r>
                      <a:r>
                        <a:rPr lang="ru-RU" sz="2400" dirty="0" smtClean="0">
                          <a:solidFill>
                            <a:srgbClr val="6633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рябине.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Черника растёт в саду.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10" descr="http://img0.liveinternet.ru/images/attach/b/4/104/54/104054704_0_67f5c_7918a40f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5013176"/>
            <a:ext cx="1872208" cy="1434112"/>
          </a:xfrm>
          <a:prstGeom prst="rect">
            <a:avLst/>
          </a:prstGeom>
          <a:noFill/>
        </p:spPr>
      </p:pic>
      <p:pic>
        <p:nvPicPr>
          <p:cNvPr id="8" name="Picture 4" descr="http://hundehelse.no/wp-content/uploads/2015/06/iStock_000017339561_Larg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5085184"/>
            <a:ext cx="2160108" cy="1548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tltgorod.ru/pics/201608/600_2983x2504_833586_www.artfile.ru_n106711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0746" y="2708920"/>
            <a:ext cx="2237615" cy="1877194"/>
          </a:xfrm>
          <a:prstGeom prst="rect">
            <a:avLst/>
          </a:prstGeom>
          <a:noFill/>
        </p:spPr>
      </p:pic>
      <p:pic>
        <p:nvPicPr>
          <p:cNvPr id="48134" name="Picture 6" descr="http://img0.liveinternet.ru/images/attach/c/3/77/415/77415910_100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39" r="18387"/>
          <a:stretch>
            <a:fillRect/>
          </a:stretch>
        </p:blipFill>
        <p:spPr bwMode="auto">
          <a:xfrm>
            <a:off x="6660232" y="476672"/>
            <a:ext cx="1954012" cy="2232248"/>
          </a:xfrm>
          <a:prstGeom prst="rect">
            <a:avLst/>
          </a:prstGeom>
          <a:noFill/>
        </p:spPr>
      </p:pic>
      <p:pic>
        <p:nvPicPr>
          <p:cNvPr id="48136" name="Picture 8" descr="http://img0.liveinternet.ru/images/attach/c/5/86/809/86809630_3981766_zagryjennoe_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4869160"/>
            <a:ext cx="1733013" cy="1988840"/>
          </a:xfrm>
          <a:prstGeom prst="rect">
            <a:avLst/>
          </a:prstGeom>
          <a:noFill/>
        </p:spPr>
      </p:pic>
      <p:pic>
        <p:nvPicPr>
          <p:cNvPr id="48138" name="Picture 10" descr="http://i.artfile.ru/2872x2500_833580_%5Bwww.ArtFile.ru%5D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6952" y="4653136"/>
            <a:ext cx="2253480" cy="1962610"/>
          </a:xfrm>
          <a:prstGeom prst="rect">
            <a:avLst/>
          </a:prstGeom>
          <a:noFill/>
        </p:spPr>
      </p:pic>
      <p:pic>
        <p:nvPicPr>
          <p:cNvPr id="48140" name="Picture 12" descr="http://i.artfile.ru/2833x2522_833585_%5Bwww.ArtFile.ru%5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476672"/>
            <a:ext cx="2102947" cy="1872208"/>
          </a:xfrm>
          <a:prstGeom prst="rect">
            <a:avLst/>
          </a:prstGeom>
          <a:noFill/>
        </p:spPr>
      </p:pic>
      <p:pic>
        <p:nvPicPr>
          <p:cNvPr id="48142" name="Picture 14" descr="http://cdn01.ru/files/users/images/aa/40/aa407dfe17c04115cf23542311a961d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797152"/>
            <a:ext cx="2051202" cy="2060848"/>
          </a:xfrm>
          <a:prstGeom prst="rect">
            <a:avLst/>
          </a:prstGeom>
          <a:noFill/>
        </p:spPr>
      </p:pic>
      <p:pic>
        <p:nvPicPr>
          <p:cNvPr id="48146" name="Picture 18" descr="http://i.artfile.ru/2921x2468_833579_%5Bwww.ArtFile.ru%5D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2780928"/>
            <a:ext cx="2304256" cy="1948586"/>
          </a:xfrm>
          <a:prstGeom prst="rect">
            <a:avLst/>
          </a:prstGeom>
          <a:noFill/>
        </p:spPr>
      </p:pic>
      <p:pic>
        <p:nvPicPr>
          <p:cNvPr id="48148" name="Picture 20" descr="http://img0.liveinternet.ru/images/attach/c/6/89/313/89313978_4278666_0_a254d_2bea14b1_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548680"/>
            <a:ext cx="1800200" cy="2067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tltgorod.ru/pics/201608/600_2983x2504_833586_www.artfile.ru_n106711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0746" y="2708920"/>
            <a:ext cx="2237615" cy="1877194"/>
          </a:xfrm>
          <a:prstGeom prst="rect">
            <a:avLst/>
          </a:prstGeom>
          <a:noFill/>
        </p:spPr>
      </p:pic>
      <p:pic>
        <p:nvPicPr>
          <p:cNvPr id="48134" name="Picture 6" descr="http://img0.liveinternet.ru/images/attach/c/3/77/415/77415910_100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39" r="18387"/>
          <a:stretch>
            <a:fillRect/>
          </a:stretch>
        </p:blipFill>
        <p:spPr bwMode="auto">
          <a:xfrm>
            <a:off x="6660232" y="476672"/>
            <a:ext cx="1954012" cy="2232248"/>
          </a:xfrm>
          <a:prstGeom prst="rect">
            <a:avLst/>
          </a:prstGeom>
          <a:noFill/>
        </p:spPr>
      </p:pic>
      <p:pic>
        <p:nvPicPr>
          <p:cNvPr id="48136" name="Picture 8" descr="http://img0.liveinternet.ru/images/attach/c/5/86/809/86809630_3981766_zagryjennoe_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4869160"/>
            <a:ext cx="1733013" cy="1988840"/>
          </a:xfrm>
          <a:prstGeom prst="rect">
            <a:avLst/>
          </a:prstGeom>
          <a:noFill/>
        </p:spPr>
      </p:pic>
      <p:pic>
        <p:nvPicPr>
          <p:cNvPr id="48138" name="Picture 10" descr="http://i.artfile.ru/2872x2500_833580_%5Bwww.ArtFile.ru%5D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6952" y="4653136"/>
            <a:ext cx="2253480" cy="1962610"/>
          </a:xfrm>
          <a:prstGeom prst="rect">
            <a:avLst/>
          </a:prstGeom>
          <a:noFill/>
        </p:spPr>
      </p:pic>
      <p:pic>
        <p:nvPicPr>
          <p:cNvPr id="48140" name="Picture 12" descr="http://i.artfile.ru/2833x2522_833585_%5Bwww.ArtFile.ru%5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476672"/>
            <a:ext cx="2102947" cy="1872208"/>
          </a:xfrm>
          <a:prstGeom prst="rect">
            <a:avLst/>
          </a:prstGeom>
          <a:noFill/>
        </p:spPr>
      </p:pic>
      <p:pic>
        <p:nvPicPr>
          <p:cNvPr id="48142" name="Picture 14" descr="http://cdn01.ru/files/users/images/aa/40/aa407dfe17c04115cf23542311a961d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797152"/>
            <a:ext cx="2051202" cy="2060848"/>
          </a:xfrm>
          <a:prstGeom prst="rect">
            <a:avLst/>
          </a:prstGeom>
          <a:noFill/>
        </p:spPr>
      </p:pic>
      <p:pic>
        <p:nvPicPr>
          <p:cNvPr id="48146" name="Picture 18" descr="http://i.artfile.ru/2921x2468_833579_%5Bwww.ArtFile.ru%5D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2780928"/>
            <a:ext cx="2304256" cy="1948586"/>
          </a:xfrm>
          <a:prstGeom prst="rect">
            <a:avLst/>
          </a:prstGeom>
          <a:noFill/>
        </p:spPr>
      </p:pic>
      <p:pic>
        <p:nvPicPr>
          <p:cNvPr id="48148" name="Picture 20" descr="http://img0.liveinternet.ru/images/attach/c/6/89/313/89313978_4278666_0_a254d_2bea14b1_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548680"/>
            <a:ext cx="1800200" cy="2067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://nachalo4ka.ru/wp-content/uploads/2015/01/banki-dzhem-vare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48680"/>
            <a:ext cx="5472608" cy="5651771"/>
          </a:xfrm>
          <a:prstGeom prst="rect">
            <a:avLst/>
          </a:prstGeom>
          <a:ln w="190500" cap="sq">
            <a:solidFill>
              <a:srgbClr val="FF9933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12" descr="http://skazka.com.ru/files/skaz/16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39" t="9072" r="10815" b="12305"/>
          <a:stretch>
            <a:fillRect/>
          </a:stretch>
        </p:blipFill>
        <p:spPr bwMode="auto">
          <a:xfrm>
            <a:off x="4716016" y="3573016"/>
            <a:ext cx="2830469" cy="27256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55776" y="0"/>
            <a:ext cx="421301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Игра «Четвёртый лишний»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92" name="Picture 12" descr="карточки домана скачать, картинки ягоды для детей"/>
          <p:cNvPicPr>
            <a:picLocks noChangeAspect="1" noChangeArrowheads="1"/>
          </p:cNvPicPr>
          <p:nvPr/>
        </p:nvPicPr>
        <p:blipFill>
          <a:blip r:embed="rId2" cstate="print"/>
          <a:srcRect t="20633" r="4394" b="12883"/>
          <a:stretch>
            <a:fillRect/>
          </a:stretch>
        </p:blipFill>
        <p:spPr bwMode="auto">
          <a:xfrm>
            <a:off x="179512" y="260648"/>
            <a:ext cx="2304256" cy="2265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90" name="Picture 10" descr="карточки домана скачать, картинки ягоды для детей"/>
          <p:cNvPicPr>
            <a:picLocks noChangeAspect="1" noChangeArrowheads="1"/>
          </p:cNvPicPr>
          <p:nvPr/>
        </p:nvPicPr>
        <p:blipFill>
          <a:blip r:embed="rId3" cstate="print"/>
          <a:srcRect t="13363" r="-775" b="13141"/>
          <a:stretch>
            <a:fillRect/>
          </a:stretch>
        </p:blipFill>
        <p:spPr bwMode="auto">
          <a:xfrm>
            <a:off x="2267744" y="1988840"/>
            <a:ext cx="2304256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96" name="Picture 16" descr="карточки домана скачать, картинки ягоды для детей"/>
          <p:cNvPicPr>
            <a:picLocks noChangeAspect="1" noChangeArrowheads="1"/>
          </p:cNvPicPr>
          <p:nvPr/>
        </p:nvPicPr>
        <p:blipFill>
          <a:blip r:embed="rId4" cstate="print"/>
          <a:srcRect t="15236" r="3053" b="11123"/>
          <a:stretch>
            <a:fillRect/>
          </a:stretch>
        </p:blipFill>
        <p:spPr bwMode="auto">
          <a:xfrm>
            <a:off x="4427984" y="3356992"/>
            <a:ext cx="2346468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8" descr="карточки домана скачать, картинки ягоды для детей"/>
          <p:cNvPicPr>
            <a:picLocks noChangeAspect="1" noChangeArrowheads="1"/>
          </p:cNvPicPr>
          <p:nvPr/>
        </p:nvPicPr>
        <p:blipFill>
          <a:blip r:embed="rId5" cstate="print"/>
          <a:srcRect t="16215" b="10289"/>
          <a:stretch>
            <a:fillRect/>
          </a:stretch>
        </p:blipFill>
        <p:spPr bwMode="auto">
          <a:xfrm>
            <a:off x="6660232" y="4149080"/>
            <a:ext cx="2483768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63888" y="188640"/>
            <a:ext cx="421301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Игра «Четвёртый лишний»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4255E-6 L 0.06302 0.1836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ягоды картинки для детей, изучаем ягоды с ребенком"/>
          <p:cNvPicPr>
            <a:picLocks noChangeAspect="1" noChangeArrowheads="1"/>
          </p:cNvPicPr>
          <p:nvPr/>
        </p:nvPicPr>
        <p:blipFill>
          <a:blip r:embed="rId2" cstate="print"/>
          <a:srcRect t="12526" r="4082" b="12318"/>
          <a:stretch>
            <a:fillRect/>
          </a:stretch>
        </p:blipFill>
        <p:spPr bwMode="auto">
          <a:xfrm>
            <a:off x="251520" y="4005064"/>
            <a:ext cx="2339752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110" name="Picture 6" descr="ягоды картинки для детей, изучаем ягоды с ребенком"/>
          <p:cNvPicPr>
            <a:picLocks noChangeAspect="1" noChangeArrowheads="1"/>
          </p:cNvPicPr>
          <p:nvPr/>
        </p:nvPicPr>
        <p:blipFill>
          <a:blip r:embed="rId3" cstate="print"/>
          <a:srcRect t="18761"/>
          <a:stretch>
            <a:fillRect/>
          </a:stretch>
        </p:blipFill>
        <p:spPr bwMode="auto">
          <a:xfrm>
            <a:off x="6588224" y="188640"/>
            <a:ext cx="2339752" cy="2687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114" name="Picture 10" descr="ягоды картинки для детей, изучаем ягоды с ребенком"/>
          <p:cNvPicPr>
            <a:picLocks noChangeAspect="1" noChangeArrowheads="1"/>
          </p:cNvPicPr>
          <p:nvPr/>
        </p:nvPicPr>
        <p:blipFill>
          <a:blip r:embed="rId4" cstate="print"/>
          <a:srcRect t="17626" r="309" b="7464"/>
          <a:stretch>
            <a:fillRect/>
          </a:stretch>
        </p:blipFill>
        <p:spPr bwMode="auto">
          <a:xfrm>
            <a:off x="4572000" y="1628800"/>
            <a:ext cx="2304256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120" name="Picture 16" descr="ягоды картинки для детей, изучаем ягоды с ребенком"/>
          <p:cNvPicPr>
            <a:picLocks noChangeAspect="1" noChangeArrowheads="1"/>
          </p:cNvPicPr>
          <p:nvPr/>
        </p:nvPicPr>
        <p:blipFill>
          <a:blip r:embed="rId5" cstate="print"/>
          <a:srcRect t="16216"/>
          <a:stretch>
            <a:fillRect/>
          </a:stretch>
        </p:blipFill>
        <p:spPr bwMode="auto">
          <a:xfrm>
            <a:off x="2627784" y="3212976"/>
            <a:ext cx="2199360" cy="2605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187624" y="260648"/>
            <a:ext cx="421301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Игра «Четвёртый лишний»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32932E-6 L 0.11597 -0.1056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-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4427984"/>
                <a:gridCol w="4716016"/>
              </a:tblGrid>
              <a:tr h="685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80008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Вкусный  арбуз.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Мы  большой  арбуз  купили.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  домой  скорей  пошли.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Там  его  мы  долго  мыли,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Обтирали,  как  могли.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Разрезали  вдоль  полосок,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  потом  и  поперек.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 рукам  и  подбородку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Сладкий  сок арбузный  </a:t>
                      </a:r>
                      <a:r>
                        <a:rPr lang="ru-RU" sz="2400" dirty="0" smtClean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тёк</a:t>
                      </a: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80008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80008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Руки </a:t>
                      </a: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кольце над головой.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80008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Потираем   </a:t>
                      </a: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руку об руку.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Сжимаем  и  разжимаем кулаки.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Ударяем  ребром  ладони обеих  рук  по  столу.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80008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Вытираем  </a:t>
                      </a:r>
                      <a:r>
                        <a:rPr lang="ru-RU" sz="2400" dirty="0">
                          <a:solidFill>
                            <a:srgbClr val="80008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сок с  рук.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4" descr="https://avatanplus.com/files/resources/mid/57ab545d0f13815675418b8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365872"/>
            <a:ext cx="2979188" cy="249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568952" cy="114300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4000" dirty="0" smtClean="0">
                <a:solidFill>
                  <a:srgbClr val="800080"/>
                </a:solidFill>
              </a:rPr>
              <a:t>А теперь назови ягоды по порядку, начиная с первой.</a:t>
            </a:r>
          </a:p>
        </p:txBody>
      </p:sp>
      <p:pic>
        <p:nvPicPr>
          <p:cNvPr id="57349" name="Picture 5" descr="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FEA"/>
              </a:clrFrom>
              <a:clrTo>
                <a:srgbClr val="FDFF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1989138"/>
            <a:ext cx="2520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250825" y="1989138"/>
            <a:ext cx="647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 1.</a:t>
            </a:r>
          </a:p>
        </p:txBody>
      </p:sp>
      <p:pic>
        <p:nvPicPr>
          <p:cNvPr id="57351" name="Picture 7" descr="4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475" y="2924175"/>
            <a:ext cx="2090738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3203575" y="2852738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 2.</a:t>
            </a:r>
          </a:p>
        </p:txBody>
      </p:sp>
      <p:pic>
        <p:nvPicPr>
          <p:cNvPr id="57355" name="Picture 11" descr="frukti_vinogra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125" y="4005263"/>
            <a:ext cx="2147888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 Box 12"/>
          <p:cNvSpPr txBox="1">
            <a:spLocks noChangeArrowheads="1"/>
          </p:cNvSpPr>
          <p:nvPr/>
        </p:nvSpPr>
        <p:spPr bwMode="auto">
          <a:xfrm>
            <a:off x="6300788" y="4149725"/>
            <a:ext cx="64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FF0000"/>
                </a:solidFill>
              </a:rPr>
              <a:t> 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smorkras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1557338"/>
            <a:ext cx="2865438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fileeoagSv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2205038"/>
            <a:ext cx="2789238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34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4005263"/>
            <a:ext cx="2879725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900113" y="1628775"/>
            <a:ext cx="73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3203575" y="4005263"/>
            <a:ext cx="647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38920" name="Text Box 9"/>
          <p:cNvSpPr txBox="1">
            <a:spLocks noChangeArrowheads="1"/>
          </p:cNvSpPr>
          <p:nvPr/>
        </p:nvSpPr>
        <p:spPr bwMode="auto">
          <a:xfrm>
            <a:off x="6011863" y="1916113"/>
            <a:ext cx="647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</a:rPr>
              <a:t>  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47864" y="188640"/>
            <a:ext cx="2353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Загадки: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0872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В жаркий солнечный денёк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На грядке вспыхнул огонёк!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Ты не бойся, посмотри-ка -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Что за ягодка?..</a:t>
            </a:r>
            <a:r>
              <a:rPr lang="ru-RU" sz="2000" dirty="0" smtClean="0"/>
              <a:t>.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nashzeleniymir.ru/wp-content/uploads/2016/06/%D0%9A%D0%BB%D1%83%D0%B1%D0%BD%D0%B8%D0%BA%D0%B0-%D1%84%D0%BE%D1%82%D0%BE-520x24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764704"/>
            <a:ext cx="3973665" cy="18722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4869160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Сладких ягод соберите,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Для варенья припасите,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От простуды, от ангины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С чем поможет чай? – С ...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8" name="Picture 4" descr="http://j-times.ru/wp-content/uploads/2010/05/121807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79" y="4437112"/>
            <a:ext cx="2517471" cy="21602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04048" y="2924944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Не на шутку, а всерьёз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Куст колючками оброс.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Тёмных ягодок сорви-ка.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Что за кустик?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1844824"/>
            <a:ext cx="1376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Клубника.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5805264"/>
            <a:ext cx="1292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малиной.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76256" y="3861048"/>
            <a:ext cx="1209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Ежевика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3" name="Picture 8" descr="http://img1.liveinternet.ru/images/attach/c/2/73/263/73263325_milk9b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307" t="10427" r="10336" b="8760"/>
          <a:stretch>
            <a:fillRect/>
          </a:stretch>
        </p:blipFill>
        <p:spPr bwMode="auto">
          <a:xfrm>
            <a:off x="1331640" y="2492896"/>
            <a:ext cx="2664296" cy="1877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8" y="260648"/>
            <a:ext cx="896595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xn------6cdbapyjec8a8ajdlaxmzc2r.xn--p1ai/files/stepkina/persikyagod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A9A490"/>
              </a:clrFrom>
              <a:clrTo>
                <a:srgbClr val="A9A490">
                  <a:alpha val="0"/>
                </a:srgbClr>
              </a:clrTo>
            </a:clrChange>
          </a:blip>
          <a:srcRect l="9934" t="4718" r="6619" b="4469"/>
          <a:stretch>
            <a:fillRect/>
          </a:stretch>
        </p:blipFill>
        <p:spPr bwMode="auto">
          <a:xfrm>
            <a:off x="2595053" y="2348880"/>
            <a:ext cx="4477589" cy="4104456"/>
          </a:xfrm>
          <a:prstGeom prst="rect">
            <a:avLst/>
          </a:prstGeom>
          <a:noFill/>
        </p:spPr>
      </p:pic>
      <p:pic>
        <p:nvPicPr>
          <p:cNvPr id="8" name="Picture 8" descr="карточки домана скачать, картинки ягоды для детей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2" t="12425" r="209" b="26625"/>
          <a:stretch>
            <a:fillRect/>
          </a:stretch>
        </p:blipFill>
        <p:spPr bwMode="auto">
          <a:xfrm>
            <a:off x="2123728" y="1844824"/>
            <a:ext cx="5491913" cy="4815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71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20688"/>
            <a:ext cx="4248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Ягодку сорвать легко —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Ведь растет невысоко.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Под листочки загляни-ка —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Там созрела ...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1556792"/>
            <a:ext cx="1450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земляника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6" name="Picture 8" descr="https://batashkova.ru/wp-content/uploads/2012/06/0_7071a_ee64420e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2376264" cy="251013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76056" y="2636912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Много тёмно-синих бус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Кто-то уронил на куст.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Их в лукошко собери-ка.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Эти бусины —...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92280" y="3573016"/>
            <a:ext cx="1445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черника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9" name="Picture 2" descr="https://foodexpert.pro/wp-content/uploads/2016/08/Listya-cherniki-polza-dlya-organizm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3" t="5835" r="3744" b="5510"/>
          <a:stretch>
            <a:fillRect/>
          </a:stretch>
        </p:blipFill>
        <p:spPr bwMode="auto">
          <a:xfrm>
            <a:off x="1115616" y="2276872"/>
            <a:ext cx="3287493" cy="1944216"/>
          </a:xfrm>
          <a:prstGeom prst="rect">
            <a:avLst/>
          </a:prstGeom>
          <a:noFill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79512" y="4087187"/>
            <a:ext cx="374441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лесу глубокой осенью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Везде, где мох растет,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Краснеет эта ягода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кочкам средь болот.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Словно бусинка вот тут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стебельке повисла.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Глянешь - слюнки потекут,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 раскусишь - кисло!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6237312"/>
            <a:ext cx="1063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Клюква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6" name="Picture 4" descr="http://sad-i-dom.com/uploads/posts/2015-06/1434965140_gree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4293096"/>
            <a:ext cx="3528392" cy="2121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Где-то в чаще дремучей,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За оградой колючей,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 заветного местечка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Есть волшебная аптечка.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Там красные таблетки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Развешаны на ветке.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1700808"/>
            <a:ext cx="1377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Шиповник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08518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Ярко-красных, чёрных, белых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Ягодок попробуй спелых.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Сельский сад — их родина.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Что это?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6021288"/>
            <a:ext cx="1544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Смородина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9" name="Picture 2" descr="http://agronomam.com/wp-content/uploads/2017/04/Smorodina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4352696"/>
            <a:ext cx="3854312" cy="2505304"/>
          </a:xfrm>
          <a:prstGeom prst="rect">
            <a:avLst/>
          </a:prstGeom>
          <a:noFill/>
        </p:spPr>
      </p:pic>
      <p:pic>
        <p:nvPicPr>
          <p:cNvPr id="10" name="Picture 6" descr="http://chistkam.ru/wp-content/uploads/2017/03/%D0%9A%D0%B0%D1%80%D1%82%D0%B8%D0%BD%D0%BA%D0%B0-3.-min-1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086" t="4596" r="8358" b="5930"/>
          <a:stretch>
            <a:fillRect/>
          </a:stretch>
        </p:blipFill>
        <p:spPr bwMode="auto">
          <a:xfrm>
            <a:off x="5220072" y="0"/>
            <a:ext cx="2142939" cy="227687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932040" y="2276872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Это дерево по моде,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Осенью одели вроде,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Ягоды на нём не сладость,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Зато глазу смотреть - радость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Садам и лесу украшенье,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А друзьям-птицам угощенье.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2" name="Picture 8" descr="http://sunveter.ru/uploads/posts/2015-07/1436860061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276872"/>
            <a:ext cx="2978770" cy="228415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740352" y="4221088"/>
            <a:ext cx="10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Рябина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7904" y="260648"/>
            <a:ext cx="4283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C00000"/>
                </a:solidFill>
              </a:rPr>
              <a:t>Длинноножка</a:t>
            </a:r>
            <a:r>
              <a:rPr lang="ru-RU" sz="2000" dirty="0" smtClean="0">
                <a:solidFill>
                  <a:srgbClr val="C00000"/>
                </a:solidFill>
              </a:rPr>
              <a:t> хвалится —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Я ли не красавица,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А сама-то — с косточкой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Да в красненькой кофточке.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6296" y="1196752"/>
            <a:ext cx="984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Вишня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9" name="Picture 2" descr="фрукты и ягоды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1" t="5175"/>
          <a:stretch>
            <a:fillRect/>
          </a:stretch>
        </p:blipFill>
        <p:spPr bwMode="auto">
          <a:xfrm>
            <a:off x="827584" y="188640"/>
            <a:ext cx="2232248" cy="193083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2420888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Ягоды на тонкой ветке —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Все лозы родные детки.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Съешь всю гроздь и будешь рад.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Это — сладкий...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3356992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виноград.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4" name="Picture 10" descr="http://pitanieinfo.ru/piximage/grab/292x*/storage/images/content/main/f422a4fd3d3307c9212dd0355f9b1e5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1844824"/>
            <a:ext cx="2781300" cy="27813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283968" y="5301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На колючей тонкой ветке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В полосатых майках детки.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Куст с шипами — не шиповник,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Как зовется он?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72200" y="6237312"/>
            <a:ext cx="1507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Крыжовник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8" name="Picture 2" descr="https://nebolet.com/medimg/content/kryzhovnik-polza-i-vred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39" r="6722" b="6930"/>
          <a:stretch>
            <a:fillRect/>
          </a:stretch>
        </p:blipFill>
        <p:spPr bwMode="auto">
          <a:xfrm>
            <a:off x="1043608" y="4653136"/>
            <a:ext cx="2448272" cy="2022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0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2699792" y="188640"/>
            <a:ext cx="4176464" cy="792088"/>
          </a:xfrm>
        </p:spPr>
        <p:txBody>
          <a:bodyPr/>
          <a:lstStyle/>
          <a:p>
            <a:pPr marL="182880" indent="0" algn="ctr" eaLnBrk="1" hangingPunct="1">
              <a:buNone/>
              <a:defRPr/>
            </a:pPr>
            <a:r>
              <a:rPr lang="ru-RU" sz="4000" dirty="0" smtClean="0">
                <a:solidFill>
                  <a:srgbClr val="006600"/>
                </a:solidFill>
                <a:latin typeface="Brush Script MT" pitchFamily="66" charset="0"/>
              </a:rPr>
              <a:t>САДОВЫЕ</a:t>
            </a:r>
          </a:p>
        </p:txBody>
      </p:sp>
      <p:pic>
        <p:nvPicPr>
          <p:cNvPr id="5" name="Picture 4" descr="http://j-times.ru/wp-content/uploads/2010/05/121807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476672"/>
            <a:ext cx="2275946" cy="1952988"/>
          </a:xfrm>
          <a:prstGeom prst="rect">
            <a:avLst/>
          </a:prstGeom>
          <a:noFill/>
        </p:spPr>
      </p:pic>
      <p:pic>
        <p:nvPicPr>
          <p:cNvPr id="6" name="Picture 2" descr="http://calorizator.ru/sites/default/files/imagecache/product_512/product/strawberry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477" t="10336" r="2548" b="11407"/>
          <a:stretch>
            <a:fillRect/>
          </a:stretch>
        </p:blipFill>
        <p:spPr bwMode="auto">
          <a:xfrm>
            <a:off x="6481445" y="4005064"/>
            <a:ext cx="2662555" cy="2171007"/>
          </a:xfrm>
          <a:prstGeom prst="rect">
            <a:avLst/>
          </a:prstGeom>
          <a:noFill/>
        </p:spPr>
      </p:pic>
      <p:pic>
        <p:nvPicPr>
          <p:cNvPr id="7" name="Picture 2" descr="фрукты и ягоды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1" t="5175"/>
          <a:stretch>
            <a:fillRect/>
          </a:stretch>
        </p:blipFill>
        <p:spPr bwMode="auto">
          <a:xfrm>
            <a:off x="6480043" y="692696"/>
            <a:ext cx="2663957" cy="2304257"/>
          </a:xfrm>
          <a:prstGeom prst="rect">
            <a:avLst/>
          </a:prstGeom>
          <a:noFill/>
        </p:spPr>
      </p:pic>
      <p:pic>
        <p:nvPicPr>
          <p:cNvPr id="8" name="Picture 10" descr="http://pitanieinfo.ru/piximage/grab/292x*/storage/images/content/main/f422a4fd3d3307c9212dd0355f9b1e5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1052736"/>
            <a:ext cx="2781300" cy="2781300"/>
          </a:xfrm>
          <a:prstGeom prst="rect">
            <a:avLst/>
          </a:prstGeom>
          <a:noFill/>
        </p:spPr>
      </p:pic>
      <p:pic>
        <p:nvPicPr>
          <p:cNvPr id="9" name="Picture 12" descr="http://img.lenagold.ru/k/krig/krigov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221088"/>
            <a:ext cx="2461414" cy="1972208"/>
          </a:xfrm>
          <a:prstGeom prst="rect">
            <a:avLst/>
          </a:prstGeom>
          <a:noFill/>
        </p:spPr>
      </p:pic>
      <p:pic>
        <p:nvPicPr>
          <p:cNvPr id="10" name="Picture 2" descr="http://agronomam.com/wp-content/uploads/2017/04/Smorodina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4165475"/>
            <a:ext cx="4142344" cy="2692525"/>
          </a:xfrm>
          <a:prstGeom prst="rect">
            <a:avLst/>
          </a:prstGeom>
          <a:noFill/>
        </p:spPr>
      </p:pic>
      <p:pic>
        <p:nvPicPr>
          <p:cNvPr id="11" name="Picture 2" descr="http://art-pen.ru/wp-content/uploads/2011/10/9-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2276872"/>
            <a:ext cx="2124075" cy="17621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http://s51.radikal.ru/i134/1206/d2/f86b7ed4644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86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08104" y="5085184"/>
            <a:ext cx="3491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63300"/>
                </a:solidFill>
              </a:rPr>
              <a:t>Сердце наше радует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63300"/>
                </a:solidFill>
              </a:rPr>
              <a:t>Полдень золотой.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63300"/>
                </a:solidFill>
              </a:rPr>
              <a:t>Мы идём по ягоды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63300"/>
                </a:solidFill>
              </a:rPr>
              <a:t>По тропе лесной</a:t>
            </a:r>
            <a:r>
              <a:rPr lang="ru-RU" sz="2400" dirty="0" smtClean="0">
                <a:solidFill>
                  <a:srgbClr val="6633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251517" y="1052736"/>
          <a:ext cx="8640963" cy="5327904"/>
        </p:xfrm>
        <a:graphic>
          <a:graphicData uri="http://schemas.openxmlformats.org/drawingml/2006/table">
            <a:tbl>
              <a:tblPr/>
              <a:tblGrid>
                <a:gridCol w="4618108"/>
                <a:gridCol w="4022855"/>
              </a:tblGrid>
              <a:tr h="4338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</a:t>
                      </a: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два, три, четыре, пять.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Будем ягоды считать.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Собираем </a:t>
                      </a:r>
                      <a:r>
                        <a:rPr lang="ru-RU" sz="2400" kern="1200" dirty="0" smtClean="0">
                          <a:solidFill>
                            <a:srgbClr val="663300"/>
                          </a:solidFill>
                          <a:latin typeface="+mn-lt"/>
                          <a:ea typeface="+mn-ea"/>
                          <a:cs typeface="+mn-cs"/>
                        </a:rPr>
                        <a:t>землянику, </a:t>
                      </a:r>
                      <a:endParaRPr lang="ru-RU" sz="2400" dirty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Справа спеет земляника.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Ищем вкусную чернику,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Слева – сладкая черника.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Голубику, костянику,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Справа красная брусника.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Слева спеет ежевика.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Ягоды все соберем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Отдохнем, и домой пойдём.  </a:t>
                      </a:r>
                      <a:endParaRPr lang="ru-RU" sz="2400" dirty="0" smtClean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i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i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i="1" dirty="0" smtClean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i="1" dirty="0" smtClean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i="1" dirty="0" smtClean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 smtClean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Выполнение </a:t>
                      </a:r>
                      <a:r>
                        <a:rPr lang="ru-RU" sz="2400" i="1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движений </a:t>
                      </a:r>
                      <a:endParaRPr lang="ru-RU" sz="2400" i="1" dirty="0" smtClean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 smtClean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 </a:t>
                      </a:r>
                      <a:r>
                        <a:rPr lang="ru-RU" sz="2400" i="1" dirty="0">
                          <a:solidFill>
                            <a:srgbClr val="66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тексту.</a:t>
                      </a:r>
                      <a:endParaRPr lang="ru-RU" sz="2400" dirty="0">
                        <a:solidFill>
                          <a:srgbClr val="66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3491880" y="188640"/>
            <a:ext cx="261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2339752" y="188640"/>
            <a:ext cx="4752528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lvl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Физкультминутка</a:t>
            </a:r>
            <a:r>
              <a:rPr lang="ru-RU" sz="4000" b="1" i="1" dirty="0" smtClean="0"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Brush Script MT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808" y="188640"/>
            <a:ext cx="2952328" cy="792088"/>
          </a:xfrm>
        </p:spPr>
        <p:txBody>
          <a:bodyPr/>
          <a:lstStyle/>
          <a:p>
            <a:pPr marL="182880" indent="0" eaLnBrk="1" hangingPunct="1">
              <a:buNone/>
              <a:defRPr/>
            </a:pPr>
            <a:r>
              <a:rPr lang="ru-RU" sz="4000" dirty="0" smtClean="0">
                <a:solidFill>
                  <a:srgbClr val="336F43"/>
                </a:solidFill>
              </a:rPr>
              <a:t>ЛЕСНЫЕ</a:t>
            </a:r>
          </a:p>
        </p:txBody>
      </p:sp>
      <p:pic>
        <p:nvPicPr>
          <p:cNvPr id="7" name="Picture 4" descr="http://kladraz.ru/images/4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4725144"/>
            <a:ext cx="3388045" cy="1944216"/>
          </a:xfrm>
          <a:prstGeom prst="rect">
            <a:avLst/>
          </a:prstGeom>
          <a:noFill/>
        </p:spPr>
      </p:pic>
      <p:pic>
        <p:nvPicPr>
          <p:cNvPr id="8" name="Picture 2" descr="http://lekarna.ru/wp-content/uploads/2017/08/sessapari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BFE"/>
              </a:clrFrom>
              <a:clrTo>
                <a:srgbClr val="FBFB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2996952"/>
            <a:ext cx="2213577" cy="1792999"/>
          </a:xfrm>
          <a:prstGeom prst="rect">
            <a:avLst/>
          </a:prstGeom>
          <a:noFill/>
        </p:spPr>
      </p:pic>
      <p:pic>
        <p:nvPicPr>
          <p:cNvPr id="9" name="Picture 2" descr="https://kstati.news/upload/resize_cache/iblock/d2f/217_151_2/d2fb7c65888081ab1056233bcab1bcc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412776"/>
            <a:ext cx="2066925" cy="1438275"/>
          </a:xfrm>
          <a:prstGeom prst="rect">
            <a:avLst/>
          </a:prstGeom>
          <a:noFill/>
        </p:spPr>
      </p:pic>
      <p:pic>
        <p:nvPicPr>
          <p:cNvPr id="10" name="Picture 2" descr="http://otbabushek.ru/wp-content/uploads/2013/09/shipovnik-mini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1484784"/>
            <a:ext cx="3096344" cy="2421434"/>
          </a:xfrm>
          <a:prstGeom prst="rect">
            <a:avLst/>
          </a:prstGeom>
          <a:noFill/>
        </p:spPr>
      </p:pic>
      <p:pic>
        <p:nvPicPr>
          <p:cNvPr id="11" name="Picture 2" descr="https://i03.fotocdn.net/s14/112/public_pin_m/339/247695422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21" t="9479" r="6140" b="7575"/>
          <a:stretch>
            <a:fillRect/>
          </a:stretch>
        </p:blipFill>
        <p:spPr bwMode="auto">
          <a:xfrm>
            <a:off x="395536" y="5229200"/>
            <a:ext cx="2232248" cy="1132300"/>
          </a:xfrm>
          <a:prstGeom prst="rect">
            <a:avLst/>
          </a:prstGeom>
          <a:noFill/>
        </p:spPr>
      </p:pic>
      <p:pic>
        <p:nvPicPr>
          <p:cNvPr id="12" name="Picture 4" descr="http://magicworld.su/media/k2/items/cache/d6e0c71ca3722c71ddd73a242718257f_L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067" r="4190" b="6648"/>
          <a:stretch>
            <a:fillRect/>
          </a:stretch>
        </p:blipFill>
        <p:spPr bwMode="auto">
          <a:xfrm>
            <a:off x="395536" y="3356992"/>
            <a:ext cx="2016224" cy="1202660"/>
          </a:xfrm>
          <a:prstGeom prst="rect">
            <a:avLst/>
          </a:prstGeom>
          <a:noFill/>
        </p:spPr>
      </p:pic>
      <p:pic>
        <p:nvPicPr>
          <p:cNvPr id="47108" name="Picture 4" descr="http://m.receptov.net/uploads/posts/2015-03/1426070091_kalina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30" r="20621"/>
          <a:stretch>
            <a:fillRect/>
          </a:stretch>
        </p:blipFill>
        <p:spPr bwMode="auto">
          <a:xfrm>
            <a:off x="6588224" y="980728"/>
            <a:ext cx="1947256" cy="1957587"/>
          </a:xfrm>
          <a:prstGeom prst="rect">
            <a:avLst/>
          </a:prstGeom>
          <a:noFill/>
        </p:spPr>
      </p:pic>
      <p:pic>
        <p:nvPicPr>
          <p:cNvPr id="15" name="Picture 4" descr="ягоды картинки для детей, изучаем ягоды с ребенком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77" t="18740" r="6452" b="37915"/>
          <a:stretch>
            <a:fillRect/>
          </a:stretch>
        </p:blipFill>
        <p:spPr bwMode="auto">
          <a:xfrm>
            <a:off x="6732240" y="5013176"/>
            <a:ext cx="1872208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691</TotalTime>
  <Words>455</Words>
  <Application>Microsoft Office PowerPoint</Application>
  <PresentationFormat>Экран (4:3)</PresentationFormat>
  <Paragraphs>129</Paragraphs>
  <Slides>20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ЯГОДЫ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САДОВЫЕ</vt:lpstr>
      <vt:lpstr>Презентация PowerPoint</vt:lpstr>
      <vt:lpstr>Презентация PowerPoint</vt:lpstr>
      <vt:lpstr>ЛЕСНЫЕ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теперь назови ягоды по порядку, начиная с первой.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ЯГОДЫ</dc:title>
  <dc:creator>Регина</dc:creator>
  <cp:lastModifiedBy>User</cp:lastModifiedBy>
  <cp:revision>69</cp:revision>
  <dcterms:created xsi:type="dcterms:W3CDTF">2013-12-09T14:49:52Z</dcterms:created>
  <dcterms:modified xsi:type="dcterms:W3CDTF">2020-04-19T11:56:20Z</dcterms:modified>
</cp:coreProperties>
</file>