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60" r:id="rId2"/>
    <p:sldId id="256" r:id="rId3"/>
    <p:sldId id="257" r:id="rId4"/>
    <p:sldId id="258" r:id="rId5"/>
    <p:sldId id="261" r:id="rId6"/>
    <p:sldId id="262" r:id="rId7"/>
    <p:sldId id="263" r:id="rId8"/>
    <p:sldId id="264" r:id="rId9"/>
    <p:sldId id="270" r:id="rId10"/>
    <p:sldId id="265" r:id="rId11"/>
    <p:sldId id="266" r:id="rId12"/>
    <p:sldId id="269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226" autoAdjust="0"/>
    <p:restoredTop sz="86364" autoAdjust="0"/>
  </p:normalViewPr>
  <p:slideViewPr>
    <p:cSldViewPr>
      <p:cViewPr varScale="1">
        <p:scale>
          <a:sx n="112" d="100"/>
          <a:sy n="112" d="100"/>
        </p:scale>
        <p:origin x="-10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2292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67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6E399-2DDB-4ED4-B6BD-2FD27A8DC722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415B7-74F9-45B8-A48F-8E15F88C0F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2332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251520" y="188640"/>
            <a:ext cx="8640960" cy="6480720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79438cb2e9d8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308304" y="5013176"/>
            <a:ext cx="1618152" cy="16855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C6511-A5C7-4EC2-B443-97A135BFCF8A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C82B1-669D-4AE9-81A8-4274A2576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780928"/>
            <a:ext cx="5616624" cy="8195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8680"/>
            <a:ext cx="6400800" cy="2232248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55000" lnSpcReduction="20000"/>
          </a:bodyPr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Месячник по экологическому воспитанию дошкольников подготовительной к школе группы</a:t>
            </a:r>
          </a:p>
          <a:p>
            <a:r>
              <a:rPr lang="ru-RU" sz="6000" b="1" dirty="0" smtClean="0">
                <a:solidFill>
                  <a:srgbClr val="00B050"/>
                </a:solidFill>
              </a:rPr>
              <a:t>«Планета детства»</a:t>
            </a:r>
            <a:endParaRPr lang="ru-RU" sz="6000" b="1" dirty="0">
              <a:solidFill>
                <a:srgbClr val="00B05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08920"/>
            <a:ext cx="5472608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45322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4841"/>
    </mc:Choice>
    <mc:Fallback>
      <p:transition advTm="48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3554" y="395281"/>
            <a:ext cx="6400800" cy="3960440"/>
          </a:xfrm>
        </p:spPr>
        <p:txBody>
          <a:bodyPr>
            <a:normAutofit/>
          </a:bodyPr>
          <a:lstStyle/>
          <a:p>
            <a:pPr algn="l"/>
            <a:r>
              <a:rPr lang="ru-RU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6516216" y="3068960"/>
            <a:ext cx="2232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0149" y="1421910"/>
            <a:ext cx="4392133" cy="3294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1640" y="392425"/>
            <a:ext cx="6604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Дидактические игры «Что будет с Природой, если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…»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826" y="1266776"/>
            <a:ext cx="3631910" cy="484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0797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877"/>
    </mc:Choice>
    <mc:Fallback>
      <p:transition spd="slow" advTm="587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581128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32656"/>
            <a:ext cx="6624736" cy="79208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нашем МДОУ проходила выставка кормушек…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181993"/>
            <a:ext cx="6492213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1334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901"/>
    </mc:Choice>
    <mc:Fallback>
      <p:transition spd="slow" advTm="590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32656"/>
            <a:ext cx="6624736" cy="79208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Наблюдение за комнатными растениями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248560"/>
            <a:ext cx="3693870" cy="4925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248560"/>
            <a:ext cx="367240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4356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901"/>
    </mc:Choice>
    <mc:Fallback>
      <p:transition spd="slow" advTm="590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3554" y="395281"/>
            <a:ext cx="6234790" cy="1305527"/>
          </a:xfrm>
        </p:spPr>
        <p:txBody>
          <a:bodyPr>
            <a:normAutofit/>
          </a:bodyPr>
          <a:lstStyle/>
          <a:p>
            <a:pPr algn="l"/>
            <a:r>
              <a:rPr lang="ru-RU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733" y="635620"/>
            <a:ext cx="7536431" cy="468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5321726"/>
            <a:ext cx="4938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Презентацию составила </a:t>
            </a:r>
          </a:p>
          <a:p>
            <a:pPr algn="r"/>
            <a:r>
              <a:rPr lang="ru-RU" dirty="0" smtClean="0"/>
              <a:t>Воспитатель подготовительной группы №5</a:t>
            </a:r>
          </a:p>
          <a:p>
            <a:pPr algn="r"/>
            <a:r>
              <a:rPr lang="ru-RU" dirty="0" smtClean="0"/>
              <a:t>Радаева И.А.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49438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0861">
        <p:fade/>
      </p:transition>
    </mc:Choice>
    <mc:Fallback>
      <p:transition spd="med" advTm="1086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620688"/>
            <a:ext cx="7200800" cy="208823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1" u="sng" dirty="0" smtClean="0">
                <a:solidFill>
                  <a:srgbClr val="00B050"/>
                </a:solidFill>
              </a:rPr>
              <a:t>Проблема</a:t>
            </a:r>
            <a:r>
              <a:rPr lang="ru-RU" dirty="0" smtClean="0">
                <a:solidFill>
                  <a:srgbClr val="00B050"/>
                </a:solidFill>
              </a:rPr>
              <a:t>: Экологическая проблема является глобальной, от решения которой зависит будущее всего человечества. Поэтому формирование </a:t>
            </a:r>
            <a:r>
              <a:rPr lang="ru-RU" dirty="0" err="1" smtClean="0">
                <a:solidFill>
                  <a:srgbClr val="00B050"/>
                </a:solidFill>
              </a:rPr>
              <a:t>экокультуры</a:t>
            </a:r>
            <a:r>
              <a:rPr lang="ru-RU" dirty="0" smtClean="0">
                <a:solidFill>
                  <a:srgbClr val="00B050"/>
                </a:solidFill>
              </a:rPr>
              <a:t> и природоохранного сознания необходимо воспитывать с ранних лет. В этот год Экологии я решила уделить этому вопросу особое внимание.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6840760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261"/>
    </mc:Choice>
    <mc:Fallback>
      <p:transition spd="slow" advTm="626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3861048"/>
            <a:ext cx="4464496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8280920" cy="424847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потребительское отношение к природе и ухудшение экологии требует формирование основ экологической культуры у дошкольников. Экологическая ситуация диктует обществу необходимость перехода от «засоряющего» типа взаимодействия с природой к «</a:t>
            </a:r>
            <a:r>
              <a:rPr lang="ru-R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природосообразному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». Общение в природой обогащает духовную сферу человека, способствует формированию положительных качеств. Проведение собственных исследований, наблюдений позволяют обобщать, анализировать и способствовать экологически грамотному, безопасному для природы и собственного здоровья поведению.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21088"/>
            <a:ext cx="4464496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8691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763"/>
    </mc:Choice>
    <mc:Fallback>
      <p:transition spd="slow" advTm="476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212976"/>
            <a:ext cx="7702624" cy="36450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76672"/>
            <a:ext cx="6048672" cy="115212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Участники месячника: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Дети подготовительной к школе группы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воспитатели</a:t>
            </a:r>
          </a:p>
          <a:p>
            <a:pPr algn="l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Дата старта месячника: с 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апреля 2018 года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571" y="1772816"/>
            <a:ext cx="7722858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5753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705"/>
    </mc:Choice>
    <mc:Fallback>
      <p:transition spd="slow" advTm="570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581128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870647"/>
            <a:ext cx="7488832" cy="597666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Цель: 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Формирование у детей нравственных чувств, созидательного и бережного отношения к природе посредством различных видов деятельности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l"/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Развивать нравственные качества личности;</a:t>
            </a:r>
          </a:p>
          <a:p>
            <a:pPr algn="l"/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Формировать первоначальные умения и навыки экологически грамотного и безопасного для природы и самого ребенка поведения, умения наблюдать за природными объектами и явлениями;</a:t>
            </a:r>
          </a:p>
          <a:p>
            <a:pPr algn="l"/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Воспитывать гуманное, эмоционально-положительное отношение к миру природы и окружающему миру в целом;</a:t>
            </a:r>
          </a:p>
          <a:p>
            <a:pPr algn="l"/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Формировать систему элементарных научных экологических знаний, доступных пониманию ребенка-дошкольника через интегрированный подход.</a:t>
            </a:r>
          </a:p>
          <a:p>
            <a:pPr algn="l"/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Узнать основные причины сокращения численности растений и животных;</a:t>
            </a:r>
          </a:p>
          <a:p>
            <a:pPr algn="l"/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6291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750"/>
    </mc:Choice>
    <mc:Fallback>
      <p:transition spd="slow" advTm="575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581128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28582"/>
            <a:ext cx="7848872" cy="6408712"/>
          </a:xfrm>
        </p:spPr>
        <p:txBody>
          <a:bodyPr>
            <a:normAutofit fontScale="62500" lnSpcReduction="20000"/>
          </a:bodyPr>
          <a:lstStyle/>
          <a:p>
            <a:r>
              <a:rPr lang="ru-RU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Мероприятия, проведённые в </a:t>
            </a:r>
            <a:r>
              <a:rPr lang="ru-RU" sz="38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рамках </a:t>
            </a:r>
            <a:r>
              <a:rPr lang="ru-RU" sz="3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месячника: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3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Беседы </a:t>
            </a:r>
            <a:r>
              <a:rPr lang="ru-RU" sz="3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«Бережное отношение к природе»; </a:t>
            </a:r>
            <a:r>
              <a:rPr lang="ru-RU" sz="3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 произойдет с мусором»; </a:t>
            </a:r>
            <a:endParaRPr lang="ru-RU" sz="3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3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идактические </a:t>
            </a:r>
            <a:r>
              <a:rPr lang="ru-RU" sz="3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игры «Что будет с Природой, если…», «Можно – нельзя</a:t>
            </a:r>
            <a:r>
              <a:rPr lang="ru-RU" sz="3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3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3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художественной литературы экологической тематики; </a:t>
            </a:r>
            <a:endParaRPr lang="ru-RU" sz="3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3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Акция </a:t>
            </a:r>
            <a:r>
              <a:rPr lang="ru-RU" sz="3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«Покорми птиц зимой» с участием родителей в изготовлении кормушек»; </a:t>
            </a:r>
            <a:endParaRPr lang="ru-RU" sz="3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3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Выставка </a:t>
            </a:r>
            <a:r>
              <a:rPr lang="ru-RU" sz="3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кормушек</a:t>
            </a:r>
            <a:r>
              <a:rPr lang="ru-RU" sz="3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3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Субботник </a:t>
            </a:r>
            <a:r>
              <a:rPr lang="ru-RU" sz="3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 привлечением всех участников образовательного процесса на территории ДОУ; </a:t>
            </a:r>
            <a:endParaRPr lang="ru-RU" sz="3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3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руд </a:t>
            </a:r>
            <a:r>
              <a:rPr lang="ru-RU" sz="3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природе «Во саду ли, в огороде</a:t>
            </a:r>
            <a:r>
              <a:rPr lang="ru-RU" sz="3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3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аблюдения </a:t>
            </a:r>
            <a:r>
              <a:rPr lang="ru-RU" sz="3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прогулке </a:t>
            </a:r>
            <a:r>
              <a:rPr lang="ru-RU" sz="3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«Насекомые вокруг нас»;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3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руд </a:t>
            </a:r>
            <a:r>
              <a:rPr lang="ru-RU" sz="3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уголке природы «Уход за растениями», «Посадка лука</a:t>
            </a:r>
            <a:r>
              <a:rPr lang="ru-RU" sz="3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3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730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791"/>
    </mc:Choice>
    <mc:Fallback>
      <p:transition spd="slow" advTm="579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581128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395281"/>
            <a:ext cx="4990546" cy="3537775"/>
          </a:xfrm>
        </p:spPr>
        <p:txBody>
          <a:bodyPr>
            <a:normAutofit/>
          </a:bodyPr>
          <a:lstStyle/>
          <a:p>
            <a:pPr algn="l"/>
            <a:r>
              <a:rPr lang="ru-RU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75703" y="824021"/>
            <a:ext cx="3143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B050"/>
                </a:solidFill>
              </a:rPr>
              <a:t>Акция «Покорми птиц зимой»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47047" y="4485143"/>
            <a:ext cx="3168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Труд </a:t>
            </a:r>
            <a:r>
              <a:rPr lang="ru-RU" sz="2400" dirty="0">
                <a:solidFill>
                  <a:srgbClr val="00B050"/>
                </a:solidFill>
              </a:rPr>
              <a:t>в уголке природы </a:t>
            </a:r>
            <a:r>
              <a:rPr lang="ru-RU" sz="2400" dirty="0" smtClean="0">
                <a:solidFill>
                  <a:srgbClr val="00B050"/>
                </a:solidFill>
              </a:rPr>
              <a:t>   «</a:t>
            </a:r>
            <a:r>
              <a:rPr lang="ru-RU" sz="2400" dirty="0">
                <a:solidFill>
                  <a:srgbClr val="00B050"/>
                </a:solidFill>
              </a:rPr>
              <a:t>Уход за </a:t>
            </a:r>
            <a:r>
              <a:rPr lang="ru-RU" sz="2400" dirty="0" smtClean="0">
                <a:solidFill>
                  <a:srgbClr val="00B050"/>
                </a:solidFill>
              </a:rPr>
              <a:t> растениями</a:t>
            </a:r>
            <a:r>
              <a:rPr lang="ru-RU" sz="2400" dirty="0">
                <a:solidFill>
                  <a:srgbClr val="00B050"/>
                </a:solidFill>
              </a:rPr>
              <a:t>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835" y="629688"/>
            <a:ext cx="4020448" cy="3015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4902" y="2235276"/>
            <a:ext cx="3116010" cy="414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5665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106"/>
    </mc:Choice>
    <mc:Fallback>
      <p:transition spd="slow" advTm="510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20688"/>
            <a:ext cx="46085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B050"/>
                </a:solidFill>
              </a:rPr>
              <a:t>Труд в природе «Во саду ли, в огороде</a:t>
            </a:r>
            <a:r>
              <a:rPr lang="ru-RU" sz="1600" dirty="0" smtClean="0">
                <a:solidFill>
                  <a:srgbClr val="00B050"/>
                </a:solidFill>
              </a:rPr>
              <a:t>»</a:t>
            </a:r>
            <a:endParaRPr lang="ru-RU" sz="1600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620688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Наблюдения на прогулке «Насекомые вокруг </a:t>
            </a:r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нас»</a:t>
            </a:r>
            <a:endParaRPr lang="ru-RU" sz="1600" dirty="0">
              <a:solidFill>
                <a:srgbClr val="00B05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412776"/>
            <a:ext cx="3453848" cy="46051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356750"/>
            <a:ext cx="3495868" cy="466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0248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515"/>
    </mc:Choice>
    <mc:Fallback>
      <p:transition spd="slow" advTm="651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32656"/>
            <a:ext cx="6624736" cy="79208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Мы изучаем животных и птиц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272879"/>
            <a:ext cx="3466619" cy="46221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337332"/>
            <a:ext cx="3672408" cy="455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8453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901"/>
    </mc:Choice>
    <mc:Fallback>
      <p:transition spd="slow" advTm="590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409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oxana</dc:creator>
  <cp:lastModifiedBy>User</cp:lastModifiedBy>
  <cp:revision>31</cp:revision>
  <dcterms:created xsi:type="dcterms:W3CDTF">2012-02-13T14:49:44Z</dcterms:created>
  <dcterms:modified xsi:type="dcterms:W3CDTF">2018-04-10T17:51:39Z</dcterms:modified>
</cp:coreProperties>
</file>