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51"/>
  </p:notesMasterIdLst>
  <p:sldIdLst>
    <p:sldId id="256" r:id="rId2"/>
    <p:sldId id="315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3" r:id="rId11"/>
    <p:sldId id="318" r:id="rId12"/>
    <p:sldId id="268" r:id="rId13"/>
    <p:sldId id="269" r:id="rId14"/>
    <p:sldId id="266" r:id="rId15"/>
    <p:sldId id="267" r:id="rId16"/>
    <p:sldId id="270" r:id="rId17"/>
    <p:sldId id="273" r:id="rId18"/>
    <p:sldId id="271" r:id="rId19"/>
    <p:sldId id="272" r:id="rId20"/>
    <p:sldId id="274" r:id="rId21"/>
    <p:sldId id="275" r:id="rId22"/>
    <p:sldId id="305" r:id="rId23"/>
    <p:sldId id="276" r:id="rId24"/>
    <p:sldId id="277" r:id="rId25"/>
    <p:sldId id="279" r:id="rId26"/>
    <p:sldId id="280" r:id="rId27"/>
    <p:sldId id="317" r:id="rId28"/>
    <p:sldId id="281" r:id="rId29"/>
    <p:sldId id="282" r:id="rId30"/>
    <p:sldId id="285" r:id="rId31"/>
    <p:sldId id="286" r:id="rId32"/>
    <p:sldId id="306" r:id="rId33"/>
    <p:sldId id="287" r:id="rId34"/>
    <p:sldId id="278" r:id="rId35"/>
    <p:sldId id="310" r:id="rId36"/>
    <p:sldId id="311" r:id="rId37"/>
    <p:sldId id="312" r:id="rId38"/>
    <p:sldId id="284" r:id="rId39"/>
    <p:sldId id="313" r:id="rId40"/>
    <p:sldId id="314" r:id="rId41"/>
    <p:sldId id="316" r:id="rId42"/>
    <p:sldId id="288" r:id="rId43"/>
    <p:sldId id="292" r:id="rId44"/>
    <p:sldId id="289" r:id="rId45"/>
    <p:sldId id="319" r:id="rId46"/>
    <p:sldId id="320" r:id="rId47"/>
    <p:sldId id="322" r:id="rId48"/>
    <p:sldId id="321" r:id="rId49"/>
    <p:sldId id="30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B9CB"/>
    <a:srgbClr val="FFCCFF"/>
    <a:srgbClr val="ECE0E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 snapToGrid="0">
      <p:cViewPr>
        <p:scale>
          <a:sx n="64" d="100"/>
          <a:sy n="64" d="100"/>
        </p:scale>
        <p:origin x="-960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48894-550C-4404-92BF-5E0797022281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78B9-6AEE-4C46-B512-1F49AA754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78B9-6AEE-4C46-B512-1F49AA7544D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78B9-6AEE-4C46-B512-1F49AA7544D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1072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663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293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8564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646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603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1726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1718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9296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6774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6635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4F579-A1C5-40F0-9096-E93BF7CDD38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7795-8BB8-4C70-AD22-97852A46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494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434" y="2711116"/>
            <a:ext cx="10483156" cy="930649"/>
          </a:xfrm>
        </p:spPr>
        <p:txBody>
          <a:bodyPr>
            <a:normAutofit fontScale="90000"/>
          </a:bodyPr>
          <a:lstStyle/>
          <a:p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ДЕПАРТАМЕНТА ПО СОЦИАЛЬНОЙ ПОЛИТИКЕ АДМИНИСТРАЦИИ ГОРОДСКОГО ОКРУГА САРАНСК</a:t>
            </a:r>
            <a:b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  <a:b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музыкальная школа № 4 имени Л. </a:t>
            </a:r>
            <a:r>
              <a:rPr lang="ru-RU" sz="27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Воинова</a:t>
            </a:r>
            <a:r>
              <a:rPr lang="ru-RU" sz="27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anose="02020603050405020304" pitchFamily="18" charset="0"/>
              </a:rPr>
              <a:t> </a:t>
            </a:r>
            <a:br>
              <a:rPr lang="ru-RU" sz="7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anose="02020603050405020304" pitchFamily="18" charset="0"/>
              </a:rPr>
            </a:br>
            <a:r>
              <a:rPr lang="ru-RU" sz="49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anose="02020603050405020304" pitchFamily="18" charset="0"/>
              </a:rPr>
              <a:t>ПОРТФОЛИО</a:t>
            </a:r>
            <a:endParaRPr lang="ru-RU" sz="4900" b="1" i="1" u="sng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46981" y="3689684"/>
            <a:ext cx="12528646" cy="4094890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  <a:latin typeface="AA Futured" pitchFamily="2" charset="-52"/>
            </a:endParaRPr>
          </a:p>
          <a:p>
            <a:endParaRPr lang="ru-RU" sz="2800" b="1" i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ПРЕПОДАВАТЕЛЯ по классу </a:t>
            </a:r>
          </a:p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академического и эстрадного вокала</a:t>
            </a:r>
          </a:p>
          <a:p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Сидоровой Натальи Владимировны</a:t>
            </a:r>
            <a:endParaRPr lang="ru-RU" sz="360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2948" y="1877319"/>
            <a:ext cx="3240506" cy="4250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1079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884" y="219982"/>
            <a:ext cx="11702714" cy="90296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преподавателя в научно-методической, экспериментальной деятельности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6625" y="1106905"/>
            <a:ext cx="4630057" cy="5751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1092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рагмент открытого урока. Равновокальность гласных..mp4_snapshot_01.49_[2020.02.06_14.05.26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331"/>
            <a:ext cx="6250898" cy="3516130"/>
          </a:xfrm>
          <a:prstGeom prst="rect">
            <a:avLst/>
          </a:prstGeom>
        </p:spPr>
      </p:pic>
      <p:pic>
        <p:nvPicPr>
          <p:cNvPr id="3" name="Рисунок 2" descr="Фрагмент открытого урока. Равновокальность гласных..mp4_snapshot_18.47_[2020.02.06_14.17.53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990" y="0"/>
            <a:ext cx="6076010" cy="3417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0"/>
            <a:ext cx="1160054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Позитивная динамика доли учащихся, успевающих на </a:t>
            </a:r>
            <a:b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«4» и «5» за предшествующий учебный год (%)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5820" y="1230417"/>
            <a:ext cx="4088415" cy="5627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8405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898"/>
            <a:ext cx="11876315" cy="92664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обучающихся в профессиональных конкурсах, проводимых под патронатом Министерств культуры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739" y="1048134"/>
            <a:ext cx="4128850" cy="5809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9595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39" y="0"/>
            <a:ext cx="486106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2700" y="0"/>
            <a:ext cx="4807914" cy="686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2061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4846" y="0"/>
            <a:ext cx="498230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170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896" y="0"/>
            <a:ext cx="498230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4186" y="0"/>
            <a:ext cx="51435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1199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2" y="224852"/>
            <a:ext cx="11619757" cy="1100711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5. Результаты участия обучающихся в мероприятиях различных уровней по учебной деятельности.</a:t>
            </a:r>
            <a:b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</a:b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   Победы и призовые места на муниципальном и республиканском уровнях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9213" y="1491916"/>
            <a:ext cx="3898437" cy="5366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1080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1115" y="0"/>
            <a:ext cx="481316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027" y="0"/>
            <a:ext cx="481316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314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181" y="0"/>
            <a:ext cx="48097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7530" y="2"/>
            <a:ext cx="4809784" cy="6857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143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880" y="320392"/>
            <a:ext cx="3718560" cy="445506"/>
          </a:xfrm>
        </p:spPr>
        <p:txBody>
          <a:bodyPr>
            <a:noAutofit/>
          </a:bodyPr>
          <a:lstStyle/>
          <a:p>
            <a:r>
              <a:rPr lang="ru-RU" sz="32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себе</a:t>
            </a:r>
            <a:endParaRPr lang="ru-RU" sz="3200" b="1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069" y="850232"/>
            <a:ext cx="11477767" cy="574307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Сидорова Наталья Владимировна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среднее профессиональное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2014 году окончила с отличием ГБОУ РМ СПО (ССУ)  «Саранское  музыкальное училище имени Л. П.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Кирюкова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по специальности «Вокальное искусство», квалификация по диплому - артист академического хора, ансамбля.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- 2002 – 2007 гг., ГОУ ВПО «Мордовский государственный университет им Н. П. Огарева». Квалификация по диплому: экономист, специалист по налогообложению. Специальность «Налоги и налогообложение».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преподаватель по классу академического и эстрадного вокала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объединения: </a:t>
            </a:r>
            <a:r>
              <a:rPr lang="ru-RU" dirty="0" smtClean="0">
                <a:latin typeface="Times New Roman" pitchFamily="18" charset="0"/>
              </a:rPr>
              <a:t>вокально-хоровое, эстрадное исполнительство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26 лет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 лет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данной организации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 лет</a:t>
            </a:r>
          </a:p>
          <a:p>
            <a:pPr algn="l">
              <a:lnSpc>
                <a:spcPct val="10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9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7123" y="0"/>
            <a:ext cx="945088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4604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529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1" y="786064"/>
            <a:ext cx="7270074" cy="51495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3169103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978" y="0"/>
            <a:ext cx="479784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757" y="0"/>
            <a:ext cx="4982307" cy="6857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="" xmlns:p14="http://schemas.microsoft.com/office/powerpoint/2010/main" val="3169103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8230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9095" y="753979"/>
            <a:ext cx="7202905" cy="5470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="" xmlns:p14="http://schemas.microsoft.com/office/powerpoint/2010/main" val="342199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5880" y="1"/>
            <a:ext cx="4982307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7181" y="0"/>
            <a:ext cx="498230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="" xmlns:p14="http://schemas.microsoft.com/office/powerpoint/2010/main" val="527866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351" y="1"/>
            <a:ext cx="4982307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9556" y="0"/>
            <a:ext cx="48492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699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4984" y="0"/>
            <a:ext cx="48492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276" y="0"/>
            <a:ext cx="48492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098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01.20 Ивашкина Виктория. Марафон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2305" y="0"/>
            <a:ext cx="4982308" cy="6858000"/>
          </a:xfrm>
          <a:prstGeom prst="rect">
            <a:avLst/>
          </a:prstGeom>
        </p:spPr>
      </p:pic>
      <p:pic>
        <p:nvPicPr>
          <p:cNvPr id="3" name="Рисунок 2" descr="25.01.20 Серёгина Елизавета. Марафон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940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4820" y="882316"/>
            <a:ext cx="4684296" cy="59756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3979" y="-44152"/>
            <a:ext cx="10154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Победы и призовые места на российском и международном уровнях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5946" y="856273"/>
            <a:ext cx="4883962" cy="60017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464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670" y="0"/>
            <a:ext cx="48148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441" y="0"/>
            <a:ext cx="4845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992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2036" y="401053"/>
            <a:ext cx="7971416" cy="5791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032"/>
            <a:ext cx="3927792" cy="579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233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987" y="0"/>
            <a:ext cx="482706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8779" y="1"/>
            <a:ext cx="4732421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7217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263" y="0"/>
            <a:ext cx="5325978" cy="6858000"/>
          </a:xfrm>
          <a:prstGeom prst="rect">
            <a:avLst/>
          </a:prstGeom>
        </p:spPr>
      </p:pic>
      <p:pic>
        <p:nvPicPr>
          <p:cNvPr id="4" name="Рисунок 3" descr="IMG_7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2314" y="0"/>
            <a:ext cx="527397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631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5790" y="-36095"/>
            <a:ext cx="5170572" cy="6894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274" y="0"/>
            <a:ext cx="486075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631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968" y="0"/>
            <a:ext cx="48768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7664" y="0"/>
            <a:ext cx="503722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4779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87" y="159658"/>
            <a:ext cx="11107056" cy="93120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Количество учащихся (коллективов), принимающих участие в конкурсах, фестивалях различного уровня за </a:t>
            </a:r>
            <a:r>
              <a:rPr lang="ru-RU" sz="28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9473" y="1182616"/>
            <a:ext cx="4814999" cy="56753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2526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23411" cy="3529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496" y="3304674"/>
            <a:ext cx="3128210" cy="3553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7875" y="0"/>
            <a:ext cx="3048000" cy="3545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08167" y="3304674"/>
            <a:ext cx="2983831" cy="3553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13345" y="-513346"/>
            <a:ext cx="2630907" cy="3657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3389" y="3015917"/>
            <a:ext cx="3092562" cy="3842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8695" y="0"/>
            <a:ext cx="3117072" cy="389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24211" y="2999875"/>
            <a:ext cx="2967790" cy="3858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1537" cy="3641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7788" y="3304674"/>
            <a:ext cx="2983831" cy="3553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9959" y="0"/>
            <a:ext cx="3018966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1012" y="3304674"/>
            <a:ext cx="2910988" cy="3553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7412"/>
            <a:ext cx="12046857" cy="70893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3284" y="882316"/>
            <a:ext cx="4608032" cy="5975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856344"/>
            <a:ext cx="4451575" cy="6001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01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2873"/>
            <a:ext cx="6747887" cy="4655127"/>
          </a:xfrm>
          <a:prstGeom prst="rect">
            <a:avLst/>
          </a:prstGeom>
        </p:spPr>
      </p:pic>
      <p:pic>
        <p:nvPicPr>
          <p:cNvPr id="5" name="Рисунок 4" descr="IMG_5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6107" y="-1"/>
            <a:ext cx="6255894" cy="4691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0862" y="0"/>
            <a:ext cx="9400675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="" xmlns:p14="http://schemas.microsoft.com/office/powerpoint/2010/main" val="2597456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7389" y="0"/>
            <a:ext cx="6074611" cy="4555958"/>
          </a:xfrm>
          <a:prstGeom prst="rect">
            <a:avLst/>
          </a:prstGeom>
        </p:spPr>
      </p:pic>
      <p:pic>
        <p:nvPicPr>
          <p:cNvPr id="6" name="Рисунок 5" descr="IMG_6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76120"/>
            <a:ext cx="6847840" cy="4881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7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3342"/>
            <a:ext cx="7832877" cy="5874658"/>
          </a:xfrm>
          <a:prstGeom prst="rect">
            <a:avLst/>
          </a:prstGeom>
        </p:spPr>
      </p:pic>
      <p:pic>
        <p:nvPicPr>
          <p:cNvPr id="3" name="Рисунок 2" descr="IMG_7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295" y="0"/>
            <a:ext cx="46557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101390" cy="6857999"/>
          </a:xfrm>
          <a:prstGeom prst="rect">
            <a:avLst/>
          </a:prstGeom>
        </p:spPr>
      </p:pic>
      <p:pic>
        <p:nvPicPr>
          <p:cNvPr id="4" name="Рисунок 3" descr="IMG_7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0324" y="696686"/>
            <a:ext cx="7121676" cy="5341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45144"/>
            <a:ext cx="11364685" cy="129177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Поступление учащихся </a:t>
            </a:r>
            <a:r>
              <a:rPr lang="ru-RU" sz="28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ВУЗы за </a:t>
            </a:r>
            <a:r>
              <a:rPr lang="ru-RU" sz="28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874" y="1235242"/>
            <a:ext cx="4299284" cy="5622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3706" y="1267326"/>
            <a:ext cx="4267200" cy="5590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179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403" y="1"/>
            <a:ext cx="5053263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7207" y="0"/>
            <a:ext cx="494297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6348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292" y="2"/>
            <a:ext cx="10274508" cy="98935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Мои </a:t>
            </a:r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выпускники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- отличники</a:t>
            </a:r>
            <a:endParaRPr lang="ru-RU" sz="3600" b="1" dirty="0"/>
          </a:p>
        </p:txBody>
      </p:sp>
      <p:pic>
        <p:nvPicPr>
          <p:cNvPr id="3" name="Рисунок 2" descr="S127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78111"/>
            <a:ext cx="5969834" cy="3979889"/>
          </a:xfrm>
          <a:prstGeom prst="rect">
            <a:avLst/>
          </a:prstGeom>
        </p:spPr>
      </p:pic>
      <p:pic>
        <p:nvPicPr>
          <p:cNvPr id="4" name="Рисунок 3" descr="S131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1221" y="1049312"/>
            <a:ext cx="6430780" cy="4287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4853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S131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3714" y="0"/>
            <a:ext cx="5468286" cy="3645524"/>
          </a:xfrm>
          <a:prstGeom prst="rect">
            <a:avLst/>
          </a:prstGeom>
        </p:spPr>
      </p:pic>
      <p:pic>
        <p:nvPicPr>
          <p:cNvPr id="4" name="Рисунок 3" descr="IMG_5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2609" y="3046749"/>
            <a:ext cx="5081667" cy="3811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8547"/>
            <a:ext cx="12192000" cy="786065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Признание высокого профессионализма, в т. ч.: наличие грамот, благодарственных писем, полученных за работу преподавателя (за </a:t>
            </a:r>
            <a:r>
              <a:rPr lang="ru-RU" sz="28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период)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0315" y="1206615"/>
            <a:ext cx="4134393" cy="5651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9570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4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Юбилей  </a:t>
            </a:r>
            <a:r>
              <a:rPr lang="ru-RU" sz="4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любимой школы</a:t>
            </a:r>
            <a:endParaRPr lang="ru-RU" sz="40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7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3495" y="963118"/>
            <a:ext cx="7859842" cy="5894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rot="10800000" flipV="1">
            <a:off x="838200" y="1690688"/>
            <a:ext cx="10515600" cy="281714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ru-RU" sz="5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643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350612"/>
            <a:ext cx="11771086" cy="56378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1. </a:t>
            </a:r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Arimo" pitchFamily="34" charset="0"/>
                <a:cs typeface="Arimo" pitchFamily="34" charset="0"/>
              </a:rPr>
              <a:t>Повышение квалификации, профессиональная переподготовка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Arimo" pitchFamily="34" charset="0"/>
              <a:cs typeface="Arimo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9448" y="1074821"/>
            <a:ext cx="7252189" cy="5783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3681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2126" y="0"/>
            <a:ext cx="440897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2037" y="0"/>
            <a:ext cx="448116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7359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9011" y="336884"/>
            <a:ext cx="7716253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2543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56" y="0"/>
            <a:ext cx="4880191" cy="6717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6350" y="0"/>
            <a:ext cx="4880190" cy="67174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343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272715"/>
            <a:ext cx="8775032" cy="6336631"/>
          </a:xfrm>
          <a:prstGeom prst="rect">
            <a:avLst/>
          </a:prstGeom>
          <a:pattFill prst="wdDn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="" xmlns:p14="http://schemas.microsoft.com/office/powerpoint/2010/main" val="3092276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278</Words>
  <Application>Microsoft Office PowerPoint</Application>
  <PresentationFormat>Произвольный</PresentationFormat>
  <Paragraphs>30</Paragraphs>
  <Slides>49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     УПРАВЛЕНИЕ КУЛЬТУРЫ ДЕПАРТАМЕНТА ПО СОЦИАЛЬНОЙ ПОЛИТИКЕ АДМИНИСТРАЦИИ ГОРОДСКОГО ОКРУГА САРАНСК Муниципальное бюджетное учреждение дополнительного образования «Детская музыкальная школа № 4 имени Л. Воинова»     ПОРТФОЛИО</vt:lpstr>
      <vt:lpstr>Сведения о себе</vt:lpstr>
      <vt:lpstr>Слайд 3</vt:lpstr>
      <vt:lpstr>Слайд 4</vt:lpstr>
      <vt:lpstr>1. Повышение квалификации, профессиональная переподготовка</vt:lpstr>
      <vt:lpstr>Слайд 6</vt:lpstr>
      <vt:lpstr>Слайд 7</vt:lpstr>
      <vt:lpstr>Слайд 8</vt:lpstr>
      <vt:lpstr>Слайд 9</vt:lpstr>
      <vt:lpstr>2. Участие преподавателя в научно-методической, экспериментальной деятельности</vt:lpstr>
      <vt:lpstr>Слайд 11</vt:lpstr>
      <vt:lpstr>3. Позитивная динамика доли учащихся, успевающих на  «4» и «5» за предшествующий учебный год (%)</vt:lpstr>
      <vt:lpstr>4. Результаты участия обучающихся в профессиональных конкурсах, проводимых под патронатом Министерств культуры</vt:lpstr>
      <vt:lpstr>Слайд 14</vt:lpstr>
      <vt:lpstr>Слайд 15</vt:lpstr>
      <vt:lpstr>Слайд 16</vt:lpstr>
      <vt:lpstr>5. Результаты участия обучающихся в мероприятиях различных уровней по учебной деятельности.     Победы и призовые места на муниципальном и республиканском уровнях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6. Количество учащихся (коллективов), принимающих участие в конкурсах, фестивалях различного уровня за межаттестационный период</vt:lpstr>
      <vt:lpstr>Слайд 35</vt:lpstr>
      <vt:lpstr>Слайд 36</vt:lpstr>
      <vt:lpstr>Слайд 37</vt:lpstr>
      <vt:lpstr>7. Участие преподавателя или учащихся в мероприятиях концертно-просветительского, художественно-творческого характера</vt:lpstr>
      <vt:lpstr>Слайд 39</vt:lpstr>
      <vt:lpstr>Слайд 40</vt:lpstr>
      <vt:lpstr>Слайд 41</vt:lpstr>
      <vt:lpstr>Слайд 42</vt:lpstr>
      <vt:lpstr>8. Поступление учащихся ССУЗы и ВУЗы за межаттестационный период</vt:lpstr>
      <vt:lpstr>Слайд 44</vt:lpstr>
      <vt:lpstr>                   Мои выпускники - отличники</vt:lpstr>
      <vt:lpstr>Слайд 46</vt:lpstr>
      <vt:lpstr>10. Признание высокого профессионализма, в т. ч.: наличие грамот, благодарственных писем, полученных за работу преподавателя (за межаттестационный период)</vt:lpstr>
      <vt:lpstr>                      Юбилей  любимой школы</vt:lpstr>
      <vt:lpstr>         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Наташа</cp:lastModifiedBy>
  <cp:revision>89</cp:revision>
  <dcterms:created xsi:type="dcterms:W3CDTF">2018-02-08T14:22:59Z</dcterms:created>
  <dcterms:modified xsi:type="dcterms:W3CDTF">2020-02-06T16:01:41Z</dcterms:modified>
</cp:coreProperties>
</file>