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4" r:id="rId4"/>
    <p:sldId id="317" r:id="rId5"/>
    <p:sldId id="356" r:id="rId6"/>
    <p:sldId id="259" r:id="rId7"/>
    <p:sldId id="315" r:id="rId8"/>
    <p:sldId id="316" r:id="rId9"/>
    <p:sldId id="350" r:id="rId10"/>
    <p:sldId id="300" r:id="rId11"/>
    <p:sldId id="349" r:id="rId12"/>
    <p:sldId id="351" r:id="rId13"/>
    <p:sldId id="357" r:id="rId14"/>
    <p:sldId id="301" r:id="rId15"/>
    <p:sldId id="302" r:id="rId16"/>
    <p:sldId id="304" r:id="rId17"/>
    <p:sldId id="319" r:id="rId18"/>
    <p:sldId id="358" r:id="rId19"/>
    <p:sldId id="321" r:id="rId20"/>
    <p:sldId id="320" r:id="rId21"/>
    <p:sldId id="324" r:id="rId22"/>
    <p:sldId id="322" r:id="rId23"/>
    <p:sldId id="323" r:id="rId24"/>
    <p:sldId id="325" r:id="rId25"/>
    <p:sldId id="326" r:id="rId26"/>
    <p:sldId id="352" r:id="rId27"/>
    <p:sldId id="328" r:id="rId28"/>
    <p:sldId id="359" r:id="rId29"/>
    <p:sldId id="353" r:id="rId30"/>
    <p:sldId id="329" r:id="rId31"/>
    <p:sldId id="331" r:id="rId32"/>
    <p:sldId id="330" r:id="rId33"/>
    <p:sldId id="333" r:id="rId34"/>
    <p:sldId id="347" r:id="rId35"/>
    <p:sldId id="348" r:id="rId36"/>
    <p:sldId id="336" r:id="rId37"/>
    <p:sldId id="354" r:id="rId38"/>
    <p:sldId id="334" r:id="rId39"/>
    <p:sldId id="355" r:id="rId40"/>
    <p:sldId id="335" r:id="rId41"/>
    <p:sldId id="360" r:id="rId42"/>
    <p:sldId id="332" r:id="rId43"/>
    <p:sldId id="339" r:id="rId44"/>
    <p:sldId id="340" r:id="rId45"/>
    <p:sldId id="361" r:id="rId46"/>
    <p:sldId id="341" r:id="rId47"/>
    <p:sldId id="343" r:id="rId48"/>
    <p:sldId id="344" r:id="rId49"/>
    <p:sldId id="345" r:id="rId50"/>
    <p:sldId id="346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D7C24-0A45-4C7A-B860-4F246D37F59E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AD563-E384-42ED-9950-CA847FBBA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AD563-E384-42ED-9950-CA847FBBA9EC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14ruz.schoolrm.ru/sveden/employees/42010/362459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anrom.edurm.ru/users/voevodina0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nrom.edurm.ru/users/voevodina06" TargetMode="Externa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332656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ПОРТФОЛИО </a:t>
            </a:r>
            <a:r>
              <a:rPr lang="ru-RU" sz="6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6000" dirty="0" smtClean="0">
                <a:latin typeface="Arial" pitchFamily="34" charset="0"/>
                <a:cs typeface="Arial" pitchFamily="34" charset="0"/>
              </a:rPr>
            </a:br>
            <a:r>
              <a:rPr lang="ru-RU" sz="6000" dirty="0" smtClean="0">
                <a:latin typeface="Arial" pitchFamily="34" charset="0"/>
                <a:cs typeface="Arial" pitchFamily="34" charset="0"/>
              </a:rPr>
              <a:t>Воеводиной Ирины</a:t>
            </a:r>
            <a:br>
              <a:rPr lang="ru-RU" sz="6000" dirty="0" smtClean="0">
                <a:latin typeface="Arial" pitchFamily="34" charset="0"/>
                <a:cs typeface="Arial" pitchFamily="34" charset="0"/>
              </a:rPr>
            </a:br>
            <a:r>
              <a:rPr lang="ru-RU" sz="6000" dirty="0" smtClean="0">
                <a:latin typeface="Arial" pitchFamily="34" charset="0"/>
                <a:cs typeface="Arial" pitchFamily="34" charset="0"/>
              </a:rPr>
              <a:t>Николаевны, </a:t>
            </a:r>
          </a:p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воспитателя структурного подразделения «Детский сад № 114 комбинированного вида» Муниципального дошкольного образовательного учреждения </a:t>
            </a:r>
          </a:p>
          <a:p>
            <a:pPr algn="ctr"/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Рузаевского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муниципального района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Республики Мордовия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6064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УЧАСТИЕ НА РОССИЙСКОМ УРОВНЕ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инновация НИК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3" y="1052737"/>
            <a:ext cx="4110557" cy="5805264"/>
          </a:xfrm>
          <a:prstGeom prst="rect">
            <a:avLst/>
          </a:prstGeom>
        </p:spPr>
      </p:pic>
      <p:pic>
        <p:nvPicPr>
          <p:cNvPr id="9" name="Рисунок 8" descr="Воеводи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307" y="1052736"/>
            <a:ext cx="4207685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9400" y="0"/>
            <a:ext cx="9373400" cy="6858000"/>
          </a:xfrm>
          <a:prstGeom prst="rect">
            <a:avLst/>
          </a:prstGeom>
        </p:spPr>
      </p:pic>
      <p:pic>
        <p:nvPicPr>
          <p:cNvPr id="5" name="Рисунок 4" descr="нико 1 эта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0"/>
            <a:ext cx="2448272" cy="3212977"/>
          </a:xfrm>
          <a:prstGeom prst="rect">
            <a:avLst/>
          </a:prstGeom>
        </p:spPr>
      </p:pic>
      <p:pic>
        <p:nvPicPr>
          <p:cNvPr id="6" name="Рисунок 5" descr="нико 2 эта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429000"/>
            <a:ext cx="2457190" cy="3429000"/>
          </a:xfrm>
          <a:prstGeom prst="rect">
            <a:avLst/>
          </a:prstGeom>
        </p:spPr>
      </p:pic>
      <p:pic>
        <p:nvPicPr>
          <p:cNvPr id="7" name="Рисунок 6" descr="ин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791" y="0"/>
            <a:ext cx="50027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НАСТАВНИЧЕСТВО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НАЛИЧИЕ ПУБЛИКАЦИЙ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764705"/>
          <a:ext cx="8784976" cy="584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872208"/>
                <a:gridCol w="3456384"/>
              </a:tblGrid>
              <a:tr h="288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тема публикации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Место публикации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Подтверждение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0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 сайтах сети Интернет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5824">
                <a:tc>
                  <a:txBody>
                    <a:bodyPr/>
                    <a:lstStyle/>
                    <a:p>
                      <a:pPr marL="7556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Конспект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развлечения «Встреча с Осенью»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Сайт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СМИ </a:t>
                      </a:r>
                      <a:r>
                        <a:rPr lang="en-US" sz="1300" dirty="0">
                          <a:latin typeface="Times New Roman"/>
                          <a:ea typeface="Calibri"/>
                          <a:cs typeface="Times New Roman"/>
                        </a:rPr>
                        <a:t>rosuchebnik.ru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Свидетельство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 публикации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024">
                <a:tc>
                  <a:txBody>
                    <a:bodyPr/>
                    <a:lstStyle/>
                    <a:p>
                      <a:pPr marL="7556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Педагогический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прием-эффект «Удивительный воздух»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Сайт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АНО ДПО «МЦИТО»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Сертификат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 публикации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2856">
                <a:tc>
                  <a:txBody>
                    <a:bodyPr/>
                    <a:lstStyle/>
                    <a:p>
                      <a:pPr marL="75565" algn="l">
                        <a:spcAft>
                          <a:spcPts val="0"/>
                        </a:spcAft>
                      </a:pPr>
                      <a:endParaRPr lang="ru-RU" sz="13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556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Познавательное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занятие «Железнодорожная экологическая лаборатория воздуха»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Всероссийский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интернет-портал «Открытый урок»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Свидетельство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 публикации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8693">
                <a:tc>
                  <a:txBody>
                    <a:bodyPr/>
                    <a:lstStyle/>
                    <a:p>
                      <a:pPr marL="75565" algn="l"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7556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Статья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« Народные игры как средство включения детей -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инофонов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в образовательную деятельность»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ГБУ ДПО РМ «ЦНППМ «Педагог 13.ру», 2019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556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Проблемы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социализации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детей-инофонов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в поликультурном образовательном пространстве: сборник материалов конференции/ сост. : Т. В. Самсонова, Т. Г. Анисимова. – Саранск : ЦНППМ «Педагог13.ру», 2019. – 74 с. </a:t>
                      </a:r>
                    </a:p>
                  </a:txBody>
                  <a:tcPr marL="68580" marR="68580" marT="0" marB="0"/>
                </a:tc>
              </a:tr>
              <a:tr h="658275">
                <a:tc>
                  <a:txBody>
                    <a:bodyPr/>
                    <a:lstStyle/>
                    <a:p>
                      <a:pPr marL="75565" algn="l"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7556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Статья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«Информационно-коммуникативные технологии в развитии речи дошкольников»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ГБУ ДПО «МРИО»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Сертификат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о публикации</a:t>
                      </a:r>
                    </a:p>
                    <a:p>
                      <a:pPr marL="111125"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В электронном сборнике «Лучшие практики Республики Мордовии»</a:t>
                      </a:r>
                    </a:p>
                  </a:txBody>
                  <a:tcPr marL="68580" marR="68580" marT="0" marB="0"/>
                </a:tc>
              </a:tr>
              <a:tr h="2880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Российский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20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5565"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Статья « ИКТ в развитии дошкольников»  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111760"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Издательство «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Директ-Медиа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», Москва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Реализация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ФГОС. Эффективные педагогические и управленческие практики: Материалы </a:t>
                      </a:r>
                      <a:r>
                        <a:rPr lang="en-US" sz="1300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Всероссийской научно-практической конференции.- Москва, Берлин: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Директ-Медиа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, 2019.-304 с. </a:t>
                      </a:r>
                      <a:endParaRPr lang="ru-RU" sz="13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111125">
                        <a:spcAft>
                          <a:spcPts val="0"/>
                        </a:spcAft>
                      </a:pP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6064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ПУБЛИКАЦИИ НА САЙТАХ, ПОРТАЛАХ СЕТИ ИНТЕРНЕТ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ertificate Удивление чуд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420888"/>
            <a:ext cx="3613316" cy="2612714"/>
          </a:xfrm>
          <a:prstGeom prst="rect">
            <a:avLst/>
          </a:prstGeom>
        </p:spPr>
      </p:pic>
      <p:pic>
        <p:nvPicPr>
          <p:cNvPr id="1028" name="Picture 4" descr="C:\Documents and Settings\Ирина\Рабочий стол\РАБОТА\аттестации\Certificate_133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2772099" cy="4059260"/>
          </a:xfrm>
          <a:prstGeom prst="rect">
            <a:avLst/>
          </a:prstGeom>
          <a:noFill/>
        </p:spPr>
      </p:pic>
      <p:pic>
        <p:nvPicPr>
          <p:cNvPr id="2" name="Picture 2" descr="C:\Documents and Settings\Ирина\Рабочий стол\РАБОТА\аттестации\свидетельство _открытый ур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80928"/>
            <a:ext cx="2843808" cy="418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6064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инофон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2915816" cy="4194815"/>
          </a:xfrm>
          <a:prstGeom prst="rect">
            <a:avLst/>
          </a:prstGeom>
        </p:spPr>
      </p:pic>
      <p:pic>
        <p:nvPicPr>
          <p:cNvPr id="7" name="Рисунок 6" descr="Копия инофон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484783"/>
            <a:ext cx="3059832" cy="4224621"/>
          </a:xfrm>
          <a:prstGeom prst="rect">
            <a:avLst/>
          </a:prstGeom>
        </p:spPr>
      </p:pic>
      <p:pic>
        <p:nvPicPr>
          <p:cNvPr id="8" name="Рисунок 7" descr="инофон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1699" y="1484784"/>
            <a:ext cx="2953765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публикация мри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48879"/>
            <a:ext cx="4581697" cy="3240361"/>
          </a:xfrm>
          <a:prstGeom prst="rect">
            <a:avLst/>
          </a:prstGeom>
        </p:spPr>
      </p:pic>
      <p:pic>
        <p:nvPicPr>
          <p:cNvPr id="11" name="Рисунок 10" descr="Копия книга фгос 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80728"/>
            <a:ext cx="4248526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РОССИЙСКИЙ  УРОВЕНЬ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скачанные файл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10633"/>
            <a:ext cx="2999522" cy="4285031"/>
          </a:xfrm>
          <a:prstGeom prst="rect">
            <a:avLst/>
          </a:prstGeom>
        </p:spPr>
      </p:pic>
      <p:pic>
        <p:nvPicPr>
          <p:cNvPr id="8" name="Рисунок 7" descr="книга фгос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1" y="1340768"/>
            <a:ext cx="2952328" cy="4281701"/>
          </a:xfrm>
          <a:prstGeom prst="rect">
            <a:avLst/>
          </a:prstGeom>
        </p:spPr>
      </p:pic>
      <p:pic>
        <p:nvPicPr>
          <p:cNvPr id="10" name="Рисунок 9" descr="Копия книга фгос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340768"/>
            <a:ext cx="2915816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РЕЗУЛЬТАТЫ УЧАСТИЯ ВОСПИТАННИКОВ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3" y="908720"/>
          <a:ext cx="8712969" cy="5679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/>
                <a:gridCol w="1296144"/>
                <a:gridCol w="1008113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конкурса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Результат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Конкурсы сети интернет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384">
                <a:tc>
                  <a:txBody>
                    <a:bodyPr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творческий конкурс «В мире любимых мультфильмов»</a:t>
                      </a:r>
                    </a:p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(организатор: 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Центр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дистанционных технологий «Новое поколение»)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степени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6.09.2017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68580" marR="68580" marT="0" marB="0"/>
                </a:tc>
              </a:tr>
              <a:tr h="504056">
                <a:tc>
                  <a:txBody>
                    <a:bodyPr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творческий конкурс «Взгляд из космоса», посвященный дню космонавтики 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организатор: Центр 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Эйнштейн»)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25.07.2018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04056">
                <a:tc>
                  <a:txBody>
                    <a:bodyPr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 поделок «Русская осень»</a:t>
                      </a:r>
                    </a:p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(организатор: Центр педагогического мастерства «Новые идеи»)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9.09.2019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68580" marR="68580" marT="0" marB="0"/>
                </a:tc>
              </a:tr>
              <a:tr h="2880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8816">
                <a:tc>
                  <a:txBody>
                    <a:bodyPr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творческий конкурс «Осенний переполох», номинация «Лесная сказка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(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организатор: Управление образованием администрации </a:t>
                      </a:r>
                      <a:r>
                        <a:rPr lang="ru-RU" sz="13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Рузаевского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630" algn="l"/>
                        </a:tabLs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68580" marR="68580" marT="0" marB="0"/>
                </a:tc>
              </a:tr>
              <a:tr h="711079">
                <a:tc>
                  <a:txBody>
                    <a:bodyPr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Детский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 патриотического рисунка «Мир моего дома» </a:t>
                      </a:r>
                      <a:r>
                        <a:rPr lang="ru-RU" sz="13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Рузаевского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района (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организатор: Управление образованием администрации </a:t>
                      </a:r>
                      <a:r>
                        <a:rPr lang="ru-RU" sz="13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Рузаевского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района, Центр молодежной политики и туризма)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630" algn="l"/>
                        </a:tabLst>
                      </a:pP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630" algn="l"/>
                        </a:tabLs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 marL="68580" marR="68580" marT="0" marB="0"/>
                </a:tc>
              </a:tr>
              <a:tr h="711079">
                <a:tc>
                  <a:txBody>
                    <a:bodyPr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 творческих работ по противопожарной тематике «Не шути с огнем!», номинация «Детская рука»</a:t>
                      </a:r>
                    </a:p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(организатор: Управление образованием администрации </a:t>
                      </a:r>
                      <a:r>
                        <a:rPr lang="ru-RU" sz="13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Рузаевского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630" algn="l"/>
                        </a:tabLst>
                      </a:pP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630" algn="l"/>
                        </a:tabLs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28.02.2020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034">
                <a:tc gridSpan="3">
                  <a:txBody>
                    <a:bodyPr/>
                    <a:lstStyle/>
                    <a:p>
                      <a:pPr marL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6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630" algn="l"/>
                        </a:tabLst>
                      </a:pP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11079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Профориентационный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 «Новогоднее письмо Деду Морозу «Моя профессия – мое будущее»</a:t>
                      </a:r>
                    </a:p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(организатор: МГПИ им. </a:t>
                      </a:r>
                      <a:r>
                        <a:rPr lang="ru-RU" sz="13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М.Е.Евсевьева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Дипломы призеров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(9 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участников)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630" algn="l"/>
                        </a:tabLst>
                      </a:pP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630" algn="l"/>
                        </a:tabLs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14.01.2020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ПОБЕДЫ В ДИСТАНЦИОННЫХ КОНКУРСАХ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СЕТИ ИНТЕРНЕТ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василье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7"/>
            <a:ext cx="2843808" cy="4022611"/>
          </a:xfrm>
          <a:prstGeom prst="rect">
            <a:avLst/>
          </a:prstGeom>
        </p:spPr>
      </p:pic>
      <p:pic>
        <p:nvPicPr>
          <p:cNvPr id="5" name="Рисунок 4" descr="мороз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1412776"/>
            <a:ext cx="3096344" cy="4378063"/>
          </a:xfrm>
          <a:prstGeom prst="rect">
            <a:avLst/>
          </a:prstGeom>
        </p:spPr>
      </p:pic>
      <p:pic>
        <p:nvPicPr>
          <p:cNvPr id="7" name="Рисунок 6" descr="Мурмурова мультфиль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1" y="2428201"/>
            <a:ext cx="3131840" cy="4429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5" descr="zampred_voevod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765175"/>
            <a:ext cx="331628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51920" y="404664"/>
            <a:ext cx="504056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u="sng" dirty="0" smtClean="0">
                <a:latin typeface="Arial" pitchFamily="34" charset="0"/>
                <a:cs typeface="Arial" pitchFamily="34" charset="0"/>
              </a:rPr>
              <a:t>Дата рождения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06.07.1972г.</a:t>
            </a:r>
          </a:p>
          <a:p>
            <a:r>
              <a:rPr lang="ru-RU" altLang="ru-RU" sz="2400" b="1" u="sng" dirty="0" smtClean="0">
                <a:latin typeface="Arial" pitchFamily="34" charset="0"/>
                <a:cs typeface="Arial" pitchFamily="34" charset="0"/>
              </a:rPr>
              <a:t>Профессиональное образование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МГПИ имени </a:t>
            </a:r>
            <a:r>
              <a:rPr lang="ru-RU" altLang="ru-RU" sz="2400" b="1" i="1" dirty="0" err="1" smtClean="0">
                <a:latin typeface="Arial" pitchFamily="34" charset="0"/>
                <a:cs typeface="Arial" pitchFamily="34" charset="0"/>
              </a:rPr>
              <a:t>М.Е.Евсевьева</a:t>
            </a:r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b="1" u="sng" dirty="0" smtClean="0">
                <a:latin typeface="Arial" pitchFamily="34" charset="0"/>
                <a:cs typeface="Arial" pitchFamily="34" charset="0"/>
              </a:rPr>
              <a:t>Специальность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Педагогика и психология (дошкольная)</a:t>
            </a:r>
          </a:p>
          <a:p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№ диплома ЦВ 345725, дата выдачи 02.07.1993 </a:t>
            </a:r>
          </a:p>
          <a:p>
            <a:r>
              <a:rPr lang="ru-RU" altLang="ru-RU" sz="2400" b="1" u="sng" dirty="0" smtClean="0"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25лет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altLang="ru-RU" sz="2400" b="1" u="sng" dirty="0" smtClean="0">
                <a:latin typeface="Arial" pitchFamily="34" charset="0"/>
                <a:cs typeface="Arial" pitchFamily="34" charset="0"/>
              </a:rPr>
              <a:t>Общий трудовой стаж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27 лет</a:t>
            </a:r>
          </a:p>
          <a:p>
            <a:r>
              <a:rPr lang="ru-RU" altLang="ru-RU" sz="2400" b="1" u="sng" dirty="0" smtClean="0">
                <a:latin typeface="Arial" pitchFamily="34" charset="0"/>
                <a:cs typeface="Arial" pitchFamily="34" charset="0"/>
              </a:rPr>
              <a:t>Квалификационная категория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высшая</a:t>
            </a:r>
          </a:p>
          <a:p>
            <a:r>
              <a:rPr lang="ru-RU" altLang="ru-RU" sz="2400" b="1" u="sng" dirty="0" smtClean="0">
                <a:latin typeface="Arial" pitchFamily="34" charset="0"/>
                <a:cs typeface="Arial" pitchFamily="34" charset="0"/>
              </a:rPr>
              <a:t>Дата последней аттестации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19.11.2015 г</a:t>
            </a:r>
          </a:p>
          <a:p>
            <a:r>
              <a:rPr lang="ru-RU" altLang="ru-RU" sz="2400" b="1" u="sng" dirty="0" smtClean="0">
                <a:latin typeface="Arial" pitchFamily="34" charset="0"/>
                <a:cs typeface="Arial" pitchFamily="34" charset="0"/>
              </a:rPr>
              <a:t>Должность</a:t>
            </a: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2400" b="1" i="1" dirty="0" smtClean="0">
                <a:latin typeface="Arial" pitchFamily="34" charset="0"/>
                <a:cs typeface="Arial" pitchFamily="34" charset="0"/>
              </a:rPr>
              <a:t>воспитатель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ПОБЕДЫ В ОЧНЫХ МУНИЦИПАЛЬНЫХ МЕРОПРИЯТИЯХ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Ирина\Рабочий стол\ДОСТИЖЕНИЯ\2018\Каша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052736"/>
            <a:ext cx="3347864" cy="4867406"/>
          </a:xfrm>
          <a:prstGeom prst="rect">
            <a:avLst/>
          </a:prstGeom>
          <a:noFill/>
        </p:spPr>
      </p:pic>
      <p:pic>
        <p:nvPicPr>
          <p:cNvPr id="8" name="Рисунок 7" descr="грамота Кашае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3353611" cy="4608512"/>
          </a:xfrm>
          <a:prstGeom prst="rect">
            <a:avLst/>
          </a:prstGeom>
        </p:spPr>
      </p:pic>
      <p:pic>
        <p:nvPicPr>
          <p:cNvPr id="7" name="Рисунок 6" descr="захарова муниципа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832137" y="2957896"/>
            <a:ext cx="3396032" cy="440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ПОБЕДЫ В ОЧНЫХ РЕСПУБЛИКАНСКИХ МЕРОПРИЯТИЯХ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е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3004693" cy="4248472"/>
          </a:xfrm>
          <a:prstGeom prst="rect">
            <a:avLst/>
          </a:prstGeom>
        </p:spPr>
      </p:pic>
      <p:pic>
        <p:nvPicPr>
          <p:cNvPr id="5" name="Рисунок 4" descr="диплом группа 14.01.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916832"/>
            <a:ext cx="2902838" cy="4104456"/>
          </a:xfrm>
          <a:prstGeom prst="rect">
            <a:avLst/>
          </a:prstGeom>
        </p:spPr>
      </p:pic>
      <p:pic>
        <p:nvPicPr>
          <p:cNvPr id="7" name="Рисунок 6" descr="кол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633379"/>
            <a:ext cx="2987824" cy="4224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6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 НАЛИЧИЕ  АВТОРСКИХ ПРОГРАММ, МЕТОДИЧЕСКИХ ПОСОБИЙ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844824"/>
          <a:ext cx="8424936" cy="3897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/>
                <a:gridCol w="4212468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Методическое пособие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Рецензент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4996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9843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Поликультурное образование дошкольников посредством ознакомления их с культурами народов мира, объединенных языковой принадлежностью: итоги работы республиканской площадки: из опыта работы педагогов ЧДОУ «Детский сад №  114 ОАО «РЖД» г. Рузаевка/ авт.-сост.: Т.В. Самсонова, Т.А. Вавилова, Н.В. Матренина и др.; под общ. ред. Т.В. Самсоновой. –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Саранск: МРИО, 2017. – 142 с.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Рецензен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т: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Акашкина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Р.И., исполнительный директор Некоммерческой ассоциации «Поволжский центр культур финно-угорских народов»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Авторский коллектив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Т.В. Самсонова, Т.А. Вавилова, Н.В. Матренина , В.М. Иванушкина, Е.А. Александрина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lang="ru-RU" sz="1600" b="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И.Н. Воеводина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Е.Б.Кувшинова,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Н.Н.Макарова, Е.И.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Неясова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 В.В.Уланова,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Е.И.Шумаева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книг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2987824" cy="4248472"/>
          </a:xfrm>
          <a:prstGeom prst="rect">
            <a:avLst/>
          </a:prstGeom>
        </p:spPr>
      </p:pic>
      <p:pic>
        <p:nvPicPr>
          <p:cNvPr id="5" name="Рисунок 4" descr="книга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412776"/>
            <a:ext cx="2902837" cy="4206270"/>
          </a:xfrm>
          <a:prstGeom prst="rect">
            <a:avLst/>
          </a:prstGeom>
        </p:spPr>
      </p:pic>
      <p:pic>
        <p:nvPicPr>
          <p:cNvPr id="7" name="Рисунок 6" descr="книга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7" y="1364618"/>
            <a:ext cx="2987824" cy="4224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6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6. ВЫСТУПЛЕНИЯ НА ЗАСЕДАНИЯХ МЕТОДИЧЕСКИХ СОВЕТОВ, НАУЧНО- ПРАКТИЧЕСКИХ КОНФЕРЕНЦИЯХ, СЕМИНАРАХ, ФОРУМАХ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1484784"/>
          <a:ext cx="8712968" cy="5346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1800200"/>
                <a:gridCol w="3096344"/>
                <a:gridCol w="2952328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дата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</a:t>
                      </a:r>
                      <a:endParaRPr lang="ru-RU" sz="10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138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05.04.2016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ЧДОУ «Детский сад № 114» ОАО «РЖД»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Защита проекта «Детский сад будущего»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Семинар-практикум «Детский сад будущего»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3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06.10.2018</a:t>
                      </a:r>
                      <a:endParaRPr lang="ru-RU" sz="120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СП «Детский сад №114» МБДОУ «Детский сад «Радуга»</a:t>
                      </a:r>
                      <a:endParaRPr lang="ru-RU" sz="120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«Формы и методы, отвечающие принципам ФГОС, по экономическому воспитанию дошкольников»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Семинар «Экономическое воспитание детей дошкольного возраста»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3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23.05.2019</a:t>
                      </a:r>
                      <a:endParaRPr lang="ru-RU" sz="120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СП «Детский сад №114» МБДОУ «Детский сад «Радуга»</a:t>
                      </a:r>
                      <a:endParaRPr lang="ru-RU" sz="120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Механизмы адаптации для детей с ОВЗ»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Воркшоп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«ФГОС ДО и проблемы образовательного процесса ДОУ»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2037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</a:t>
                      </a: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ровень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21.12.2018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МБОУ «СОШ №9»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Рузаевского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Подвижные игры как средство поликультурного воспитания дошкольников»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VII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Муниципальная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научно-практическая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конференция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Образование и воспитание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школьников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условиях поликультурного региона»</a:t>
                      </a:r>
                    </a:p>
                  </a:txBody>
                  <a:tcPr marL="68580" marR="68580" marT="0" marB="0"/>
                </a:tc>
              </a:tr>
              <a:tr h="35546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</a:t>
                      </a:r>
                      <a:r>
                        <a:rPr lang="ru-RU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</a:t>
                      </a: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ровень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ГБУ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ДПО «МРИО»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ИКТ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ознакомлении дошкольников с железнодорожным транспортом»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образовательный форум </a:t>
                      </a:r>
                    </a:p>
                  </a:txBody>
                  <a:tcPr marL="68580" marR="68580" marT="0" marB="0"/>
                </a:tc>
              </a:tr>
              <a:tr h="613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14.01.2020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ФГБОУ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 МГПИ им.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Евсевьева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Ранняя профориентация детей дошкольного возраста»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Профориентационный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 Новогоднее письмо Деду Морозу «Моя профессия – мое будущее» (очный этап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УРОВЕНЬ  ОБРАЗОВАТЕЛЬНОЙ ОРГАНИЗАЦИИ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педсов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752844"/>
            <a:ext cx="4435370" cy="6105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МУНИЦИПАЛЬНЫЙ УРОВЕНЬ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школа 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5938" y="806824"/>
            <a:ext cx="4276302" cy="605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МГП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1"/>
            <a:ext cx="4211960" cy="5774857"/>
          </a:xfrm>
          <a:prstGeom prst="rect">
            <a:avLst/>
          </a:prstGeom>
        </p:spPr>
      </p:pic>
      <p:pic>
        <p:nvPicPr>
          <p:cNvPr id="5" name="Рисунок 4" descr="форум мри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4162" y="2132856"/>
            <a:ext cx="4889838" cy="3458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7. ПРОВЕДЕНИЕ ОТКРЫТЫХ ЗАНЯТИЙ,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МАСТЕР – КЛАССОВ, МЕРОПРИЯТИЙ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3" y="1196751"/>
          <a:ext cx="8712968" cy="5502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352"/>
                <a:gridCol w="1852334"/>
                <a:gridCol w="2610930"/>
                <a:gridCol w="3168352"/>
              </a:tblGrid>
              <a:tr h="315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тема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Название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389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 образовательной организации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2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10.02.2019</a:t>
                      </a:r>
                      <a:endParaRPr lang="ru-RU" sz="13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365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СП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«Детский сад №114» МБДОУ «Детский сад «Радуга»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096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Мастер-класс  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для педагогов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«Интеллектуально-творческое развитие дошкольников с помощью развивающих игр 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Воскобовича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3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Инновационная 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экспериментальная деятельность на уровне ДОУ «Развивающие технологии как средство развития познавательных способностей дошкольников»</a:t>
                      </a:r>
                      <a:endParaRPr lang="ru-RU" sz="13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30.10.2019</a:t>
                      </a:r>
                      <a:endParaRPr lang="ru-RU" sz="13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365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СП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«Детский сад №114» МБДОУ «Детский сад «Радуга»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096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Открытое 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занятие «Волшебная лаборатория </a:t>
                      </a:r>
                      <a:r>
                        <a:rPr lang="ru-RU" sz="1300" dirty="0" err="1">
                          <a:latin typeface="Times New Roman"/>
                          <a:ea typeface="Times New Roman"/>
                        </a:rPr>
                        <a:t>Фиксиков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3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Семинар 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«Программы и технологии организации элементарного экспериментирования ребенка»</a:t>
                      </a:r>
                      <a:endParaRPr lang="ru-RU" sz="13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610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28.01.2020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СП «Детский сад №114» МБДОУ «Детский сад «Радуга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096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Мастер-класс 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«Экспериментирование детей с красками»</a:t>
                      </a:r>
                      <a:endParaRPr lang="ru-RU" sz="13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latin typeface="Times New Roman"/>
                          <a:ea typeface="Times New Roman"/>
                        </a:rPr>
                        <a:t>Методибъединение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воспитателей 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 err="1">
                          <a:latin typeface="Times New Roman"/>
                          <a:ea typeface="Times New Roman"/>
                        </a:rPr>
                        <a:t>Рузаевского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 муниципального района «Детское экспериментирование – основа познавательно-исследовательской деятельности 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дошкольников»</a:t>
                      </a:r>
                      <a:endParaRPr lang="ru-RU" sz="13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255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610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12.12.2019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СП «Детский сад №114» МБДОУ «Детский сад «Радуга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Мастер-класс 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«Логические блоки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Дьенеша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: умные игры - умные дети»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Семинар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«Игровые технологии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err="1" smtClean="0">
                          <a:latin typeface="Times New Roman"/>
                          <a:ea typeface="Calibri"/>
                          <a:cs typeface="Times New Roman"/>
                        </a:rPr>
                        <a:t>матема-тического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развития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дошкольников»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 рамках республиканского методического марафона «Образовательные инициативы»  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УРОВЕНЬ  ОБРАЗОВАТЕЛЬНОЙ ОРГАНИЗАЦИИ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открытые мероприят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953725"/>
            <a:ext cx="4294018" cy="590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ИННОВАЦИОННЫЙ  ПЕДАГОГИЧЕСКИЙ  ОПЫТ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844824"/>
            <a:ext cx="74888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Тема: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« ИСПОЛЬЗОВАНИЕ ИГРОВОЙ ТЕХНОЛОГИИ ВОСКОБОВИЧА В ИНТЕЛЛЕКТУАЛЬНОМ РАЗВИТИИ ДОШКОЛЬНИКОВ»</a:t>
            </a:r>
          </a:p>
          <a:p>
            <a:pPr algn="ctr"/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Ссылка: 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  <a:hlinkClick r:id="rId3"/>
              </a:rPr>
              <a:t>https://ds114ruz.schoolrm.ru/sveden/employees/42010/362459/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МУНИЦИПАЛЬНЫЙ УРОВЕНЬ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SCAN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908720"/>
            <a:ext cx="4772053" cy="3384376"/>
          </a:xfrm>
          <a:prstGeom prst="rect">
            <a:avLst/>
          </a:prstGeom>
        </p:spPr>
      </p:pic>
      <p:pic>
        <p:nvPicPr>
          <p:cNvPr id="5" name="Рисунок 4" descr="SCAN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356992"/>
            <a:ext cx="4788024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Марафон - 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3"/>
            <a:ext cx="4283968" cy="5967876"/>
          </a:xfrm>
          <a:prstGeom prst="rect">
            <a:avLst/>
          </a:prstGeom>
        </p:spPr>
      </p:pic>
      <p:pic>
        <p:nvPicPr>
          <p:cNvPr id="5" name="Рисунок 4" descr="Марафон - 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836712"/>
            <a:ext cx="4427984" cy="60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8. ЭКСПЕРТНАЯ ДЕЯТЕЛЬНОСТЬ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9. ОБЩЕСТВЕННО – ПЕДАГОГИЧЕСКАЯ АКТИВНОСТЬ 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772816"/>
          <a:ext cx="8352928" cy="397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82809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Активность педагога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Подтверждающие документы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2809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 Член профкома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справка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  <a:p>
                      <a:pPr algn="ctr"/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809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  Участие в педагогическом сообществе</a:t>
                      </a: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сеть «Педагог13.РУ»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ссылка:  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0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http://anrom.edurm.ru/users/voevodina06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Скрин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страницы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9400" y="0"/>
            <a:ext cx="9373400" cy="6858000"/>
          </a:xfrm>
          <a:prstGeom prst="rect">
            <a:avLst/>
          </a:prstGeom>
        </p:spPr>
      </p:pic>
      <p:pic>
        <p:nvPicPr>
          <p:cNvPr id="3" name="Рисунок 2" descr="справка профк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1436" y="0"/>
            <a:ext cx="49876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9400" y="0"/>
            <a:ext cx="9373400" cy="6858000"/>
          </a:xfrm>
          <a:prstGeom prst="rect">
            <a:avLst/>
          </a:prstGeom>
        </p:spPr>
      </p:pic>
      <p:pic>
        <p:nvPicPr>
          <p:cNvPr id="3" name="Рисунок 2" descr="Фо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4211960" cy="5688632"/>
          </a:xfrm>
          <a:prstGeom prst="rect">
            <a:avLst/>
          </a:prstGeom>
        </p:spPr>
      </p:pic>
      <p:pic>
        <p:nvPicPr>
          <p:cNvPr id="5" name="Рисунок 4" descr="Фото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340768"/>
            <a:ext cx="4499992" cy="331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984" y="494116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Ссылка на страницу: </a:t>
            </a:r>
            <a:r>
              <a:rPr lang="ru-RU" b="1" u="sng" dirty="0" smtClean="0">
                <a:hlinkClick r:id="rId5"/>
              </a:rPr>
              <a:t>http://anrom.edurm.ru/users/voevodina06</a:t>
            </a:r>
            <a:endParaRPr lang="ru-RU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10. ПОЗИТИВНЫЕ РЕЗУЛЬТАТЫ РАБОТЫ С ВОСПИТАННИКАМИ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дети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5"/>
            <a:ext cx="4173419" cy="5733255"/>
          </a:xfrm>
          <a:prstGeom prst="rect">
            <a:avLst/>
          </a:prstGeom>
        </p:spPr>
      </p:pic>
      <p:pic>
        <p:nvPicPr>
          <p:cNvPr id="6" name="Рисунок 5" descr="дети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124744"/>
            <a:ext cx="4169640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9400" y="0"/>
            <a:ext cx="9373400" cy="6858000"/>
          </a:xfrm>
          <a:prstGeom prst="rect">
            <a:avLst/>
          </a:prstGeom>
        </p:spPr>
      </p:pic>
      <p:pic>
        <p:nvPicPr>
          <p:cNvPr id="3" name="Рисунок 2" descr="дети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4322126" cy="6093296"/>
          </a:xfrm>
          <a:prstGeom prst="rect">
            <a:avLst/>
          </a:prstGeom>
        </p:spPr>
      </p:pic>
      <p:pic>
        <p:nvPicPr>
          <p:cNvPr id="4" name="Рисунок 3" descr="дети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32656"/>
            <a:ext cx="4392488" cy="6045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11. КАЧЕСТВО ВЗАИМОДЕЙСТВИЯ С РОДИТЕЛЯМИ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родители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4270500" cy="5877272"/>
          </a:xfrm>
          <a:prstGeom prst="rect">
            <a:avLst/>
          </a:prstGeom>
        </p:spPr>
      </p:pic>
      <p:pic>
        <p:nvPicPr>
          <p:cNvPr id="6" name="Рисунок 5" descr="родители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3937" y="980728"/>
            <a:ext cx="4239140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9400" y="0"/>
            <a:ext cx="9373400" cy="6858000"/>
          </a:xfrm>
          <a:prstGeom prst="rect">
            <a:avLst/>
          </a:prstGeom>
        </p:spPr>
      </p:pic>
      <p:pic>
        <p:nvPicPr>
          <p:cNvPr id="3" name="Рисунок 2" descr="родители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4326749" cy="5949280"/>
          </a:xfrm>
          <a:prstGeom prst="rect">
            <a:avLst/>
          </a:prstGeom>
        </p:spPr>
      </p:pic>
      <p:pic>
        <p:nvPicPr>
          <p:cNvPr id="4" name="Рисунок 3" descr="анкетиро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548680"/>
            <a:ext cx="4299532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9400" y="0"/>
            <a:ext cx="9373400" cy="6858000"/>
          </a:xfrm>
          <a:prstGeom prst="rect">
            <a:avLst/>
          </a:prstGeom>
        </p:spPr>
      </p:pic>
      <p:pic>
        <p:nvPicPr>
          <p:cNvPr id="4" name="Рисунок 3" descr="антиплагиа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91873"/>
            <a:ext cx="5256584" cy="6350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12. РАБОТА С ДЕТЬМИ ИЗ СОЦИАЛЬНО-НЕБЛАГОПОЛУЧНЫХ СЕМЕЙ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13. УЧАСТИЕ ПЕДАГОГА В ПРОФЕССИОНАЛЬНЫХ КОНКУРСАХ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268761"/>
          <a:ext cx="8640960" cy="5256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6704"/>
                <a:gridCol w="1224136"/>
                <a:gridCol w="1080120"/>
              </a:tblGrid>
              <a:tr h="36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конкурса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Результат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935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Конкурсы сети Интернет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 профессионального мастерства воспитателей и педагогов ДОУ «Современный детский сад – 2019» </a:t>
                      </a:r>
                    </a:p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(организатор: журнал «Образовательные проекты «Совенок» для дошкольников»)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9.04.2019 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педагогический конкурс, номинация «Конспект занятия»</a:t>
                      </a:r>
                    </a:p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(организатор: Всероссийский информационно-образовательный портал «Академия педагогических проектов Российской Федерации»)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18.04.2019 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педагогический конкурс «Гражданско-патриотическое воспитание молодого поколения»</a:t>
                      </a:r>
                    </a:p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(организатор: </a:t>
                      </a:r>
                      <a:r>
                        <a:rPr lang="ru-RU" sz="1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Фонд образовательной и научной деятельности 21 века)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13.03.2020 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455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 </a:t>
                      </a:r>
                      <a:r>
                        <a:rPr lang="ru-RU" sz="1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«Воспитатель года- 2019»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(организатор: МБДОУ «Радуга» </a:t>
                      </a:r>
                      <a:r>
                        <a:rPr lang="ru-RU" sz="13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Рузаевского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29.03.2019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778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</a:t>
                      </a:r>
                      <a:r>
                        <a:rPr lang="ru-RU" sz="1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творческих идей «Идея </a:t>
                      </a:r>
                      <a:r>
                        <a:rPr lang="en-US" sz="1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PROF</a:t>
                      </a:r>
                      <a:r>
                        <a:rPr lang="ru-RU" sz="1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(организатор: МРИО город Саранск)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68580" marR="68580" marT="0" marB="0"/>
                </a:tc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1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«Лучший педагогический работник образовательного учреждения ОАО «РЖД»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участника (приказ)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18.10.2016 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ПОБЕДЫ В КОНКУРСАХ НА ПОРТАЛАХ СЕТИ ИНТЕРНЕТ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профконкурс диплом 1 мест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2954752" cy="4176464"/>
          </a:xfrm>
          <a:prstGeom prst="rect">
            <a:avLst/>
          </a:prstGeom>
        </p:spPr>
      </p:pic>
      <p:pic>
        <p:nvPicPr>
          <p:cNvPr id="5" name="Рисунок 4" descr="совено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1628801"/>
            <a:ext cx="2980168" cy="4281264"/>
          </a:xfrm>
          <a:prstGeom prst="rect">
            <a:avLst/>
          </a:prstGeom>
        </p:spPr>
      </p:pic>
      <p:pic>
        <p:nvPicPr>
          <p:cNvPr id="7" name="Рисунок 6" descr="диплом 13.03.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5" y="2224247"/>
            <a:ext cx="3275856" cy="4633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УЧАСТИЕ В ОЧНЫХ МУНИЦИПАЛЬНЫХ КОНКУРСАХ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воспитатель го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8823" y="1196752"/>
            <a:ext cx="3922275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УЧАСТИЕ В ОЧНЫХ КОНКУРСАХ РЕСПУБЛИКАНСКОГО УРОВНЯ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Копия профидея Ир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908721"/>
            <a:ext cx="3132531" cy="4306196"/>
          </a:xfrm>
          <a:prstGeom prst="rect">
            <a:avLst/>
          </a:prstGeom>
        </p:spPr>
      </p:pic>
      <p:pic>
        <p:nvPicPr>
          <p:cNvPr id="5" name="Рисунок 4" descr="ржд приказ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420888"/>
            <a:ext cx="2880320" cy="4437112"/>
          </a:xfrm>
          <a:prstGeom prst="rect">
            <a:avLst/>
          </a:prstGeom>
        </p:spPr>
      </p:pic>
      <p:pic>
        <p:nvPicPr>
          <p:cNvPr id="7" name="Рисунок 6" descr="Копия ржд приказ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2420888"/>
            <a:ext cx="3131840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6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14. НАГРАДЫ И ПООЩРЕНИЯ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764704"/>
          <a:ext cx="8712968" cy="5866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4752528"/>
                <a:gridCol w="2952328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Поощрение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Кем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выдано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0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С сайтов сети Интернет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25.07.2018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Благодарность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 подготовку дипломанта всероссийского конкурса «Взгляд из космоса»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Сайт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«Центр роста талантливых детей и педагогов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Энштейн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»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12.10.2019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Благодарственное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письмо за помощь в организации олимпиады «Юный предприниматель»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Платформа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Учи.ру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04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5288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04.10.2017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Почетная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за добросовестный труд в сфере образования и значительные успехи в воспитании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подрастающего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поколения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Администрация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городского поселения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Рузаевка,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Распоряжение </a:t>
                      </a: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149 </a:t>
                      </a:r>
                      <a:r>
                        <a:rPr lang="ru-RU" sz="11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14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01.06.2017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Благодарность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 подготовку участников конкурса рисунков «Мир глазами детей»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Общественная </a:t>
                      </a: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организация ППО «РОСПРОФЖЕЛ» Эксплуатационного локомотивного депо Рузаевка </a:t>
                      </a:r>
                    </a:p>
                  </a:txBody>
                  <a:tcPr marL="68580" marR="68580" marT="0" marB="0"/>
                </a:tc>
              </a:tr>
              <a:tr h="27777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442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14.01.2020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marR="11112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Благодарность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 участие в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профориентационном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проекте Новогоднее письмо Деду Морозу «Моя профессия – мое будущее»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МГПИ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имени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М.Е.Евсевьева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01.06.2018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marR="11112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Благодарность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 активное сотрудничество в рамках ранней профориентации детей на профессии железнодорожного транспорта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Пензенское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подразделение «Куйбышевский учебный центр профессиональных квалификаций» ОАО «РЖД»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95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Российский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776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27.04.2017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marR="11112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Благодарность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 активное участие в Всероссийском конкурсе детского рисунка в рамках 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VI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Международной научно-практической конференции «Воспитание и обучение детей младшего возраста»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МГУ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имени Ломоносова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20.08.2018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marR="11112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Благодарность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 участие во Всероссийском форуме работников дошкольного образования «Ориентиры детства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 marL="111125" marR="11112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Организационный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комитет форума «Ориентиры детства»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ПООЩРЕНИЯ С САЙТОВ И ПОРТАЛОВ СЕТИ ИНТЕРНЕТ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благодарность УЧИ.Р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980728"/>
            <a:ext cx="3936172" cy="5574604"/>
          </a:xfrm>
          <a:prstGeom prst="rect">
            <a:avLst/>
          </a:prstGeom>
        </p:spPr>
      </p:pic>
      <p:pic>
        <p:nvPicPr>
          <p:cNvPr id="5" name="Рисунок 4" descr="благодарность и.н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80728"/>
            <a:ext cx="4068734" cy="5615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ПООЩРЕНИЯ  МУНИЦИПАЛЬНОГО УРОВНЯ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почетная грамота горо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065" y="980727"/>
            <a:ext cx="4250488" cy="5877273"/>
          </a:xfrm>
          <a:prstGeom prst="rect">
            <a:avLst/>
          </a:prstGeom>
        </p:spPr>
      </p:pic>
      <p:pic>
        <p:nvPicPr>
          <p:cNvPr id="5" name="Рисунок 4" descr="благодарность деп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9148" y="980728"/>
            <a:ext cx="4258892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ПООЩРЕНИЯ  РЕСПУБЛИКАНСКОГО УРОВНЯ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благодарность мгп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58393"/>
            <a:ext cx="4113222" cy="5899608"/>
          </a:xfrm>
          <a:prstGeom prst="rect">
            <a:avLst/>
          </a:prstGeom>
        </p:spPr>
      </p:pic>
      <p:pic>
        <p:nvPicPr>
          <p:cNvPr id="5" name="Рисунок 4" descr="благо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2381" y="956035"/>
            <a:ext cx="4068091" cy="5901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ПООЩРЕНИЯ  РОССИЙСКОГО УРОВНЯ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благодарность мг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94895"/>
            <a:ext cx="4086657" cy="5780641"/>
          </a:xfrm>
          <a:prstGeom prst="rect">
            <a:avLst/>
          </a:prstGeom>
        </p:spPr>
      </p:pic>
      <p:pic>
        <p:nvPicPr>
          <p:cNvPr id="5" name="Picture 2" descr="C:\Documents and Settings\Ирина\Рабочий стол\РАБОТА\аттестации\фору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1052736"/>
            <a:ext cx="4227475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УЧАСТИЕ В ИННОВАЦИОННОЙ (ЭКСПЕРИМЕНТАЛЬНОЙ) ДЕЯТЕЛЬНОСТИ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1196752"/>
          <a:ext cx="8784976" cy="558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288"/>
                <a:gridCol w="1219200"/>
                <a:gridCol w="4011488"/>
              </a:tblGrid>
              <a:tr h="310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Тема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инновационной деятельности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Сроки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Подтверждающие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документы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8071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Развивающие технологии как средство развития познавательных способностей дошкольников»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2018-2019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Выписка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 приказа №8 «Об организации инновационной деятельности в ДОУ» от 12.02.2019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Справка об инновационной деятельности</a:t>
                      </a:r>
                    </a:p>
                  </a:txBody>
                  <a:tcPr marL="68580" marR="68580" marT="0" marB="0"/>
                </a:tc>
              </a:tr>
              <a:tr h="32667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6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Поликультурное образование дошкольников посредством ознакомления их с различными финно-угорскими народами, объединенными языковой принадлежностью с мордовским народом»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2012-2016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Приказ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Министерства образования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РМ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«Об открытии республиканской экспериментальной площадки» № 1482 от 25.12.2012 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Приказ №54 «О создании творческой группы» от 28.12.2012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Справка об инновационной деятельности</a:t>
                      </a:r>
                    </a:p>
                  </a:txBody>
                  <a:tcPr marL="68580" marR="68580" marT="0" marB="0"/>
                </a:tc>
              </a:tr>
              <a:tr h="27022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Российский</a:t>
                      </a:r>
                      <a:r>
                        <a:rPr lang="ru-RU" sz="1600" b="1" i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уровень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9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Исследование качества дошкольного образования» на федеральной инновационной площадке АНО ДО «Национальный институт качества образования»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 –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Выписка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 приказа №1 «Об организации инновационной деятельности в ДОУ» от 05.09.2018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обучения 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региональнеых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специалистов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исследования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Справка об инновационной деятельности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42088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СПАСИБО ЗА ВНИМАНИЕ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6064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УЧАСТИЕ НА УРОВНЕ ОБРАЗОВАТЕЛЬНОЙ ОРГАНИЗАЦИИ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инновация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972" y="980728"/>
            <a:ext cx="4206962" cy="5877272"/>
          </a:xfrm>
          <a:prstGeom prst="rect">
            <a:avLst/>
          </a:prstGeom>
        </p:spPr>
      </p:pic>
      <p:pic>
        <p:nvPicPr>
          <p:cNvPr id="6" name="Рисунок 5" descr="ин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80728"/>
            <a:ext cx="4169567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0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6064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УЧАСТИЕ НА  РЕСПУБЛИКАНСКОМ УРОВНЕ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E:\Desktop\SCANFILE\SCAN0004.JP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65113" y="908720"/>
            <a:ext cx="4149452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:\Desktop\SCANFILE\SCAN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830" y="908720"/>
            <a:ext cx="421917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 descr="G:\SCANFILE\SCAN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9412"/>
            <a:ext cx="4699490" cy="638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76056" y="1124744"/>
            <a:ext cx="34563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Личная тема: </a:t>
            </a:r>
          </a:p>
          <a:p>
            <a:pPr algn="ctr"/>
            <a:endParaRPr lang="ru-RU" alt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«Ознакомление </a:t>
            </a:r>
          </a:p>
          <a:p>
            <a:pPr algn="ctr"/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дошкольников с  народом коми»</a:t>
            </a:r>
            <a:endParaRPr lang="ru-RU" alt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ф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9400" y="0"/>
            <a:ext cx="9373400" cy="6858000"/>
          </a:xfrm>
          <a:prstGeom prst="rect">
            <a:avLst/>
          </a:prstGeom>
        </p:spPr>
      </p:pic>
      <p:pic>
        <p:nvPicPr>
          <p:cNvPr id="1026" name="Picture 2" descr="C:\Documents and Settings\Ирина\Рабочий стол\ДОСТИЖЕНИЯ\С КОМПА для аттестации\5\книг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280" y="0"/>
            <a:ext cx="2395544" cy="3386649"/>
          </a:xfrm>
          <a:prstGeom prst="rect">
            <a:avLst/>
          </a:prstGeom>
          <a:noFill/>
        </p:spPr>
      </p:pic>
      <p:pic>
        <p:nvPicPr>
          <p:cNvPr id="4" name="Рисунок 3" descr="книга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264" y="3573016"/>
            <a:ext cx="2402048" cy="3284984"/>
          </a:xfrm>
          <a:prstGeom prst="rect">
            <a:avLst/>
          </a:prstGeom>
        </p:spPr>
      </p:pic>
      <p:pic>
        <p:nvPicPr>
          <p:cNvPr id="5" name="Рисунок 4" descr="ин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1148" y="0"/>
            <a:ext cx="49666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1678</Words>
  <Application>Microsoft Office PowerPoint</Application>
  <PresentationFormat>Экран (4:3)</PresentationFormat>
  <Paragraphs>295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Ирина</cp:lastModifiedBy>
  <cp:revision>138</cp:revision>
  <dcterms:modified xsi:type="dcterms:W3CDTF">2020-09-04T14:15:18Z</dcterms:modified>
</cp:coreProperties>
</file>