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92" r:id="rId4"/>
    <p:sldId id="290" r:id="rId5"/>
    <p:sldId id="310" r:id="rId6"/>
    <p:sldId id="311" r:id="rId7"/>
    <p:sldId id="297" r:id="rId8"/>
    <p:sldId id="298" r:id="rId9"/>
    <p:sldId id="282" r:id="rId10"/>
    <p:sldId id="312" r:id="rId11"/>
    <p:sldId id="313" r:id="rId12"/>
    <p:sldId id="314" r:id="rId13"/>
    <p:sldId id="316" r:id="rId14"/>
    <p:sldId id="317" r:id="rId15"/>
    <p:sldId id="319" r:id="rId16"/>
    <p:sldId id="320" r:id="rId17"/>
    <p:sldId id="318" r:id="rId18"/>
    <p:sldId id="287" r:id="rId19"/>
    <p:sldId id="315" r:id="rId20"/>
    <p:sldId id="321" r:id="rId21"/>
    <p:sldId id="322" r:id="rId22"/>
    <p:sldId id="323" r:id="rId23"/>
    <p:sldId id="325" r:id="rId24"/>
    <p:sldId id="326" r:id="rId25"/>
    <p:sldId id="327" r:id="rId26"/>
    <p:sldId id="291" r:id="rId27"/>
    <p:sldId id="328" r:id="rId28"/>
    <p:sldId id="294" r:id="rId29"/>
    <p:sldId id="295" r:id="rId30"/>
    <p:sldId id="296" r:id="rId31"/>
    <p:sldId id="301" r:id="rId32"/>
    <p:sldId id="289" r:id="rId33"/>
    <p:sldId id="302" r:id="rId34"/>
    <p:sldId id="303" r:id="rId35"/>
    <p:sldId id="304" r:id="rId36"/>
    <p:sldId id="307" r:id="rId37"/>
    <p:sldId id="309" r:id="rId38"/>
    <p:sldId id="305" r:id="rId39"/>
    <p:sldId id="306" r:id="rId40"/>
    <p:sldId id="257" r:id="rId41"/>
    <p:sldId id="258" r:id="rId42"/>
    <p:sldId id="259" r:id="rId43"/>
    <p:sldId id="265" r:id="rId44"/>
    <p:sldId id="260" r:id="rId45"/>
    <p:sldId id="330" r:id="rId46"/>
    <p:sldId id="331" r:id="rId47"/>
    <p:sldId id="332" r:id="rId48"/>
    <p:sldId id="329" r:id="rId49"/>
    <p:sldId id="308" r:id="rId50"/>
    <p:sldId id="336" r:id="rId51"/>
    <p:sldId id="333" r:id="rId52"/>
    <p:sldId id="334" r:id="rId53"/>
    <p:sldId id="285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BF9FC9A-521F-4C4B-A016-C0760863A00E}">
          <p14:sldIdLst>
            <p14:sldId id="256"/>
            <p14:sldId id="286"/>
            <p14:sldId id="292"/>
            <p14:sldId id="290"/>
            <p14:sldId id="310"/>
            <p14:sldId id="311"/>
            <p14:sldId id="297"/>
            <p14:sldId id="298"/>
            <p14:sldId id="282"/>
            <p14:sldId id="312"/>
            <p14:sldId id="313"/>
            <p14:sldId id="314"/>
            <p14:sldId id="316"/>
            <p14:sldId id="317"/>
            <p14:sldId id="319"/>
            <p14:sldId id="320"/>
            <p14:sldId id="318"/>
            <p14:sldId id="287"/>
            <p14:sldId id="315"/>
            <p14:sldId id="321"/>
            <p14:sldId id="322"/>
            <p14:sldId id="323"/>
            <p14:sldId id="325"/>
            <p14:sldId id="326"/>
            <p14:sldId id="327"/>
            <p14:sldId id="291"/>
            <p14:sldId id="328"/>
            <p14:sldId id="294"/>
            <p14:sldId id="295"/>
            <p14:sldId id="296"/>
            <p14:sldId id="301"/>
            <p14:sldId id="289"/>
            <p14:sldId id="302"/>
            <p14:sldId id="303"/>
            <p14:sldId id="304"/>
            <p14:sldId id="307"/>
            <p14:sldId id="309"/>
            <p14:sldId id="305"/>
            <p14:sldId id="306"/>
            <p14:sldId id="257"/>
            <p14:sldId id="258"/>
            <p14:sldId id="259"/>
            <p14:sldId id="265"/>
            <p14:sldId id="260"/>
            <p14:sldId id="330"/>
            <p14:sldId id="331"/>
            <p14:sldId id="332"/>
            <p14:sldId id="329"/>
            <p14:sldId id="308"/>
            <p14:sldId id="336"/>
            <p14:sldId id="333"/>
            <p14:sldId id="33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2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80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3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8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3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49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51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51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29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0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867C6-BE29-4BBB-BC12-6DCD8D6004E3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F955A-565A-4B71-AFE0-36D96962A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5122" name="Picture 2" descr="F:\сканированные документы\котт справка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00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канированные документы\котт справка 0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28" y="0"/>
            <a:ext cx="5354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146" name="Picture 2" descr="F:\сканированные документы\котт справка 00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1" y="0"/>
            <a:ext cx="5336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7170" name="Picture 2" descr="F:\сканированные документы\котт  план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49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сканированные документы\котт план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1" y="0"/>
            <a:ext cx="5368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2050" name="Picture 2" descr="F:\документы\Котт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9582"/>
            <a:ext cx="8240232" cy="39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9218" name="Picture 2" descr="F:\сканированные документы\котт план-конспект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75" y="0"/>
            <a:ext cx="5022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1026" name="Picture 2" descr="F: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36357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2" y="1"/>
            <a:ext cx="5313528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2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10242" name="Picture 2" descr="F:\сканированные документы\календарный план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51129"/>
            <a:ext cx="8229599" cy="49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2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5" name="Picture 3" descr="G:\справка 01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8284191" cy="5414797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88" y="245660"/>
            <a:ext cx="8256896" cy="510426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+mn-lt"/>
                <a:cs typeface="Aharoni" pitchFamily="2" charset="-79"/>
              </a:rPr>
              <a:t/>
            </a:r>
            <a:br>
              <a:rPr lang="ru-RU" sz="2800" b="1" dirty="0" smtClean="0">
                <a:latin typeface="+mn-lt"/>
                <a:cs typeface="Aharoni" pitchFamily="2" charset="-79"/>
              </a:rPr>
            </a:br>
            <a:r>
              <a:rPr lang="ru-RU" sz="2800" b="1" dirty="0">
                <a:latin typeface="+mn-lt"/>
                <a:cs typeface="Aharoni" pitchFamily="2" charset="-79"/>
              </a:rPr>
              <a:t/>
            </a:r>
            <a:br>
              <a:rPr lang="ru-RU" sz="2800" b="1" dirty="0">
                <a:latin typeface="+mn-lt"/>
                <a:cs typeface="Aharoni" pitchFamily="2" charset="-79"/>
              </a:rPr>
            </a:br>
            <a:r>
              <a:rPr lang="ru-RU" sz="2800" b="1" dirty="0" smtClean="0">
                <a:latin typeface="+mn-lt"/>
                <a:cs typeface="Aharoni" pitchFamily="2" charset="-79"/>
              </a:rPr>
              <a:t/>
            </a:r>
            <a:br>
              <a:rPr lang="ru-RU" sz="2800" b="1" dirty="0" smtClean="0">
                <a:latin typeface="+mn-lt"/>
                <a:cs typeface="Aharoni" pitchFamily="2" charset="-79"/>
              </a:rPr>
            </a:br>
            <a:r>
              <a:rPr lang="ru-RU" sz="2800" b="1" dirty="0">
                <a:latin typeface="+mn-lt"/>
                <a:cs typeface="Aharoni" pitchFamily="2" charset="-79"/>
              </a:rPr>
              <a:t/>
            </a:r>
            <a:br>
              <a:rPr lang="ru-RU" sz="2800" b="1" dirty="0">
                <a:latin typeface="+mn-lt"/>
                <a:cs typeface="Aharoni" pitchFamily="2" charset="-79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 Выполнения воспитанниками требований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для присвоения спортивных званий и разрядов.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юношеский разряд – 6 человек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юношеский разряд – 2 человека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юношеский разряд – 2 человека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+mn-lt"/>
                <a:cs typeface="Aharoni" pitchFamily="2" charset="-79"/>
              </a:rPr>
              <a:t/>
            </a:r>
            <a:br>
              <a:rPr lang="ru-RU" sz="2800" b="1" dirty="0">
                <a:latin typeface="+mn-lt"/>
                <a:cs typeface="Aharoni" pitchFamily="2" charset="-79"/>
              </a:rPr>
            </a:br>
            <a:r>
              <a:rPr lang="ru-RU" sz="2800" b="1" dirty="0" smtClean="0">
                <a:latin typeface="+mn-lt"/>
                <a:cs typeface="Aharoni" pitchFamily="2" charset="-79"/>
              </a:rPr>
              <a:t/>
            </a:r>
            <a:br>
              <a:rPr lang="ru-RU" sz="2800" b="1" dirty="0" smtClean="0">
                <a:latin typeface="+mn-lt"/>
                <a:cs typeface="Aharoni" pitchFamily="2" charset="-79"/>
              </a:rPr>
            </a:br>
            <a:r>
              <a:rPr lang="ru-RU" sz="2800" b="1" dirty="0">
                <a:latin typeface="+mn-lt"/>
                <a:cs typeface="Aharoni" pitchFamily="2" charset="-79"/>
              </a:rPr>
              <a:t/>
            </a:r>
            <a:br>
              <a:rPr lang="ru-RU" sz="2800" b="1" dirty="0">
                <a:latin typeface="+mn-lt"/>
                <a:cs typeface="Aharoni" pitchFamily="2" charset="-79"/>
              </a:rPr>
            </a:br>
            <a:r>
              <a:rPr lang="ru-RU" sz="2800" b="1" dirty="0" smtClean="0">
                <a:latin typeface="+mn-lt"/>
                <a:cs typeface="Aharoni" pitchFamily="2" charset="-79"/>
              </a:rPr>
              <a:t/>
            </a:r>
            <a:br>
              <a:rPr lang="ru-RU" sz="2800" b="1" dirty="0" smtClean="0">
                <a:latin typeface="+mn-lt"/>
                <a:cs typeface="Aharoni" pitchFamily="2" charset="-79"/>
              </a:rPr>
            </a:br>
            <a:r>
              <a:rPr lang="ru-RU" sz="2800" b="1" dirty="0">
                <a:latin typeface="+mn-lt"/>
                <a:cs typeface="Aharoni" pitchFamily="2" charset="-79"/>
              </a:rPr>
              <a:t/>
            </a:r>
            <a:br>
              <a:rPr lang="ru-RU" sz="2800" b="1" dirty="0">
                <a:latin typeface="+mn-lt"/>
                <a:cs typeface="Aharoni" pitchFamily="2" charset="-79"/>
              </a:rPr>
            </a:br>
            <a:endParaRPr lang="ru-RU" sz="2800" b="1" dirty="0">
              <a:latin typeface="+mn-lt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515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11266" name="Picture 2" descr="F:\сканированные документы\котт приказ 00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81" y="0"/>
            <a:ext cx="5022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сканированные документы\котт приказ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9" y="0"/>
            <a:ext cx="5299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07" y="232012"/>
            <a:ext cx="10515600" cy="5554639"/>
          </a:xfrm>
        </p:spPr>
        <p:txBody>
          <a:bodyPr>
            <a:norm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высшие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МГУ им.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Н.П.Огарёва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факультет национальной культуры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квалификация: Хореограф. Преподаватель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культурологических дисциплин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 специальности «Хореографическое искусство»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дата выдачи 17 июня 1998г.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Основной стаж педагогической работы 22года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Общий стаж работы 27 лет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первая 25.11.2016г.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12290" name="Picture 2" descr="F:\сканированные документы\котт приказ 0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68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сканированные документы\котт приказ 0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94" y="0"/>
            <a:ext cx="54500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1026" name="Picture 2" descr="F:\выписка из приказа дети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70" y="0"/>
            <a:ext cx="48697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" y="1"/>
            <a:ext cx="10918209" cy="42171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+mn-lt"/>
              </a:rPr>
              <a:t/>
            </a:r>
            <a:br>
              <a:rPr lang="ru-RU" sz="2800" b="1" dirty="0" smtClean="0">
                <a:latin typeface="+mn-lt"/>
              </a:rPr>
            </a:br>
            <a:r>
              <a:rPr lang="ru-RU" sz="2800" b="1" dirty="0">
                <a:latin typeface="+mn-lt"/>
              </a:rPr>
              <a:t/>
            </a:r>
            <a:br>
              <a:rPr lang="ru-RU" sz="2800" b="1" dirty="0">
                <a:latin typeface="+mn-lt"/>
              </a:rPr>
            </a:b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. Проведение открытых мастер-классов, мероприятий.</a:t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r>
              <a:rPr lang="ru-RU" sz="3100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Провела мастер – класс для тренеров-преподавателей ДЮСШ</a:t>
            </a:r>
            <a:br>
              <a:rPr lang="ru-RU" sz="27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 по теме: «Совершенствование спортивно-силовых качеств юных гимнастов» 30.01.2020г. </a:t>
            </a:r>
            <a:br>
              <a:rPr lang="ru-RU" sz="27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В гимнастическом зале ДЮСШ №1 г. Саранска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074" name="Picture 2" descr="F:\документы\Котт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03" y="0"/>
            <a:ext cx="4688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3774"/>
            <a:ext cx="10515600" cy="5677468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 Выступление на научно-практических конференциях,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семинарах, секция: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проведения открытых уроков, мастер-классов,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мероприятий: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конкурсах.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На муниципальном уровне:</a:t>
            </a:r>
            <a:b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Принимает активное участие в организации и судействе</a:t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городских соревнованиях по спортивной гимнастике.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+mn-lt"/>
              </a:rPr>
              <a:t/>
            </a:r>
            <a:br>
              <a:rPr lang="ru-RU" sz="2800" b="1" dirty="0" smtClean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35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2050" name="Picture 2" descr="F:\сканированные документы\котт справка-подтверждение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удейств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77" y="-1"/>
            <a:ext cx="565472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448" y="276447"/>
            <a:ext cx="9303488" cy="6347636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 Результаты участия воспитанников в официальных соревнованиях.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Осипов Иван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место в открытом первенстве городского округа Саранска по спортивной гимнастике 2018г;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место на первенстве ДЮСШ №1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. Саранска 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по спортивной гимнастеке2019г.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Анисимов Иван: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на первенстве ДЮСШ №1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 Саранска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спортивной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гимнастеке2017г.;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на первенстве ДЮСШ №1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 Саранска по спортивной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гимнастеке2018г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место в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открытом первенстве городского округа Саранска по спортивной гимнастике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2019г.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err="1" smtClean="0">
                <a:latin typeface="Times New Roman" pitchFamily="18" charset="0"/>
                <a:cs typeface="Times New Roman" pitchFamily="18" charset="0"/>
              </a:rPr>
              <a:t>Маскинсков</a:t>
            </a: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 Даниил: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место в открытом первенстве городского округа Саранска по спортивной гимнастике 2018г;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место на первенстве ДЮСШ №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. Саранска по спортивной гимнастике 2019г.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err="1" smtClean="0">
                <a:latin typeface="Times New Roman" pitchFamily="18" charset="0"/>
                <a:cs typeface="Times New Roman" pitchFamily="18" charset="0"/>
              </a:rPr>
              <a:t>Апанин</a:t>
            </a: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 Артём: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место на первенстве ДЮСШ №1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 Саранска по спортивной гимнастике 2019г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Самарин Матвей: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место на первенстве ДЮСШ №1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 Саранска по спортивной гимнастике 2019г.</a:t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/>
            </a:r>
            <a:br>
              <a:rPr lang="ru-RU" sz="1800" b="1" dirty="0" smtClean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96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7079"/>
            <a:ext cx="10515600" cy="4805916"/>
          </a:xfrm>
        </p:spPr>
        <p:txBody>
          <a:bodyPr>
            <a:norm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Всероссийский уровень:</a:t>
            </a:r>
            <a:b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Рылов Владимир: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место соревнования среди городов Российской Федерации 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по спортивной гимнастике «Кувырок – 2016г.»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err="1" smtClean="0">
                <a:latin typeface="Times New Roman" pitchFamily="18" charset="0"/>
                <a:cs typeface="Times New Roman" pitchFamily="18" charset="0"/>
              </a:rPr>
              <a:t>Чевин</a:t>
            </a: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 Роман: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место соревнования среди городов Российской Федерации </a:t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по спортивной гимнастике «Кувырок –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2017г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.»</a:t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endParaRPr lang="ru-RU" sz="24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35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074" name="Picture 2" descr="C:\Users\User\Desktop\новые граммоты\Новая папка\IMG_88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8139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ые граммоты\Новая папка\IMG_88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42" y="0"/>
            <a:ext cx="5750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098" name="Picture 2" descr="C:\Users\User\Desktop\новые граммоты\Новая папка\IMG_88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6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новые граммоты\Новая папка\IMG_88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52" y="0"/>
            <a:ext cx="5490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1026" name="Picture 2" descr="F:\документы\Котт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41" y="0"/>
            <a:ext cx="49441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5122" name="Picture 2" descr="C:\Users\User\Desktop\новые граммоты\Новая папка\IMG_88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01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ые граммоты\Новая папка\IMG_88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6" y="0"/>
            <a:ext cx="5886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5122" name="Picture 2" descr="C:\Users\User\Desktop\новые граммоты\IMG-41f6bd88e99a1981b53c0060c2241f4b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8548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ые граммоты\IMG-96c56e174c47d7e479d721968201f67a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39" y="0"/>
            <a:ext cx="5722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146" name="Picture 2" descr="C:\Users\User\Desktop\новые граммоты\IMG-0277bc6e026aa63b403dc6042adf4043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36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овые граммоты\IMG-323a24a0211987fc50ae0229ca144611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84" y="0"/>
            <a:ext cx="5995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7170" name="Picture 2" descr="C:\Users\User\Desktop\новые граммоты\IMG-2876736fbec8cfc2fe12b5c8547b9753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59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новые граммоты\IMG-ab0e0dac589b2c3c2c1272f7e28cacc9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957" y="0"/>
            <a:ext cx="6146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8194" name="Picture 2" descr="C:\Users\User\Desktop\новые граммоты\IMG-b8cb7be94496efd252e6c30a33c21294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00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овые граммоты\IMG-b78e81376a333691545431e52ec08b1c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97" y="0"/>
            <a:ext cx="60778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074" name="Picture 2" descr="C:\Users\User\Desktop\новые граммоты\IMG-f1d803a845933fc00ce5fe0a6c787d5d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00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ые граммоты\IMG-f490f68be78dab3760a9ca91552e25f2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84" y="0"/>
            <a:ext cx="5395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098" name="Picture 2" descr="C:\Users\User\Desktop\новые граммоты\IMG-f67028a488f5ed243d16556a7f0a34a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5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2050" name="Picture 2" descr="C:\Users\User\Desktop\новые граммоты\IMG-d40b39e1b4e1ec09b278660411807b3d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ые граммоты\IMG-e2ad0a5accd67377700256c74776d31d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78" y="0"/>
            <a:ext cx="5654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9218" name="Picture 2" descr="C:\Users\User\Desktop\новые граммоты\IMG-bbce4821017e315aedd85bf048321bbf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27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новые граммоты\IMG-c7dbdfaccbf94b91160f0a818e21c3b4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75" y="0"/>
            <a:ext cx="5941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1026" name="Picture 2" descr="C:\Users\User\Desktop\новые граммоты\IMG-c67b40a87115541d9988ff9b5b7d65e8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047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ые граммоты\IMG-cb050db6fa6b6f2ef3eb3cfa6af1f678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34" y="0"/>
            <a:ext cx="5695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01084" cy="132556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2. Степень обеспечения повышения уровня подготовленности воспитанников</a:t>
            </a:r>
            <a:r>
              <a:rPr lang="ru-RU" sz="2800" b="1" dirty="0" smtClean="0">
                <a:latin typeface="+mn-lt"/>
              </a:rPr>
              <a:t>.</a:t>
            </a:r>
            <a:br>
              <a:rPr lang="ru-RU" sz="2800" b="1" dirty="0" smtClean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pic>
        <p:nvPicPr>
          <p:cNvPr id="1026" name="Picture 2" descr="F:\сканированные документы\котт протокол 0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844"/>
            <a:ext cx="7670042" cy="53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8901" cy="6858000"/>
          </a:xfrm>
        </p:spPr>
      </p:pic>
      <p:pic>
        <p:nvPicPr>
          <p:cNvPr id="1026" name="Picture 2" descr="C:\Users\User\Desktop\новые граммоты\IMG-0da1e81a8636bc411c83c5e458647aba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11" y="0"/>
            <a:ext cx="6159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2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368585" cy="6858001"/>
          </a:xfrm>
        </p:spPr>
      </p:pic>
      <p:pic>
        <p:nvPicPr>
          <p:cNvPr id="2050" name="Picture 2" descr="C:\Users\User\Desktop\новые граммоты\IMG-1a8eb3378a00880002d8bf0c08fe11f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36" y="0"/>
            <a:ext cx="6009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8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121"/>
            <a:ext cx="11245754" cy="6894122"/>
          </a:xfrm>
        </p:spPr>
      </p:pic>
      <p:pic>
        <p:nvPicPr>
          <p:cNvPr id="3074" name="Picture 2" descr="C:\Users\User\Desktop\новые граммоты\IMG-6bc6e21ae9b417a65939a4d46b85aff7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0"/>
            <a:ext cx="5859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6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8307"/>
            <a:ext cx="11163868" cy="7166307"/>
          </a:xfrm>
        </p:spPr>
      </p:pic>
      <p:pic>
        <p:nvPicPr>
          <p:cNvPr id="4098" name="Picture 2" descr="C:\Users\User\Desktop\новые граммоты\IMG-6bc6e21ae9b417a65939a4d46b85aff7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6" y="-354842"/>
            <a:ext cx="5886733" cy="72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7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136573" cy="6858001"/>
          </a:xfrm>
        </p:spPr>
      </p:pic>
      <p:pic>
        <p:nvPicPr>
          <p:cNvPr id="6146" name="Picture 2" descr="C:\Users\User\Desktop\новые граммоты\Новая папка\IMG_88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09" y="0"/>
            <a:ext cx="58457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4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074" name="Picture 2" descr="F:\сканированные документы\котт справка 00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40" y="0"/>
            <a:ext cx="4735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4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48"/>
            <a:ext cx="12192000" cy="6834635"/>
          </a:xfrm>
        </p:spPr>
      </p:pic>
    </p:spTree>
    <p:extLst>
      <p:ext uri="{BB962C8B-B14F-4D97-AF65-F5344CB8AC3E}">
        <p14:creationId xmlns:p14="http://schemas.microsoft.com/office/powerpoint/2010/main" val="22864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098" name="Picture 2" descr="F:\сканированные документы\котт справка 00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04" y="0"/>
            <a:ext cx="4558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558" y="122831"/>
            <a:ext cx="10794242" cy="655092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11. Наличие авторских программ, методических разработок.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Разработано методическое пособие на тему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«Специфика хореографии в тренировочном процессе гимнастов»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Утверждено ФГБОУ ВПО «МГПУ им. М. Е.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факультет «Физическая культура»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Трескин М. Ю. кандидат педагогических наук, доцент кафедры физического воспитания и спортивных дисциплин.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5122" name="Picture 2" descr="F:\сканированные документы\котт рецензия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66" y="0"/>
            <a:ext cx="5312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документы\Котт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46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2050" name="Picture 2" descr="F:\сканированные документы\коттпротокол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61"/>
            <a:ext cx="8038531" cy="51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1991"/>
            <a:ext cx="10515600" cy="5316279"/>
          </a:xfrm>
        </p:spPr>
        <p:txBody>
          <a:bodyPr>
            <a:normAutofit fontScale="90000"/>
          </a:bodyPr>
          <a:lstStyle/>
          <a:p>
            <a:r>
              <a:rPr lang="ru-RU" sz="2800" b="1" i="1" u="sng" dirty="0">
                <a:latin typeface="Times New Roman" pitchFamily="18" charset="0"/>
                <a:cs typeface="Times New Roman" pitchFamily="18" charset="0"/>
              </a:rPr>
              <a:t>14. Награды и </a:t>
            </a: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поощрения</a:t>
            </a:r>
            <a:b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Почётная грамота Государственного собрания Республики Мордовия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за многолетний добросовестный труд и достигнутые успехи 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в профессиональной деятельности.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23.11.2016г.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Почётная грамота за многолетний добросовестный труд 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и большой вклад в развитии культуры Республики Мордовия.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26.12.2016г.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Благодарственное письмо за оказанное содействие 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в организации концертно-театрализованной программы «Фронтовые письма» 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Министерства внутренних дел по Республики Мордовия, 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посвящённой 72-ой годовщине Победы в Великой Отечественной войне 1941-1945г.г.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10.05.2017г.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Благодарственное письмо Государственного комитета Республики Мордовия по делам молодёжи</a:t>
            </a:r>
            <a:br>
              <a:rPr lang="ru-RU" sz="1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за оказанное содействие в реализации социально </a:t>
            </a:r>
            <a:r>
              <a:rPr lang="ru-RU" sz="1800" b="1" i="1" dirty="0" err="1">
                <a:latin typeface="Times New Roman" pitchFamily="18" charset="0"/>
                <a:cs typeface="Times New Roman" pitchFamily="18" charset="0"/>
              </a:rPr>
              <a:t>значемых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 мероприятий и личный вклад в развитии молодёжной политики Республики Мордовия.</a:t>
            </a:r>
            <a:br>
              <a:rPr lang="ru-RU" sz="1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25.10.2019г.</a:t>
            </a:r>
            <a:br>
              <a:rPr lang="ru-RU" sz="1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500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1387"/>
            <a:ext cx="10515600" cy="850604"/>
          </a:xfrm>
        </p:spPr>
        <p:txBody>
          <a:bodyPr>
            <a:normAutofit fontScale="90000"/>
          </a:bodyPr>
          <a:lstStyle/>
          <a:p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сканированные документы\котт почетн гр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6" y="882499"/>
            <a:ext cx="3685674" cy="53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сканированные документы\котт почетн гр 0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81" y="882499"/>
            <a:ext cx="3604437" cy="53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9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5" name="Picture 4" descr="F:\сканированные документы\котт благод письмо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38"/>
            <a:ext cx="6232358" cy="458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сканированные документы\котт благод письмо 0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55" y="204538"/>
            <a:ext cx="5807545" cy="458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9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53581" cy="6858001"/>
          </a:xfrm>
        </p:spPr>
      </p:pic>
    </p:spTree>
    <p:extLst>
      <p:ext uri="{BB962C8B-B14F-4D97-AF65-F5344CB8AC3E}">
        <p14:creationId xmlns:p14="http://schemas.microsoft.com/office/powerpoint/2010/main" val="40469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-1"/>
            <a:ext cx="12192000" cy="6858001"/>
          </a:xfrm>
        </p:spPr>
      </p:pic>
      <p:pic>
        <p:nvPicPr>
          <p:cNvPr id="3074" name="Picture 2" descr="F:\сканированные документы\котт справка 0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40" y="0"/>
            <a:ext cx="5131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14731" cy="132556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3. Сохранность контингента воспитанников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 этапах спортивной подготовки.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510009"/>
              </p:ext>
            </p:extLst>
          </p:nvPr>
        </p:nvGraphicFramePr>
        <p:xfrm>
          <a:off x="374176" y="2906973"/>
          <a:ext cx="8712200" cy="3029804"/>
        </p:xfrm>
        <a:graphic>
          <a:graphicData uri="http://schemas.openxmlformats.org/drawingml/2006/table">
            <a:tbl>
              <a:tblPr/>
              <a:tblGrid>
                <a:gridCol w="1649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2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25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60701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2019– 2020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– 2021 учебный год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7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 года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40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УТГ – 1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г.о.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098" name="Picture 2" descr="F:\сканированные документы\котт справка 00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43" y="0"/>
            <a:ext cx="4653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4549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89</Words>
  <Application>Microsoft Office PowerPoint</Application>
  <PresentationFormat>Широкоэкранный</PresentationFormat>
  <Paragraphs>30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Aharoni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Образование: высшие МГУ им. Н.П.Огарёва факультет национальной культуры квалификация: Хореограф. Преподаватель культурологических дисциплин по специальности «Хореографическое искусство» дата выдачи 17 июня 1998г.  Основной стаж педагогической работы 22года Общий стаж работы 27 лет  Наличие квалификационной категории:  первая 25.11.2016г.</vt:lpstr>
      <vt:lpstr>Презентация PowerPoint</vt:lpstr>
      <vt:lpstr>2. Степень обеспечения повышения уровня подготовленности воспитанников. </vt:lpstr>
      <vt:lpstr>Презентация PowerPoint</vt:lpstr>
      <vt:lpstr>Презентация PowerPoint</vt:lpstr>
      <vt:lpstr>3. Сохранность контингента воспитанников  на этапах спортивной подготовки.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6. Выполнения воспитанниками требований  для присвоения спортивных званий и разрядов.    III юношеский разряд – 6 человек  II юношеский разряд – 2 человека  I юношеский разряд – 2 человека      </vt:lpstr>
      <vt:lpstr>Презентация PowerPoint</vt:lpstr>
      <vt:lpstr>Презентация PowerPoint</vt:lpstr>
      <vt:lpstr>Презентация PowerPoint</vt:lpstr>
      <vt:lpstr>  7. Проведение открытых мастер-классов, мероприятий. На уровне образовательной организации      Провела мастер – класс для тренеров-преподавателей ДЮСШ  по теме: «Совершенствование спортивно-силовых качеств юных гимнастов» 30.01.2020г.  В гимнастическом зале ДЮСШ №1 г. Саранска </vt:lpstr>
      <vt:lpstr>Презентация PowerPoint</vt:lpstr>
      <vt:lpstr>8. Выступление на научно-практических конференциях, семинарах, секция: проведения открытых уроков, мастер-классов,  мероприятий: участие в конкурсах.  На муниципальном уровне: Принимает активное участие в организации и судействе городских соревнованиях по спортивной гимнастике.   </vt:lpstr>
      <vt:lpstr>Презентация PowerPoint</vt:lpstr>
      <vt:lpstr>9. Результаты участия воспитанников в официальных соревнованиях. Муниципальный уровень:   Осипов Иван: II место в открытом первенстве городского округа Саранска по спортивной гимнастике 2018г; III место на первенстве ДЮСШ №1 г.о. Саранска  по спортивной гимнастеке2019г.     Анисимов Иван: Iместо на первенстве ДЮСШ №1 г.о. Саранска по спортивной гимнастеке2017г.; III место на первенстве ДЮСШ №1 г.о. Саранска по спортивной гимнастеке2018г.; III место в открытом первенстве городского округа Саранска по спортивной гимнастике 2019г.   Маскинсков Даниил: I место в открытом первенстве городского округа Саранска по спортивной гимнастике 2018г; III место на первенстве ДЮСШ №1 г.о. Саранска по спортивной гимнастике 2019г.   Апанин Артём: I место на первенстве ДЮСШ №1 г.о. Саранска по спортивной гимнастике 2019г.  Самарин Матвей: I место на первенстве ДЮСШ №1 г.о. Саранска по спортивной гимнастике 2019г.     </vt:lpstr>
      <vt:lpstr>Всероссийский уровень:   Рылов Владимир: I место соревнования среди городов Российской Федерации  по спортивной гимнастике «Кувырок – 2016г.»    Чевин Роман: I место соревнования среди городов Российской Федерации  по спортивной гимнастике «Кувырок – 2017г.»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Наличие авторских программ, методических разработок.    Разработано методическое пособие на тему «Специфика хореографии в тренировочном процессе гимнастов»   Утверждено ФГБОУ ВПО «МГПУ им. М. Е. Евсевьева» факультет «Физическая культура» Трескин М. Ю. кандидат педагогических наук, доцент кафедры физического воспитания и спортивных дисциплин.  </vt:lpstr>
      <vt:lpstr>Презентация PowerPoint</vt:lpstr>
      <vt:lpstr>14. Награды и поощрения  Почётная грамота Государственного собрания Республики Мордовия за многолетний добросовестный труд и достигнутые успехи  в профессиональной деятельности. 23.11.2016г.   Почётная грамота за многолетний добросовестный труд  и большой вклад в развитии культуры Республики Мордовия. 26.12.2016г.   Благодарственное письмо за оказанное содействие  в организации концертно-театрализованной программы «Фронтовые письма»  Министерства внутренних дел по Республики Мордовия,  посвящённой 72-ой годовщине Победы в Великой Отечественной войне 1941-1945г.г. 10.05.2017г.  Благодарственное письмо Государственного комитета Республики Мордовия по делам молодёжи за оказанное содействие в реализации социально значемых мероприятий и личный вклад в развитии молодёжной политики Республики Мордовия. 25.10.2019г.      </vt:lpstr>
      <vt:lpstr>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Игорь</dc:creator>
  <cp:lastModifiedBy>user</cp:lastModifiedBy>
  <cp:revision>39</cp:revision>
  <dcterms:created xsi:type="dcterms:W3CDTF">2020-11-03T12:34:06Z</dcterms:created>
  <dcterms:modified xsi:type="dcterms:W3CDTF">2020-11-25T11:18:07Z</dcterms:modified>
</cp:coreProperties>
</file>