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83" r:id="rId7"/>
    <p:sldId id="261" r:id="rId8"/>
    <p:sldId id="264" r:id="rId9"/>
    <p:sldId id="262" r:id="rId10"/>
    <p:sldId id="263" r:id="rId11"/>
    <p:sldId id="267" r:id="rId12"/>
    <p:sldId id="269" r:id="rId13"/>
    <p:sldId id="272" r:id="rId14"/>
    <p:sldId id="273" r:id="rId15"/>
    <p:sldId id="274" r:id="rId16"/>
    <p:sldId id="290" r:id="rId17"/>
    <p:sldId id="294" r:id="rId18"/>
    <p:sldId id="275" r:id="rId19"/>
    <p:sldId id="276" r:id="rId20"/>
    <p:sldId id="277" r:id="rId21"/>
    <p:sldId id="282" r:id="rId22"/>
    <p:sldId id="278" r:id="rId23"/>
    <p:sldId id="289" r:id="rId24"/>
    <p:sldId id="293" r:id="rId25"/>
    <p:sldId id="291" r:id="rId26"/>
    <p:sldId id="285" r:id="rId27"/>
    <p:sldId id="279" r:id="rId28"/>
    <p:sldId id="300" r:id="rId29"/>
    <p:sldId id="301" r:id="rId30"/>
    <p:sldId id="302" r:id="rId31"/>
    <p:sldId id="288" r:id="rId32"/>
    <p:sldId id="292" r:id="rId33"/>
    <p:sldId id="280" r:id="rId34"/>
    <p:sldId id="303" r:id="rId35"/>
    <p:sldId id="286" r:id="rId36"/>
    <p:sldId id="287" r:id="rId37"/>
    <p:sldId id="295" r:id="rId38"/>
    <p:sldId id="281" r:id="rId39"/>
    <p:sldId id="297" r:id="rId40"/>
    <p:sldId id="298" r:id="rId41"/>
    <p:sldId id="296" r:id="rId42"/>
    <p:sldId id="299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1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85C9-FF82-468A-A8DA-ECDCD0B7E3D2}" type="datetimeFigureOut">
              <a:rPr lang="ru-RU" smtClean="0"/>
              <a:pPr/>
              <a:t>сб 04.09.21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51F9903-3E20-4A69-9AF8-F954ABA4F6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080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85C9-FF82-468A-A8DA-ECDCD0B7E3D2}" type="datetimeFigureOut">
              <a:rPr lang="ru-RU" smtClean="0"/>
              <a:pPr/>
              <a:t>сб 04.09.21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51F9903-3E20-4A69-9AF8-F954ABA4F6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79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85C9-FF82-468A-A8DA-ECDCD0B7E3D2}" type="datetimeFigureOut">
              <a:rPr lang="ru-RU" smtClean="0"/>
              <a:pPr/>
              <a:t>сб 04.09.21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51F9903-3E20-4A69-9AF8-F954ABA4F6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0794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85C9-FF82-468A-A8DA-ECDCD0B7E3D2}" type="datetimeFigureOut">
              <a:rPr lang="ru-RU" smtClean="0"/>
              <a:pPr/>
              <a:t>сб 04.09.21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51F9903-3E20-4A69-9AF8-F954ABA4F6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21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85C9-FF82-468A-A8DA-ECDCD0B7E3D2}" type="datetimeFigureOut">
              <a:rPr lang="ru-RU" smtClean="0"/>
              <a:pPr/>
              <a:t>сб 04.09.21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51F9903-3E20-4A69-9AF8-F954ABA4F6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8628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85C9-FF82-468A-A8DA-ECDCD0B7E3D2}" type="datetimeFigureOut">
              <a:rPr lang="ru-RU" smtClean="0"/>
              <a:pPr/>
              <a:t>сб 04.09.21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51F9903-3E20-4A69-9AF8-F954ABA4F6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358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85C9-FF82-468A-A8DA-ECDCD0B7E3D2}" type="datetimeFigureOut">
              <a:rPr lang="ru-RU" smtClean="0"/>
              <a:pPr/>
              <a:t>сб 04.09.21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9903-3E20-4A69-9AF8-F954ABA4F6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362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85C9-FF82-468A-A8DA-ECDCD0B7E3D2}" type="datetimeFigureOut">
              <a:rPr lang="ru-RU" smtClean="0"/>
              <a:pPr/>
              <a:t>сб 04.09.21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9903-3E20-4A69-9AF8-F954ABA4F6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952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85C9-FF82-468A-A8DA-ECDCD0B7E3D2}" type="datetimeFigureOut">
              <a:rPr lang="ru-RU" smtClean="0"/>
              <a:pPr/>
              <a:t>сб 04.09.21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9903-3E20-4A69-9AF8-F954ABA4F6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982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85C9-FF82-468A-A8DA-ECDCD0B7E3D2}" type="datetimeFigureOut">
              <a:rPr lang="ru-RU" smtClean="0"/>
              <a:pPr/>
              <a:t>сб 04.09.21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51F9903-3E20-4A69-9AF8-F954ABA4F6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178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85C9-FF82-468A-A8DA-ECDCD0B7E3D2}" type="datetimeFigureOut">
              <a:rPr lang="ru-RU" smtClean="0"/>
              <a:pPr/>
              <a:t>сб 04.09.21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51F9903-3E20-4A69-9AF8-F954ABA4F6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815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85C9-FF82-468A-A8DA-ECDCD0B7E3D2}" type="datetimeFigureOut">
              <a:rPr lang="ru-RU" smtClean="0"/>
              <a:pPr/>
              <a:t>сб 04.09.21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51F9903-3E20-4A69-9AF8-F954ABA4F6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03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85C9-FF82-468A-A8DA-ECDCD0B7E3D2}" type="datetimeFigureOut">
              <a:rPr lang="ru-RU" smtClean="0"/>
              <a:pPr/>
              <a:t>сб 04.09.21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9903-3E20-4A69-9AF8-F954ABA4F6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048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85C9-FF82-468A-A8DA-ECDCD0B7E3D2}" type="datetimeFigureOut">
              <a:rPr lang="ru-RU" smtClean="0"/>
              <a:pPr/>
              <a:t>сб 04.09.21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9903-3E20-4A69-9AF8-F954ABA4F6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586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85C9-FF82-468A-A8DA-ECDCD0B7E3D2}" type="datetimeFigureOut">
              <a:rPr lang="ru-RU" smtClean="0"/>
              <a:pPr/>
              <a:t>сб 04.09.21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9903-3E20-4A69-9AF8-F954ABA4F6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040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85C9-FF82-468A-A8DA-ECDCD0B7E3D2}" type="datetimeFigureOut">
              <a:rPr lang="ru-RU" smtClean="0"/>
              <a:pPr/>
              <a:t>сб 04.09.21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51F9903-3E20-4A69-9AF8-F954ABA4F6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63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80000">
              <a:schemeClr val="bg2">
                <a:tint val="90000"/>
                <a:satMod val="92000"/>
                <a:lumMod val="33000"/>
              </a:schemeClr>
            </a:gs>
            <a:gs pos="0">
              <a:schemeClr val="bg2">
                <a:shade val="98000"/>
                <a:satMod val="120000"/>
                <a:lumMod val="98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885C9-FF82-468A-A8DA-ECDCD0B7E3D2}" type="datetimeFigureOut">
              <a:rPr lang="ru-RU" smtClean="0"/>
              <a:pPr/>
              <a:t>сб 04.09.21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51F9903-3E20-4A69-9AF8-F954ABA4F6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28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A2942DC-1709-4C2E-A2A1-698DB7389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649" y="556779"/>
            <a:ext cx="6377876" cy="1895476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1800" dirty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18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800" dirty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18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  <a:br>
              <a:rPr lang="ru-RU" alt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Долбилина</a:t>
            </a:r>
            <a:r>
              <a:rPr lang="ru-RU" alt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Евгеньевна</a:t>
            </a:r>
            <a:r>
              <a:rPr lang="ru-RU" alt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</a:t>
            </a:r>
            <a:b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МУДО  «Дворец детского творчества» г</a:t>
            </a: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Саранск РМ</a:t>
            </a:r>
            <a:b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5006319-4DF9-4013-BDF3-6EBED3A65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" y="2216312"/>
            <a:ext cx="8312727" cy="464168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27.10.1979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b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Должность:</a:t>
            </a:r>
            <a:r>
              <a:rPr lang="ru-RU" sz="20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</a:t>
            </a:r>
          </a:p>
          <a:p>
            <a:pPr>
              <a:lnSpc>
                <a:spcPct val="100000"/>
              </a:lnSpc>
            </a:pPr>
            <a:r>
              <a:rPr lang="ru-RU" sz="2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</a:t>
            </a:r>
            <a:r>
              <a:rPr lang="ru-RU" sz="20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0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МГУ им. Н. П. Огарева  ИСИ, историческое отделение,  квалификация Историк. Преподаватель по специальности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«История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ИВС №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0261078 от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18.06.1999г.</a:t>
            </a:r>
          </a:p>
          <a:p>
            <a:pPr>
              <a:lnSpc>
                <a:spcPct val="100000"/>
              </a:lnSpc>
            </a:pPr>
            <a:r>
              <a:rPr lang="ru-RU" sz="2000" b="1" dirty="0" smtClean="0">
                <a:ln w="12700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Общий </a:t>
            </a:r>
            <a:r>
              <a:rPr lang="ru-RU" sz="2000" b="1" dirty="0">
                <a:ln w="12700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стаж                </a:t>
            </a:r>
            <a:r>
              <a:rPr lang="ru-RU" sz="2000" dirty="0" smtClean="0">
                <a:ln w="12700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 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год 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в данной должности     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год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  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высшая </a:t>
            </a:r>
          </a:p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     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25.11.2016г., приказ №1131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164" y="498764"/>
            <a:ext cx="3768436" cy="493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40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E9B1278F-2AF1-4E6E-8707-EB349B44F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675" y="214746"/>
            <a:ext cx="10839307" cy="1624648"/>
          </a:xfrm>
        </p:spPr>
        <p:txBody>
          <a:bodyPr/>
          <a:lstStyle/>
          <a:p>
            <a:r>
              <a:rPr lang="ru-RU" alt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Участие детей в конкурсах, выставках, соревнованиях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EC7AB4-C034-44EF-95D5-9BFF1F01C439}"/>
              </a:ext>
            </a:extLst>
          </p:cNvPr>
          <p:cNvSpPr txBox="1"/>
          <p:nvPr/>
        </p:nvSpPr>
        <p:spPr>
          <a:xfrm>
            <a:off x="4117128" y="1515918"/>
            <a:ext cx="40074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</a:p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02" y="2110244"/>
            <a:ext cx="3131507" cy="43838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18" y="2021018"/>
            <a:ext cx="3319223" cy="462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10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E9B1278F-2AF1-4E6E-8707-EB349B44F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565" y="212310"/>
            <a:ext cx="11185671" cy="1599373"/>
          </a:xfrm>
        </p:spPr>
        <p:txBody>
          <a:bodyPr/>
          <a:lstStyle/>
          <a:p>
            <a:r>
              <a:rPr lang="ru-RU" alt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Участие детей в конкурсах, выставках, соревнованиях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EC7AB4-C034-44EF-95D5-9BFF1F01C439}"/>
              </a:ext>
            </a:extLst>
          </p:cNvPr>
          <p:cNvSpPr txBox="1"/>
          <p:nvPr/>
        </p:nvSpPr>
        <p:spPr>
          <a:xfrm>
            <a:off x="4006291" y="1308100"/>
            <a:ext cx="45973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 уровень</a:t>
            </a:r>
          </a:p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BD8B37A-E2DA-4135-8630-5580A84AF8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95" y="1881627"/>
            <a:ext cx="3358270" cy="4639506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051" y="1967345"/>
            <a:ext cx="6217349" cy="4528489"/>
          </a:xfrm>
        </p:spPr>
      </p:pic>
    </p:spTree>
    <p:extLst>
      <p:ext uri="{BB962C8B-B14F-4D97-AF65-F5344CB8AC3E}">
        <p14:creationId xmlns:p14="http://schemas.microsoft.com/office/powerpoint/2010/main" val="199055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E9B1278F-2AF1-4E6E-8707-EB349B44F8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65564" y="184727"/>
            <a:ext cx="10363200" cy="1598613"/>
          </a:xfrm>
        </p:spPr>
        <p:txBody>
          <a:bodyPr/>
          <a:lstStyle/>
          <a:p>
            <a:r>
              <a:rPr lang="ru-RU" alt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Участие детей в конкурсах, выставках, соревнованиях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EC7AB4-C034-44EF-95D5-9BFF1F01C439}"/>
              </a:ext>
            </a:extLst>
          </p:cNvPr>
          <p:cNvSpPr txBox="1"/>
          <p:nvPr/>
        </p:nvSpPr>
        <p:spPr>
          <a:xfrm>
            <a:off x="4158692" y="1349664"/>
            <a:ext cx="34818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</a:p>
          <a:p>
            <a:pPr algn="ctr"/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DA3A135-7F33-4129-A3FC-8B89C828E0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112" y="1856509"/>
            <a:ext cx="3366306" cy="480506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59" y="1943972"/>
            <a:ext cx="3366259" cy="476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32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24325-DC95-4CDA-B1E0-AA0913C7E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52" y="388583"/>
            <a:ext cx="8911687" cy="708697"/>
          </a:xfrm>
        </p:spPr>
        <p:txBody>
          <a:bodyPr>
            <a:normAutofit fontScale="90000"/>
          </a:bodyPr>
          <a:lstStyle/>
          <a:p>
            <a:r>
              <a:rPr lang="ru-RU" alt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Наличие публикаций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59" y="1483242"/>
            <a:ext cx="3644041" cy="51530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7" y="1521445"/>
            <a:ext cx="3685606" cy="5211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26" y="1546278"/>
            <a:ext cx="3657205" cy="51731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75673" y="1091338"/>
            <a:ext cx="3384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порталах  сети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«Интернет»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372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8E0585-C2C0-4C04-9900-8C28B174A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81" y="136431"/>
            <a:ext cx="9432820" cy="1152042"/>
          </a:xfrm>
        </p:spPr>
        <p:txBody>
          <a:bodyPr>
            <a:normAutofit fontScale="90000"/>
          </a:bodyPr>
          <a:lstStyle/>
          <a:p>
            <a:r>
              <a:rPr lang="ru-RU" alt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программ, методических пособий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16" y="1794244"/>
            <a:ext cx="3375479" cy="4831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953" y="1745673"/>
            <a:ext cx="3329760" cy="47654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EC7AB4-C034-44EF-95D5-9BFF1F01C439}"/>
              </a:ext>
            </a:extLst>
          </p:cNvPr>
          <p:cNvSpPr txBox="1"/>
          <p:nvPr/>
        </p:nvSpPr>
        <p:spPr>
          <a:xfrm>
            <a:off x="4006291" y="1308100"/>
            <a:ext cx="45973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 уровень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548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8E75DB-BFE1-4D9D-BC18-3CB1EBDC7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76" y="113607"/>
            <a:ext cx="11942618" cy="1400530"/>
          </a:xfrm>
        </p:spPr>
        <p:txBody>
          <a:bodyPr>
            <a:normAutofit fontScale="90000"/>
          </a:bodyPr>
          <a:lstStyle/>
          <a:p>
            <a:r>
              <a:rPr lang="ru-RU" alt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928" y="1925751"/>
            <a:ext cx="3267435" cy="475214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EC7AB4-C034-44EF-95D5-9BFF1F01C439}"/>
              </a:ext>
            </a:extLst>
          </p:cNvPr>
          <p:cNvSpPr txBox="1"/>
          <p:nvPr/>
        </p:nvSpPr>
        <p:spPr>
          <a:xfrm>
            <a:off x="7520248" y="2721265"/>
            <a:ext cx="46717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 уровень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EC7AB4-C034-44EF-95D5-9BFF1F01C439}"/>
              </a:ext>
            </a:extLst>
          </p:cNvPr>
          <p:cNvSpPr txBox="1"/>
          <p:nvPr/>
        </p:nvSpPr>
        <p:spPr>
          <a:xfrm>
            <a:off x="-205047" y="2690784"/>
            <a:ext cx="46717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0218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8E75DB-BFE1-4D9D-BC18-3CB1EBDC7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36" y="180109"/>
            <a:ext cx="11942618" cy="1400530"/>
          </a:xfrm>
        </p:spPr>
        <p:txBody>
          <a:bodyPr>
            <a:normAutofit fontScale="90000"/>
          </a:bodyPr>
          <a:lstStyle/>
          <a:p>
            <a:r>
              <a:rPr lang="ru-RU" alt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32" y="2590799"/>
            <a:ext cx="5241355" cy="36991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145" y="2576944"/>
            <a:ext cx="4969164" cy="372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53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8E75DB-BFE1-4D9D-BC18-3CB1EBDC7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36" y="0"/>
            <a:ext cx="11942618" cy="1759527"/>
          </a:xfrm>
        </p:spPr>
        <p:txBody>
          <a:bodyPr>
            <a:noAutofit/>
          </a:bodyPr>
          <a:lstStyle/>
          <a:p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727" y="2269177"/>
            <a:ext cx="3117273" cy="44087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8290"/>
            <a:ext cx="3124970" cy="44196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39" y="2258292"/>
            <a:ext cx="3056398" cy="43641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332" y="2230582"/>
            <a:ext cx="2968231" cy="440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20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12027F-EC43-43FC-81B4-CEF8E2D7E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085" y="153056"/>
            <a:ext cx="10715752" cy="1280890"/>
          </a:xfrm>
        </p:spPr>
        <p:txBody>
          <a:bodyPr>
            <a:normAutofit fontScale="90000"/>
          </a:bodyPr>
          <a:lstStyle/>
          <a:p>
            <a:r>
              <a:rPr lang="ru-RU" alt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мастер-классов, открытых мероприятий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110" y="1449625"/>
            <a:ext cx="3645377" cy="5301817"/>
          </a:xfrm>
        </p:spPr>
      </p:pic>
      <p:sp>
        <p:nvSpPr>
          <p:cNvPr id="3" name="Прямоугольник 2"/>
          <p:cNvSpPr/>
          <p:nvPr/>
        </p:nvSpPr>
        <p:spPr>
          <a:xfrm>
            <a:off x="300375" y="1523600"/>
            <a:ext cx="4325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 </a:t>
            </a:r>
          </a:p>
        </p:txBody>
      </p:sp>
    </p:spTree>
    <p:extLst>
      <p:ext uri="{BB962C8B-B14F-4D97-AF65-F5344CB8AC3E}">
        <p14:creationId xmlns:p14="http://schemas.microsoft.com/office/powerpoint/2010/main" val="3609933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3B0059-656E-4AAB-8914-98C1E9AA6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835" y="457856"/>
            <a:ext cx="8911687" cy="1280890"/>
          </a:xfrm>
        </p:spPr>
        <p:txBody>
          <a:bodyPr/>
          <a:lstStyle/>
          <a:p>
            <a:r>
              <a:rPr lang="ru-RU" alt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id="{4B628FB2-B114-4DF0-A9BC-3D8B84457A6D}"/>
              </a:ext>
            </a:extLst>
          </p:cNvPr>
          <p:cNvSpPr txBox="1">
            <a:spLocks/>
          </p:cNvSpPr>
          <p:nvPr/>
        </p:nvSpPr>
        <p:spPr>
          <a:xfrm>
            <a:off x="1692379" y="1344547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189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D78AD84-8B04-4A72-8861-67DE0D493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9132888" cy="995082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Характеристика-представление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895" y="1255450"/>
            <a:ext cx="3606523" cy="5245309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382" y="1265130"/>
            <a:ext cx="3600022" cy="523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80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B7A0F2-BC1A-468C-A7C4-2F7388B3F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214" y="83128"/>
            <a:ext cx="11790218" cy="1213658"/>
          </a:xfrm>
        </p:spPr>
        <p:txBody>
          <a:bodyPr>
            <a:normAutofit/>
          </a:bodyPr>
          <a:lstStyle/>
          <a:p>
            <a:r>
              <a:rPr lang="ru-RU" alt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 активность педагога: участие в комиссиях, педагогических сообществах, в жюри конкурсов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1" y="1973087"/>
            <a:ext cx="3246318" cy="472142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672" y="1980752"/>
            <a:ext cx="3220091" cy="468328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721411" y="1354574"/>
            <a:ext cx="2656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52037" y="1373970"/>
            <a:ext cx="2888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1241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902" y="374036"/>
            <a:ext cx="11764098" cy="1138880"/>
          </a:xfrm>
        </p:spPr>
        <p:txBody>
          <a:bodyPr>
            <a:noAutofit/>
          </a:bodyPr>
          <a:lstStyle/>
          <a:p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 активность педагога: участие в комиссиях, педагогических сообществах, в жюри конкурсов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51694" y="1289364"/>
            <a:ext cx="2888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204" y="1936065"/>
            <a:ext cx="3088693" cy="44204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770" y="2014041"/>
            <a:ext cx="3182067" cy="45086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266" y="1951151"/>
            <a:ext cx="3350030" cy="458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30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2B0BE3-D270-4307-9619-07D795895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670" y="213668"/>
            <a:ext cx="11720945" cy="1532005"/>
          </a:xfrm>
        </p:spPr>
        <p:txBody>
          <a:bodyPr>
            <a:normAutofit fontScale="90000"/>
          </a:bodyPr>
          <a:lstStyle/>
          <a:p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 активность педагога: участие в комиссиях, педагогических сообществах, в жюри конкурсов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3660" y="1360115"/>
            <a:ext cx="2656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" y="2272145"/>
            <a:ext cx="4647504" cy="29714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170" y="2006894"/>
            <a:ext cx="3024907" cy="42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27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2B0BE3-D270-4307-9619-07D795895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91" y="213668"/>
            <a:ext cx="11720945" cy="1465503"/>
          </a:xfrm>
        </p:spPr>
        <p:txBody>
          <a:bodyPr>
            <a:normAutofit fontScale="90000"/>
          </a:bodyPr>
          <a:lstStyle/>
          <a:p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 активность педагога: участие в комиссиях, педагогических сообществах, в жюри конкурсов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57282" y="1409991"/>
            <a:ext cx="2656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38" y="2375685"/>
            <a:ext cx="5351095" cy="37814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530" y="2352501"/>
            <a:ext cx="5634088" cy="378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94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2B0BE3-D270-4307-9619-07D795895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91" y="213669"/>
            <a:ext cx="11914909" cy="1523692"/>
          </a:xfrm>
        </p:spPr>
        <p:txBody>
          <a:bodyPr>
            <a:normAutofit/>
          </a:bodyPr>
          <a:lstStyle/>
          <a:p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 активность педагога: участие в комиссиях, педагогических сообществах, в жюри конкурсов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15224" y="1817315"/>
            <a:ext cx="2656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491" y="2396836"/>
            <a:ext cx="3068782" cy="418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12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2B0BE3-D270-4307-9619-07D795895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91" y="213668"/>
            <a:ext cx="11748654" cy="1307561"/>
          </a:xfrm>
        </p:spPr>
        <p:txBody>
          <a:bodyPr>
            <a:normAutofit fontScale="90000"/>
          </a:bodyPr>
          <a:lstStyle/>
          <a:p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 активность педагога: участие в комиссиях, педагогических сообществах, в жюри конкурсов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40410" y="1526369"/>
            <a:ext cx="2656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7381" y="1691343"/>
            <a:ext cx="3942800" cy="56110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61403" y="1520301"/>
            <a:ext cx="3979990" cy="578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908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2B0BE3-D270-4307-9619-07D795895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246" y="407633"/>
            <a:ext cx="8911687" cy="1280890"/>
          </a:xfrm>
        </p:spPr>
        <p:txBody>
          <a:bodyPr>
            <a:normAutofit/>
          </a:bodyPr>
          <a:lstStyle/>
          <a:p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Наставничество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02" y="1244139"/>
            <a:ext cx="3748248" cy="5304867"/>
          </a:xfr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B628FB2-B114-4DF0-A9BC-3D8B84457A6D}"/>
              </a:ext>
            </a:extLst>
          </p:cNvPr>
          <p:cNvSpPr txBox="1">
            <a:spLocks/>
          </p:cNvSpPr>
          <p:nvPr/>
        </p:nvSpPr>
        <p:spPr>
          <a:xfrm>
            <a:off x="6082146" y="5500255"/>
            <a:ext cx="5985163" cy="93518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4B628FB2-B114-4DF0-A9BC-3D8B84457A6D}"/>
              </a:ext>
            </a:extLst>
          </p:cNvPr>
          <p:cNvSpPr txBox="1">
            <a:spLocks/>
          </p:cNvSpPr>
          <p:nvPr/>
        </p:nvSpPr>
        <p:spPr>
          <a:xfrm>
            <a:off x="5951912" y="5807095"/>
            <a:ext cx="4660465" cy="7128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молодым педагогом эколого-туристического отдела Смагиной М.В.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s://mail.yandex.ru/message_part/IMG_20210826_102248.jpg?_uid=133468736&amp;name=IMG_20210826_102248.jpg&amp;hid=1.2&amp;ids=176766285374300829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8256" y="1059873"/>
            <a:ext cx="3596987" cy="479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82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B885F0-A548-4616-8617-02536F3D6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345" y="293764"/>
            <a:ext cx="10659498" cy="1280890"/>
          </a:xfrm>
        </p:spPr>
        <p:txBody>
          <a:bodyPr>
            <a:noAutofit/>
          </a:bodyPr>
          <a:lstStyle/>
          <a:p>
            <a:r>
              <a:rPr lang="ru-RU" alt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Позитивные результаты работы с детьми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074" y="1253934"/>
            <a:ext cx="3695254" cy="5374358"/>
          </a:xfrm>
        </p:spPr>
      </p:pic>
    </p:spTree>
    <p:extLst>
      <p:ext uri="{BB962C8B-B14F-4D97-AF65-F5344CB8AC3E}">
        <p14:creationId xmlns:p14="http://schemas.microsoft.com/office/powerpoint/2010/main" val="2694172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B885F0-A548-4616-8617-02536F3D6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36" y="69321"/>
            <a:ext cx="10659498" cy="1280890"/>
          </a:xfrm>
        </p:spPr>
        <p:txBody>
          <a:bodyPr>
            <a:noAutofit/>
          </a:bodyPr>
          <a:lstStyle/>
          <a:p>
            <a:r>
              <a:rPr lang="ru-RU" alt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Позитивные результаты работы с детьми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31" y="1219200"/>
            <a:ext cx="4886469" cy="324492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137" y="1175327"/>
            <a:ext cx="5489863" cy="36599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853" y="3705333"/>
            <a:ext cx="4741967" cy="3152667"/>
          </a:xfrm>
          <a:prstGeom prst="rect">
            <a:avLst/>
          </a:prstGeom>
        </p:spPr>
      </p:pic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4B628FB2-B114-4DF0-A9BC-3D8B84457A6D}"/>
              </a:ext>
            </a:extLst>
          </p:cNvPr>
          <p:cNvSpPr txBox="1">
            <a:spLocks/>
          </p:cNvSpPr>
          <p:nvPr/>
        </p:nvSpPr>
        <p:spPr>
          <a:xfrm>
            <a:off x="0" y="4631267"/>
            <a:ext cx="3873065" cy="5734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Акция Солдатское письмо, «Клуб «Эхо» Мемориальный музей боевого и трудового подвига 1941-1945г.г. 9 мая 2018г.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4">
            <a:extLst>
              <a:ext uri="{FF2B5EF4-FFF2-40B4-BE49-F238E27FC236}">
                <a16:creationId xmlns:a16="http://schemas.microsoft.com/office/drawing/2014/main" id="{4B628FB2-B114-4DF0-A9BC-3D8B84457A6D}"/>
              </a:ext>
            </a:extLst>
          </p:cNvPr>
          <p:cNvSpPr txBox="1">
            <a:spLocks/>
          </p:cNvSpPr>
          <p:nvPr/>
        </p:nvSpPr>
        <p:spPr>
          <a:xfrm>
            <a:off x="8785783" y="4959505"/>
            <a:ext cx="3406217" cy="89942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для воспитанников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лагеря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дневным пребыванием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Туристёнок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детский парк, 10.06.2017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4">
            <a:extLst>
              <a:ext uri="{FF2B5EF4-FFF2-40B4-BE49-F238E27FC236}">
                <a16:creationId xmlns:a16="http://schemas.microsoft.com/office/drawing/2014/main" id="{4B628FB2-B114-4DF0-A9BC-3D8B84457A6D}"/>
              </a:ext>
            </a:extLst>
          </p:cNvPr>
          <p:cNvSpPr txBox="1">
            <a:spLocks/>
          </p:cNvSpPr>
          <p:nvPr/>
        </p:nvSpPr>
        <p:spPr>
          <a:xfrm>
            <a:off x="3691312" y="6221962"/>
            <a:ext cx="4660465" cy="7128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кружковцами в лагере с дневным пребыванием «Юный краевед», МУДО ДДТ, 23.06.2019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1532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B885F0-A548-4616-8617-02536F3D6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222" y="160761"/>
            <a:ext cx="10659498" cy="1280890"/>
          </a:xfrm>
        </p:spPr>
        <p:txBody>
          <a:bodyPr>
            <a:noAutofit/>
          </a:bodyPr>
          <a:lstStyle/>
          <a:p>
            <a:r>
              <a:rPr lang="ru-RU" alt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Позитивные результаты работы с детьми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484" y="911791"/>
            <a:ext cx="3505200" cy="527841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1274618"/>
            <a:ext cx="4613456" cy="3065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651" y="3685312"/>
            <a:ext cx="4777695" cy="3172688"/>
          </a:xfrm>
          <a:prstGeom prst="rect">
            <a:avLst/>
          </a:prstGeom>
        </p:spPr>
      </p:pic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4B628FB2-B114-4DF0-A9BC-3D8B84457A6D}"/>
              </a:ext>
            </a:extLst>
          </p:cNvPr>
          <p:cNvSpPr txBox="1">
            <a:spLocks/>
          </p:cNvSpPr>
          <p:nvPr/>
        </p:nvSpPr>
        <p:spPr>
          <a:xfrm>
            <a:off x="8321040" y="6145146"/>
            <a:ext cx="3680025" cy="7128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Городское ориентирование с воспитанниками клуба «Эхо» 24.10.2019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4">
            <a:extLst>
              <a:ext uri="{FF2B5EF4-FFF2-40B4-BE49-F238E27FC236}">
                <a16:creationId xmlns:a16="http://schemas.microsoft.com/office/drawing/2014/main" id="{4B628FB2-B114-4DF0-A9BC-3D8B84457A6D}"/>
              </a:ext>
            </a:extLst>
          </p:cNvPr>
          <p:cNvSpPr txBox="1">
            <a:spLocks/>
          </p:cNvSpPr>
          <p:nvPr/>
        </p:nvSpPr>
        <p:spPr>
          <a:xfrm>
            <a:off x="423949" y="4438996"/>
            <a:ext cx="2892829" cy="87283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Отрытое мероприятие «Масленица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воспитанниками клуба «Эхо», с. Большой Вьяс, 27.02.2018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4">
            <a:extLst>
              <a:ext uri="{FF2B5EF4-FFF2-40B4-BE49-F238E27FC236}">
                <a16:creationId xmlns:a16="http://schemas.microsoft.com/office/drawing/2014/main" id="{4B628FB2-B114-4DF0-A9BC-3D8B84457A6D}"/>
              </a:ext>
            </a:extLst>
          </p:cNvPr>
          <p:cNvSpPr txBox="1">
            <a:spLocks/>
          </p:cNvSpPr>
          <p:nvPr/>
        </p:nvSpPr>
        <p:spPr>
          <a:xfrm>
            <a:off x="3059545" y="6296776"/>
            <a:ext cx="4660465" cy="7128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кружковцами творческого объединения Юный экскурсовод», МУДО ДДТ, 15.11.2019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300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D245F5-948A-42AC-9268-8148A183C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833" y="277746"/>
            <a:ext cx="10513476" cy="128089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Реализация образовательных программ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81" y="1301792"/>
            <a:ext cx="3624676" cy="508515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1264105"/>
            <a:ext cx="3646155" cy="530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41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B885F0-A548-4616-8617-02536F3D6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49" y="160761"/>
            <a:ext cx="10659498" cy="1280890"/>
          </a:xfrm>
        </p:spPr>
        <p:txBody>
          <a:bodyPr>
            <a:noAutofit/>
          </a:bodyPr>
          <a:lstStyle/>
          <a:p>
            <a:r>
              <a:rPr lang="ru-RU" alt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Позитивные результаты работы с детьми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69" y="1161011"/>
            <a:ext cx="5704416" cy="377825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54" y="1159932"/>
            <a:ext cx="3186546" cy="48113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03471" y="3005052"/>
            <a:ext cx="4959925" cy="3719944"/>
          </a:xfrm>
          <a:prstGeom prst="rect">
            <a:avLst/>
          </a:prstGeom>
        </p:spPr>
      </p:pic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4B628FB2-B114-4DF0-A9BC-3D8B84457A6D}"/>
              </a:ext>
            </a:extLst>
          </p:cNvPr>
          <p:cNvSpPr txBox="1">
            <a:spLocks/>
          </p:cNvSpPr>
          <p:nvPr/>
        </p:nvSpPr>
        <p:spPr>
          <a:xfrm>
            <a:off x="465513" y="5145578"/>
            <a:ext cx="2892829" cy="87283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«Мой город Саранск» для воспитанниками лагеря с дневным пребыванием «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Трансформер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20.08.2021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4">
            <a:extLst>
              <a:ext uri="{FF2B5EF4-FFF2-40B4-BE49-F238E27FC236}">
                <a16:creationId xmlns:a16="http://schemas.microsoft.com/office/drawing/2014/main" id="{4B628FB2-B114-4DF0-A9BC-3D8B84457A6D}"/>
              </a:ext>
            </a:extLst>
          </p:cNvPr>
          <p:cNvSpPr txBox="1">
            <a:spLocks/>
          </p:cNvSpPr>
          <p:nvPr/>
        </p:nvSpPr>
        <p:spPr>
          <a:xfrm>
            <a:off x="5910349" y="2194559"/>
            <a:ext cx="2892829" cy="87283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Поход выходного дня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воспитанниками клуба «Эхо»,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Макаровская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лесополоса, 19.09.2018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4">
            <a:extLst>
              <a:ext uri="{FF2B5EF4-FFF2-40B4-BE49-F238E27FC236}">
                <a16:creationId xmlns:a16="http://schemas.microsoft.com/office/drawing/2014/main" id="{4B628FB2-B114-4DF0-A9BC-3D8B84457A6D}"/>
              </a:ext>
            </a:extLst>
          </p:cNvPr>
          <p:cNvSpPr txBox="1">
            <a:spLocks/>
          </p:cNvSpPr>
          <p:nvPr/>
        </p:nvSpPr>
        <p:spPr>
          <a:xfrm>
            <a:off x="9210502" y="5902036"/>
            <a:ext cx="2892829" cy="87283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«Мой город Саранск» для воспитанниками лагеря с дневным пребыванием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Туристенок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08.06.2021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1295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EEC38-701A-4AC9-84F7-E08247EB9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770" y="274976"/>
            <a:ext cx="10072900" cy="1280890"/>
          </a:xfrm>
        </p:spPr>
        <p:txBody>
          <a:bodyPr>
            <a:normAutofit fontScale="90000"/>
          </a:bodyPr>
          <a:lstStyle/>
          <a:p>
            <a:r>
              <a:rPr lang="ru-RU" alt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Участие в профессиональных конкурсах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A361F0-0AD6-47F7-9960-57AB9A13E9A1}"/>
              </a:ext>
            </a:extLst>
          </p:cNvPr>
          <p:cNvSpPr txBox="1"/>
          <p:nvPr/>
        </p:nvSpPr>
        <p:spPr>
          <a:xfrm>
            <a:off x="1995055" y="1075115"/>
            <a:ext cx="9152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на порталах  сети Интернет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281" y="1649227"/>
            <a:ext cx="3476685" cy="49178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17" y="1737359"/>
            <a:ext cx="3410593" cy="482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084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EEC38-701A-4AC9-84F7-E08247EB9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773" y="474481"/>
            <a:ext cx="10072900" cy="1280890"/>
          </a:xfrm>
        </p:spPr>
        <p:txBody>
          <a:bodyPr>
            <a:normAutofit fontScale="90000"/>
          </a:bodyPr>
          <a:lstStyle/>
          <a:p>
            <a:r>
              <a:rPr lang="ru-RU" alt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Участие в профессиональных конкурсах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542" y="1906385"/>
            <a:ext cx="3321297" cy="46966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91285" y="1240966"/>
            <a:ext cx="5861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на порталах  сети Интернет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021" y="1910053"/>
            <a:ext cx="3450635" cy="48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714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EEC38-701A-4AC9-84F7-E08247EB9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365" y="474481"/>
            <a:ext cx="10072900" cy="1280890"/>
          </a:xfrm>
        </p:spPr>
        <p:txBody>
          <a:bodyPr>
            <a:normAutofit fontScale="90000"/>
          </a:bodyPr>
          <a:lstStyle/>
          <a:p>
            <a:r>
              <a:rPr lang="ru-RU" alt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Участие в профессиональных конкурсах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55" y="2060328"/>
            <a:ext cx="3391592" cy="433643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A361F0-0AD6-47F7-9960-57AB9A13E9A1}"/>
              </a:ext>
            </a:extLst>
          </p:cNvPr>
          <p:cNvSpPr txBox="1"/>
          <p:nvPr/>
        </p:nvSpPr>
        <p:spPr>
          <a:xfrm>
            <a:off x="2299854" y="1366982"/>
            <a:ext cx="845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с международным участием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2261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656" y="130889"/>
            <a:ext cx="8911687" cy="1280890"/>
          </a:xfrm>
        </p:spPr>
        <p:txBody>
          <a:bodyPr/>
          <a:lstStyle/>
          <a:p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Награды и поощрения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57565" y="958334"/>
            <a:ext cx="3140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порталах  сети Интернет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79" y="1704865"/>
            <a:ext cx="3009207" cy="42553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10" y="1687484"/>
            <a:ext cx="3050891" cy="431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321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07FA6B-263A-4A9B-9500-DB8A71D5C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925" y="111492"/>
            <a:ext cx="8911687" cy="1280890"/>
          </a:xfrm>
        </p:spPr>
        <p:txBody>
          <a:bodyPr/>
          <a:lstStyle/>
          <a:p>
            <a:r>
              <a:rPr lang="ru-RU" alt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Награды и поощрения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303" y="1298185"/>
            <a:ext cx="3722680" cy="52550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216" y="1266306"/>
            <a:ext cx="3572943" cy="533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68567" y="883520"/>
            <a:ext cx="2888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505785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07FA6B-263A-4A9B-9500-DB8A71D5C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111" y="103180"/>
            <a:ext cx="8911687" cy="827846"/>
          </a:xfrm>
        </p:spPr>
        <p:txBody>
          <a:bodyPr/>
          <a:lstStyle/>
          <a:p>
            <a:r>
              <a:rPr lang="ru-RU" alt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Награды и поощрения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2" y="1247846"/>
            <a:ext cx="3919885" cy="56101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68217" y="1152757"/>
            <a:ext cx="3940110" cy="560734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77374" y="808705"/>
            <a:ext cx="2888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086182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656" y="130889"/>
            <a:ext cx="8911687" cy="1280890"/>
          </a:xfrm>
        </p:spPr>
        <p:txBody>
          <a:bodyPr/>
          <a:lstStyle/>
          <a:p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Награды и поощрения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21782" y="1354890"/>
            <a:ext cx="3708195" cy="52761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4226" y="1506317"/>
            <a:ext cx="3523793" cy="523082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77621" y="933396"/>
            <a:ext cx="2888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989" y="1363286"/>
            <a:ext cx="3691887" cy="534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449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07FA6B-263A-4A9B-9500-DB8A71D5C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423" y="136430"/>
            <a:ext cx="8911687" cy="728094"/>
          </a:xfrm>
        </p:spPr>
        <p:txBody>
          <a:bodyPr/>
          <a:lstStyle/>
          <a:p>
            <a:r>
              <a:rPr lang="ru-RU" alt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Награды и поощрения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172" y="1391562"/>
            <a:ext cx="3487137" cy="49359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26" y="1309379"/>
            <a:ext cx="3491345" cy="51040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9" y="1366078"/>
            <a:ext cx="3671455" cy="51317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EC7AB4-C034-44EF-95D5-9BFF1F01C439}"/>
              </a:ext>
            </a:extLst>
          </p:cNvPr>
          <p:cNvSpPr txBox="1"/>
          <p:nvPr/>
        </p:nvSpPr>
        <p:spPr>
          <a:xfrm>
            <a:off x="3422073" y="859214"/>
            <a:ext cx="46717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 уровень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43234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470" y="225099"/>
            <a:ext cx="8911687" cy="927600"/>
          </a:xfrm>
        </p:spPr>
        <p:txBody>
          <a:bodyPr/>
          <a:lstStyle/>
          <a:p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Награды и поощрения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26" y="1550011"/>
            <a:ext cx="6101474" cy="40660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843" y="835251"/>
            <a:ext cx="3350567" cy="5030764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B628FB2-B114-4DF0-A9BC-3D8B84457A6D}"/>
              </a:ext>
            </a:extLst>
          </p:cNvPr>
          <p:cNvSpPr txBox="1">
            <a:spLocks/>
          </p:cNvSpPr>
          <p:nvPr/>
        </p:nvSpPr>
        <p:spPr>
          <a:xfrm>
            <a:off x="1163782" y="5744094"/>
            <a:ext cx="2892829" cy="87283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Отчетный концерт МУДО «Дворец детского творчества» 25.04.2017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4B628FB2-B114-4DF0-A9BC-3D8B84457A6D}"/>
              </a:ext>
            </a:extLst>
          </p:cNvPr>
          <p:cNvSpPr txBox="1">
            <a:spLocks/>
          </p:cNvSpPr>
          <p:nvPr/>
        </p:nvSpPr>
        <p:spPr>
          <a:xfrm>
            <a:off x="8221288" y="5976851"/>
            <a:ext cx="2770908" cy="72320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всемирного туризма, 27.09.2018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751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D245F5-948A-42AC-9268-8148A183C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8524" y="374729"/>
            <a:ext cx="10180967" cy="927598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Реализация образовательных программ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232" y="1745673"/>
            <a:ext cx="3333531" cy="4584096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22" y="1668463"/>
            <a:ext cx="3228514" cy="469553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65C6FA-3EAE-4974-BFD6-4F5432029BB9}"/>
              </a:ext>
            </a:extLst>
          </p:cNvPr>
          <p:cNvSpPr txBox="1"/>
          <p:nvPr/>
        </p:nvSpPr>
        <p:spPr>
          <a:xfrm>
            <a:off x="1998518" y="1146464"/>
            <a:ext cx="134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ПФДО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D2D11F-E325-4752-BD83-06800BB9E57F}"/>
              </a:ext>
            </a:extLst>
          </p:cNvPr>
          <p:cNvSpPr txBox="1"/>
          <p:nvPr/>
        </p:nvSpPr>
        <p:spPr>
          <a:xfrm>
            <a:off x="6764482" y="1160318"/>
            <a:ext cx="104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МЗ</a:t>
            </a:r>
          </a:p>
        </p:txBody>
      </p:sp>
    </p:spTree>
    <p:extLst>
      <p:ext uri="{BB962C8B-B14F-4D97-AF65-F5344CB8AC3E}">
        <p14:creationId xmlns:p14="http://schemas.microsoft.com/office/powerpoint/2010/main" val="32623438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0197" y="513274"/>
            <a:ext cx="8911687" cy="60894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Фотоальбом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81" y="1786213"/>
            <a:ext cx="4930285" cy="32855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21919"/>
            <a:ext cx="5123243" cy="3414161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B628FB2-B114-4DF0-A9BC-3D8B84457A6D}"/>
              </a:ext>
            </a:extLst>
          </p:cNvPr>
          <p:cNvSpPr txBox="1">
            <a:spLocks/>
          </p:cNvSpPr>
          <p:nvPr/>
        </p:nvSpPr>
        <p:spPr>
          <a:xfrm>
            <a:off x="6434052" y="5303519"/>
            <a:ext cx="4231178" cy="5652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Судейство в городском соревновании по туризму «Юный патриот», Ленинский лесопарк, 20.05.2019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4B628FB2-B114-4DF0-A9BC-3D8B84457A6D}"/>
              </a:ext>
            </a:extLst>
          </p:cNvPr>
          <p:cNvSpPr txBox="1">
            <a:spLocks/>
          </p:cNvSpPr>
          <p:nvPr/>
        </p:nvSpPr>
        <p:spPr>
          <a:xfrm>
            <a:off x="822960" y="5206539"/>
            <a:ext cx="4081550" cy="6289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качестве члена жюри в городской олимпиаде по  школьному краеведению « Историко-культурное и природное наследие родного края», МУДО «Дворец детского творчества» 27.02.2018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3373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12" y="1614055"/>
            <a:ext cx="4904509" cy="3678382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32902" y="366416"/>
            <a:ext cx="8911687" cy="733635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Фотоальбом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280" y="1476894"/>
            <a:ext cx="5939057" cy="3948545"/>
          </a:xfrm>
          <a:prstGeom prst="rect">
            <a:avLst/>
          </a:prstGeom>
        </p:spPr>
      </p:pic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4B628FB2-B114-4DF0-A9BC-3D8B84457A6D}"/>
              </a:ext>
            </a:extLst>
          </p:cNvPr>
          <p:cNvSpPr txBox="1">
            <a:spLocks/>
          </p:cNvSpPr>
          <p:nvPr/>
        </p:nvSpPr>
        <p:spPr>
          <a:xfrm>
            <a:off x="556952" y="5710843"/>
            <a:ext cx="4414058" cy="58189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«Саранск – моя столица» для кружевцев детского объединения «Юный экскурсовод»,19.05.2017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4">
            <a:extLst>
              <a:ext uri="{FF2B5EF4-FFF2-40B4-BE49-F238E27FC236}">
                <a16:creationId xmlns:a16="http://schemas.microsoft.com/office/drawing/2014/main" id="{4B628FB2-B114-4DF0-A9BC-3D8B84457A6D}"/>
              </a:ext>
            </a:extLst>
          </p:cNvPr>
          <p:cNvSpPr txBox="1">
            <a:spLocks/>
          </p:cNvSpPr>
          <p:nvPr/>
        </p:nvSpPr>
        <p:spPr>
          <a:xfrm>
            <a:off x="6744393" y="5713615"/>
            <a:ext cx="4768734" cy="59574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 для воспитанников лагеря с дневным пребыванием « Юный краевед»  в Мордовском подворье 05.06.2021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8349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1251" y="2757710"/>
            <a:ext cx="8911687" cy="128089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879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B628FB2-B114-4DF0-A9BC-3D8B84457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688" y="513274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Результаты участия в инновационной (экспериментальной) деятельности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40877" y="1539076"/>
            <a:ext cx="4310246" cy="3779848"/>
          </a:xfrm>
          <a:prstGeom prst="rect">
            <a:avLst/>
          </a:prstGeom>
        </p:spPr>
      </p:pic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4B628FB2-B114-4DF0-A9BC-3D8B84457A6D}"/>
              </a:ext>
            </a:extLst>
          </p:cNvPr>
          <p:cNvSpPr txBox="1">
            <a:spLocks/>
          </p:cNvSpPr>
          <p:nvPr/>
        </p:nvSpPr>
        <p:spPr>
          <a:xfrm>
            <a:off x="833397" y="2009565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6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7744" y="334925"/>
            <a:ext cx="104324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Участие детей в конкурсах, выставках, соревнованиях</a:t>
            </a:r>
            <a:endParaRPr lang="ru-RU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EC7AB4-C034-44EF-95D5-9BFF1F01C439}"/>
              </a:ext>
            </a:extLst>
          </p:cNvPr>
          <p:cNvSpPr txBox="1"/>
          <p:nvPr/>
        </p:nvSpPr>
        <p:spPr>
          <a:xfrm>
            <a:off x="4482889" y="1549169"/>
            <a:ext cx="3481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портале в сети «Интернет»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09" y="2092544"/>
            <a:ext cx="3076005" cy="43498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23" y="2237636"/>
            <a:ext cx="2926376" cy="413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10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E9B1278F-2AF1-4E6E-8707-EB349B44F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1240" y="330761"/>
            <a:ext cx="9135198" cy="1577906"/>
          </a:xfrm>
        </p:spPr>
        <p:txBody>
          <a:bodyPr>
            <a:normAutofit/>
          </a:bodyPr>
          <a:lstStyle/>
          <a:p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Участие детей в конкурсах, выставках, соревнованиях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B12C4D2-DF76-495A-9C18-9387CE6F2899}"/>
              </a:ext>
            </a:extLst>
          </p:cNvPr>
          <p:cNvSpPr txBox="1"/>
          <p:nvPr/>
        </p:nvSpPr>
        <p:spPr>
          <a:xfrm>
            <a:off x="3834501" y="1653309"/>
            <a:ext cx="438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946" y="2272145"/>
            <a:ext cx="2705783" cy="3929641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57" y="2334780"/>
            <a:ext cx="2786344" cy="394132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977" y="2272145"/>
            <a:ext cx="2852166" cy="41009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380" y="2311973"/>
            <a:ext cx="2790743" cy="400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35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E9B1278F-2AF1-4E6E-8707-EB349B44F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90500"/>
            <a:ext cx="11656725" cy="1662748"/>
          </a:xfrm>
        </p:spPr>
        <p:txBody>
          <a:bodyPr/>
          <a:lstStyle/>
          <a:p>
            <a:r>
              <a:rPr lang="ru-RU" alt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Участие детей в конкурсах, выставках, соревнованиях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EC7AB4-C034-44EF-95D5-9BFF1F01C439}"/>
              </a:ext>
            </a:extLst>
          </p:cNvPr>
          <p:cNvSpPr txBox="1"/>
          <p:nvPr/>
        </p:nvSpPr>
        <p:spPr>
          <a:xfrm>
            <a:off x="4103274" y="1363518"/>
            <a:ext cx="40074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</a:p>
          <a:p>
            <a:pPr algn="ctr"/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400" y="2028681"/>
            <a:ext cx="2648133" cy="3778250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65" y="2064327"/>
            <a:ext cx="2648133" cy="377825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872" y="2001692"/>
            <a:ext cx="2646219" cy="37431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763" y="1953492"/>
            <a:ext cx="2694293" cy="384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39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E9B1278F-2AF1-4E6E-8707-EB349B44F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983" y="129813"/>
            <a:ext cx="11545889" cy="1709580"/>
          </a:xfrm>
        </p:spPr>
        <p:txBody>
          <a:bodyPr/>
          <a:lstStyle/>
          <a:p>
            <a:r>
              <a:rPr lang="ru-RU" alt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Участие детей в конкурсах, выставках, соревнованиях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6B233E6-63C6-420C-A0C4-354DF73848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69" y="2051845"/>
            <a:ext cx="3359994" cy="4662487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52DAE7FC-2871-4170-B54E-66F945130A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03" y="2051051"/>
            <a:ext cx="3359994" cy="4662487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62658B-2103-46AD-9656-D6A0A4F1C3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837" y="2051051"/>
            <a:ext cx="3359994" cy="46624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EC7AB4-C034-44EF-95D5-9BFF1F01C439}"/>
              </a:ext>
            </a:extLst>
          </p:cNvPr>
          <p:cNvSpPr txBox="1"/>
          <p:nvPr/>
        </p:nvSpPr>
        <p:spPr>
          <a:xfrm>
            <a:off x="4006292" y="1349664"/>
            <a:ext cx="40074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0037467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694</TotalTime>
  <Words>690</Words>
  <Application>Microsoft Office PowerPoint</Application>
  <PresentationFormat>Широкоэкранный</PresentationFormat>
  <Paragraphs>98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8" baseType="lpstr">
      <vt:lpstr>Arial</vt:lpstr>
      <vt:lpstr>Century Gothic</vt:lpstr>
      <vt:lpstr>Tahoma</vt:lpstr>
      <vt:lpstr>Times New Roman</vt:lpstr>
      <vt:lpstr>Wingdings 3</vt:lpstr>
      <vt:lpstr>Легкий дым</vt:lpstr>
      <vt:lpstr>  Министерство образования РМ ПОРТФОЛИО Долбилина Татьяна Евгеньевна педагог дополнительного образования МУДО  «Дворец детского творчества» г. о. Саранск РМ </vt:lpstr>
      <vt:lpstr>Характеристика-представление</vt:lpstr>
      <vt:lpstr>1. Реализация образовательных программ</vt:lpstr>
      <vt:lpstr>1. Реализация образовательных программ</vt:lpstr>
      <vt:lpstr>2. Результаты участия в инновационной (экспериментальной) деятельности</vt:lpstr>
      <vt:lpstr>Презентация PowerPoint</vt:lpstr>
      <vt:lpstr>3. Участие детей в конкурсах, выставках, соревнованиях</vt:lpstr>
      <vt:lpstr>3. Участие детей в конкурсах, выставках, соревнованиях</vt:lpstr>
      <vt:lpstr>3. Участие детей в конкурсах, выставках, соревнованиях</vt:lpstr>
      <vt:lpstr>3. Участие детей в конкурсах, выставках, соревнованиях</vt:lpstr>
      <vt:lpstr>3. Участие детей в конкурсах, выставках, соревнованиях</vt:lpstr>
      <vt:lpstr>3. Участие детей в конкурсах, выставках, соревнованиях</vt:lpstr>
      <vt:lpstr>4. Наличие публикаций</vt:lpstr>
      <vt:lpstr>5. Наличие авторских программ, методических пособий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7. Проведение мастер-классов, открытых мероприятий</vt:lpstr>
      <vt:lpstr>8. Экспертная деятельность</vt:lpstr>
      <vt:lpstr>9. Общественно-педагогическая  активность педагога: участие в комиссиях, педагогических сообществах, в жюри конкурсов</vt:lpstr>
      <vt:lpstr>9. Общественно-педагогическая  активность педагога: участие в комиссиях, педагогических сообществах, в жюри конкурсов</vt:lpstr>
      <vt:lpstr>9. Общественно-педагогическая  активность педагога: участие в комиссиях, педагогических сообществах, в жюри конкурсов</vt:lpstr>
      <vt:lpstr>9. Общественно-педагогическая  активность педагога: участие в комиссиях, педагогических сообществах, в жюри конкурсов</vt:lpstr>
      <vt:lpstr>9. Общественно-педагогическая  активность педагога: участие в комиссиях, педагогических сообществах, в жюри конкурсов</vt:lpstr>
      <vt:lpstr>9. Общественно-педагогическая  активность педагога: участие в комиссиях, педагогических сообществах, в жюри конкурсов</vt:lpstr>
      <vt:lpstr>10. Наставничество</vt:lpstr>
      <vt:lpstr>11. Позитивные результаты работы с детьми</vt:lpstr>
      <vt:lpstr>11. Позитивные результаты работы с детьми</vt:lpstr>
      <vt:lpstr>11. Позитивные результаты работы с детьми</vt:lpstr>
      <vt:lpstr>11. Позитивные результаты работы с детьми</vt:lpstr>
      <vt:lpstr>12. Участие в профессиональных конкурсах</vt:lpstr>
      <vt:lpstr>12. Участие в профессиональных конкурсах</vt:lpstr>
      <vt:lpstr>12. Участие в профессиональных конкурсах</vt:lpstr>
      <vt:lpstr>13. Награды и поощрения</vt:lpstr>
      <vt:lpstr>13. Награды и поощрения</vt:lpstr>
      <vt:lpstr>13. Награды и поощрения</vt:lpstr>
      <vt:lpstr>13. Награды и поощрения</vt:lpstr>
      <vt:lpstr>13. Награды и поощрения</vt:lpstr>
      <vt:lpstr>13. Награды и поощрения</vt:lpstr>
      <vt:lpstr>Фотоальбом</vt:lpstr>
      <vt:lpstr>Фотоальбом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ПОРТФОЛИО Костерина Марина Николаевна педагог дополнительного образования МУДО  «Дворец детского творчества» г.о.Саранск РМ</dc:title>
  <dc:creator>ADMIN</dc:creator>
  <cp:lastModifiedBy>АРтеммм долбилин</cp:lastModifiedBy>
  <cp:revision>135</cp:revision>
  <dcterms:created xsi:type="dcterms:W3CDTF">2021-08-16T18:24:05Z</dcterms:created>
  <dcterms:modified xsi:type="dcterms:W3CDTF">2021-09-04T06:54:38Z</dcterms:modified>
</cp:coreProperties>
</file>