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73" r:id="rId3"/>
    <p:sldId id="257" r:id="rId4"/>
    <p:sldId id="261" r:id="rId5"/>
    <p:sldId id="262" r:id="rId6"/>
    <p:sldId id="263" r:id="rId7"/>
    <p:sldId id="264" r:id="rId8"/>
    <p:sldId id="265" r:id="rId9"/>
    <p:sldId id="260" r:id="rId10"/>
    <p:sldId id="266" r:id="rId11"/>
    <p:sldId id="272" r:id="rId12"/>
    <p:sldId id="271" r:id="rId13"/>
    <p:sldId id="270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963E8-02EC-4A64-A903-2ACFD004E41B}" v="675" dt="2022-05-14T10:51:08.542"/>
    <p1510:client id="{6D949E14-16B2-4040-9F80-866D235930A1}" v="20" dt="2022-05-17T07:41:01.089"/>
    <p1510:client id="{6FE0177C-682F-47BB-8F88-C52B546A557B}" v="1" dt="2022-05-14T11:15:35.729"/>
    <p1510:client id="{A048C9C6-2FB8-4E6A-BF0A-FD0C46FBE170}" v="628" dt="2022-05-14T11:12:11.104"/>
    <p1510:client id="{C78CDA96-8630-49A7-8229-C46F134D3B52}" v="5" dt="2022-05-14T11:19:46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2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2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306DDB8-F049-DA48-702B-05ADCCF0F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7" b="3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F81B6D-B883-9DA6-CC1D-F4633B54408D}"/>
              </a:ext>
            </a:extLst>
          </p:cNvPr>
          <p:cNvSpPr txBox="1"/>
          <p:nvPr/>
        </p:nvSpPr>
        <p:spPr>
          <a:xfrm>
            <a:off x="771526" y="251980"/>
            <a:ext cx="10527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cs typeface="Times New Roman"/>
              </a:rPr>
              <a:t>Муниципальное дошкольное образовательное учреждение "Детский сад №97 комбинированного вида"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3FF581-6F86-6512-904A-8FC922EB87CC}"/>
              </a:ext>
            </a:extLst>
          </p:cNvPr>
          <p:cNvSpPr txBox="1"/>
          <p:nvPr/>
        </p:nvSpPr>
        <p:spPr>
          <a:xfrm>
            <a:off x="2832390" y="5282911"/>
            <a:ext cx="515908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                          </a:t>
            </a:r>
            <a:r>
              <a:rPr lang="ru-RU" sz="4400" dirty="0">
                <a:latin typeface="Times New Roman"/>
                <a:cs typeface="Times New Roman"/>
              </a:rPr>
              <a:t>   </a:t>
            </a:r>
            <a:r>
              <a:rPr lang="ru-RU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КРУЖОК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DF2504-50A9-723F-3519-B149A394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BFA74485-C99C-2EED-14F1-D4AADEB6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257" y="2408642"/>
            <a:ext cx="3042557" cy="2544182"/>
          </a:xfrm>
          <a:prstGeom prst="rect">
            <a:avLst/>
          </a:prstGeom>
        </p:spPr>
      </p:pic>
      <p:pic>
        <p:nvPicPr>
          <p:cNvPr id="14" name="Рисунок 14" descr="Изображение выглядит как трав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2A301B9-0D04-DEC3-DE77-3A496E02A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5049869"/>
            <a:ext cx="3246664" cy="1806512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C1DCFFEC-AE91-CE6E-BDE4-F7049435A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722" y="3339805"/>
            <a:ext cx="3750127" cy="3430497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03236836-DD34-ADB4-C727-048E97DC4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3346555"/>
            <a:ext cx="3654878" cy="3444213"/>
          </a:xfrm>
          <a:prstGeom prst="rect">
            <a:avLst/>
          </a:prstGeom>
        </p:spPr>
      </p:pic>
      <p:pic>
        <p:nvPicPr>
          <p:cNvPr id="17" name="Рисунок 17" descr="Изображение выглядит как другой, галерея, несколько, на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F6F87AAD-4EBC-6BF6-15BF-D1A870BD2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972" y="201535"/>
            <a:ext cx="4008664" cy="2508858"/>
          </a:xfrm>
          <a:prstGeom prst="rect">
            <a:avLst/>
          </a:prstGeo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xmlns="" id="{22A5F091-F01F-8ACB-AC39-ABAED512C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4043" y="375558"/>
            <a:ext cx="3845378" cy="1915885"/>
          </a:xfrm>
          <a:prstGeom prst="rect">
            <a:avLst/>
          </a:prstGeom>
        </p:spPr>
      </p:pic>
      <p:pic>
        <p:nvPicPr>
          <p:cNvPr id="19" name="Рисунок 19">
            <a:extLst>
              <a:ext uri="{FF2B5EF4-FFF2-40B4-BE49-F238E27FC236}">
                <a16:creationId xmlns:a16="http://schemas.microsoft.com/office/drawing/2014/main" xmlns="" id="{85084170-D4ED-6794-F946-C9FE0C1C01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4" y="310380"/>
            <a:ext cx="4117520" cy="29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DF2504-50A9-723F-3519-B149A394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13F3900-DE4B-DA13-B300-7128A92A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258" y="106055"/>
            <a:ext cx="4212771" cy="3053606"/>
          </a:xfrm>
          <a:prstGeom prst="rect">
            <a:avLst/>
          </a:prstGeom>
        </p:spPr>
      </p:pic>
      <p:pic>
        <p:nvPicPr>
          <p:cNvPr id="6" name="Рисунок 7" descr="Изображение выглядит как трава, деревянный, дерево, против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67EA2D5D-6C03-10CB-C4B6-6B339D4FE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186" y="4335549"/>
            <a:ext cx="3818164" cy="2092153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D9645677-513C-2485-7FAC-D942B9135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294" y="3747407"/>
            <a:ext cx="3763735" cy="28194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922C76F3-CEA6-00CA-1662-CC64D742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57" y="3150620"/>
            <a:ext cx="3328307" cy="3441473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775453BD-437A-B21E-396F-EC29DFB05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864" y="2067973"/>
            <a:ext cx="3736521" cy="2164162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текст, дерево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D18390B-C2AE-6FEB-B104-78ED8873C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9" y="106190"/>
            <a:ext cx="4457700" cy="24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DF2504-50A9-723F-3519-B149A394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457D534-C31A-24DA-613E-2A35A20F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22" y="3428768"/>
            <a:ext cx="3927021" cy="2803534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ена, внутренний, цвет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29ED6DD-048C-E20F-5BB3-FE32763CF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615" y="3433994"/>
            <a:ext cx="3913414" cy="3419012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E6F61958-C764-3094-F97C-F1878A12B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79" y="3706586"/>
            <a:ext cx="4076700" cy="3064328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xmlns="" id="{9F172CE8-0E50-54F3-3143-4866D7063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614" y="714770"/>
            <a:ext cx="3790950" cy="1931425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3A218655-5CCF-7082-975A-0BA4BB64B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900" y="5443"/>
            <a:ext cx="3790950" cy="2846614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8930DB5F-6105-D730-730D-BA57438E68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14" y="77765"/>
            <a:ext cx="4008664" cy="298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C249AC6-162D-5A12-A89A-7A13BDB41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2" r="-2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DF2504-50A9-723F-3519-B149A3940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21" r="2" b="26036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97C975C-D712-9BDD-12CD-C44E357A5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4" r="1" b="16898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05AE990F-C1B8-59D3-B6A6-64B9B9464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81" r="7564" b="2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 descr="Изображение выглядит как другой, набитый, различные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14EF652-403C-5C23-0FE0-92F450EF3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" r="10311" b="2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5EFE9E4D-D93B-4B04-A3B5-234F5DBB9E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4" descr="Изображение выглядит как текст, стена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4A7D4A1-CC7C-EEBA-80D0-F61EB2533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50" r="-3" b="15603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77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DF2504-50A9-723F-3519-B149A3940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C0CAFA-37EB-D0D2-0BCA-407B52BFD8A1}"/>
              </a:ext>
            </a:extLst>
          </p:cNvPr>
          <p:cNvSpPr txBox="1"/>
          <p:nvPr/>
        </p:nvSpPr>
        <p:spPr>
          <a:xfrm flipH="1">
            <a:off x="4637315" y="3200400"/>
            <a:ext cx="870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220A6F-1943-7945-CF3F-3DA787CFBD3C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396687-4E54-B29C-7457-304CBC5C176B}"/>
              </a:ext>
            </a:extLst>
          </p:cNvPr>
          <p:cNvSpPr txBox="1"/>
          <p:nvPr/>
        </p:nvSpPr>
        <p:spPr>
          <a:xfrm rot="-1560000">
            <a:off x="866776" y="3111954"/>
            <a:ext cx="1054009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/>
                <a:cs typeface="Times New Roman"/>
              </a:rPr>
              <a:t>До встречи в новом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8266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0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22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4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6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8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Rectangle 30">
            <a:extLst>
              <a:ext uri="{FF2B5EF4-FFF2-40B4-BE49-F238E27FC236}">
                <a16:creationId xmlns:a16="http://schemas.microsoft.com/office/drawing/2014/main" xmlns="" id="{D4938BEB-26BE-45D6-AFAC-5689B5FA9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2">
            <a:extLst>
              <a:ext uri="{FF2B5EF4-FFF2-40B4-BE49-F238E27FC236}">
                <a16:creationId xmlns:a16="http://schemas.microsoft.com/office/drawing/2014/main" xmlns="" id="{F2922C2C-A14D-45A0-987E-ECE330E0D6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6694"/>
            <a:ext cx="5735198" cy="68850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C71479-BC74-79BB-2441-843D223E7AF4}"/>
              </a:ext>
            </a:extLst>
          </p:cNvPr>
          <p:cNvSpPr txBox="1"/>
          <p:nvPr/>
        </p:nvSpPr>
        <p:spPr>
          <a:xfrm>
            <a:off x="680484" y="873457"/>
            <a:ext cx="3622444" cy="29001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i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7E24548-F6D4-C7DC-DE1A-3FB1853F4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6" r="30558" b="1"/>
          <a:stretch/>
        </p:blipFill>
        <p:spPr>
          <a:xfrm>
            <a:off x="3464954" y="-17512"/>
            <a:ext cx="8647295" cy="6899139"/>
          </a:xfrm>
          <a:custGeom>
            <a:avLst/>
            <a:gdLst/>
            <a:ahLst/>
            <a:cxnLst/>
            <a:rect l="l" t="t" r="r" b="b"/>
            <a:pathLst>
              <a:path w="6259076" h="6875591">
                <a:moveTo>
                  <a:pt x="1842448" y="0"/>
                </a:moveTo>
                <a:lnTo>
                  <a:pt x="4525810" y="13648"/>
                </a:lnTo>
                <a:lnTo>
                  <a:pt x="6259076" y="6875591"/>
                </a:lnTo>
                <a:lnTo>
                  <a:pt x="0" y="6861943"/>
                </a:lnTo>
                <a:close/>
              </a:path>
            </a:pathLst>
          </a:custGeom>
        </p:spPr>
      </p:pic>
      <p:cxnSp>
        <p:nvCxnSpPr>
          <p:cNvPr id="52" name="Straight Connector 34">
            <a:extLst>
              <a:ext uri="{FF2B5EF4-FFF2-40B4-BE49-F238E27FC236}">
                <a16:creationId xmlns:a16="http://schemas.microsoft.com/office/drawing/2014/main" xmlns="" id="{555DA026-EBCA-4BC9-B242-98A1E047E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5813946"/>
            <a:ext cx="4392706" cy="104405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9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0C4AC7E-74AA-56BA-1CFD-E15D8C8EF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1" r="26743" b="3"/>
          <a:stretch/>
        </p:blipFill>
        <p:spPr>
          <a:xfrm>
            <a:off x="7980176" y="-11934"/>
            <a:ext cx="4229158" cy="6879022"/>
          </a:xfrm>
          <a:custGeom>
            <a:avLst/>
            <a:gdLst/>
            <a:ahLst/>
            <a:cxnLst/>
            <a:rect l="l" t="t" r="r" b="b"/>
            <a:pathLst>
              <a:path w="4229158" h="6879022">
                <a:moveTo>
                  <a:pt x="4211824" y="0"/>
                </a:moveTo>
                <a:lnTo>
                  <a:pt x="4229158" y="6875334"/>
                </a:lnTo>
                <a:lnTo>
                  <a:pt x="1740637" y="6879022"/>
                </a:lnTo>
                <a:lnTo>
                  <a:pt x="0" y="9960"/>
                </a:lnTo>
                <a:close/>
              </a:path>
            </a:pathLst>
          </a:custGeom>
        </p:spPr>
      </p:pic>
      <p:cxnSp>
        <p:nvCxnSpPr>
          <p:cNvPr id="53" name="Straight Connector 36">
            <a:extLst>
              <a:ext uri="{FF2B5EF4-FFF2-40B4-BE49-F238E27FC236}">
                <a16:creationId xmlns:a16="http://schemas.microsoft.com/office/drawing/2014/main" xmlns="" id="{7AAFE157-797A-4C20-84D2-10E0FD04D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82636" y="-11930"/>
            <a:ext cx="1741394" cy="68898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xmlns="" id="{2F2BA51C-5502-45A8-9DAC-2244668C7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54824" y="-11930"/>
            <a:ext cx="8354510" cy="88538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A7F1080-7DA2-430F-82F3-763FD63A76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464954" y="-11930"/>
            <a:ext cx="1840449" cy="685001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9752C49-F8D8-42A2-84A4-98540163C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686550" y="5600700"/>
            <a:ext cx="5522784" cy="126639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A47AA3-3F12-F13F-950A-43B3D3AA28C8}"/>
              </a:ext>
            </a:extLst>
          </p:cNvPr>
          <p:cNvSpPr txBox="1"/>
          <p:nvPr/>
        </p:nvSpPr>
        <p:spPr>
          <a:xfrm rot="-1200000">
            <a:off x="69928" y="1417367"/>
            <a:ext cx="873697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Дополнительная образовательная программа </a:t>
            </a:r>
            <a:endParaRPr lang="ru-RU" sz="2800">
              <a:solidFill>
                <a:schemeClr val="tx2">
                  <a:lumMod val="90000"/>
                  <a:lumOff val="10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                         "ТАЛАНТОХА"</a:t>
            </a:r>
          </a:p>
          <a:p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Руководитель программы: воспитатель высшей квалификационной категории</a:t>
            </a:r>
          </a:p>
          <a:p>
            <a:r>
              <a:rPr lang="ru-RU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              Кокурина Надежда Васильевна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F352CB-4461-2D7E-3001-51423F1CC19A}"/>
              </a:ext>
            </a:extLst>
          </p:cNvPr>
          <p:cNvSpPr txBox="1"/>
          <p:nvPr/>
        </p:nvSpPr>
        <p:spPr>
          <a:xfrm>
            <a:off x="669473" y="342900"/>
            <a:ext cx="11057162" cy="4924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 err="1">
                <a:latin typeface="Times New Roman"/>
                <a:cs typeface="Times New Roman"/>
              </a:rPr>
              <a:t>Направленность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программы</a:t>
            </a:r>
            <a:endParaRPr lang="en-US" sz="2000" b="1" dirty="0">
              <a:latin typeface="Times New Roman"/>
              <a:cs typeface="Times New Roman"/>
            </a:endParaRPr>
          </a:p>
          <a:p>
            <a:pPr algn="just"/>
            <a:r>
              <a:rPr lang="en-US" sz="2000" dirty="0" err="1">
                <a:latin typeface="Times New Roman"/>
                <a:cs typeface="Times New Roman"/>
              </a:rPr>
              <a:t>Направленность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дополнительной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образовательной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программы</a:t>
            </a:r>
            <a:r>
              <a:rPr lang="en-US" sz="2000" dirty="0">
                <a:latin typeface="Times New Roman"/>
                <a:cs typeface="Times New Roman"/>
              </a:rPr>
              <a:t>  </a:t>
            </a:r>
            <a:r>
              <a:rPr lang="en-US" sz="2000" dirty="0" err="1">
                <a:latin typeface="Times New Roman"/>
                <a:cs typeface="Times New Roman"/>
              </a:rPr>
              <a:t>художественная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работа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по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развитию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детского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творчества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активности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воображения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sz="2000" dirty="0" err="1">
                <a:latin typeface="Times New Roman"/>
                <a:cs typeface="Times New Roman"/>
              </a:rPr>
              <a:t>Ребёнок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узнаёт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мир</a:t>
            </a:r>
            <a:r>
              <a:rPr lang="en-US" sz="2000" dirty="0">
                <a:latin typeface="Times New Roman"/>
                <a:cs typeface="Times New Roman"/>
              </a:rPr>
              <a:t> с </a:t>
            </a:r>
            <a:r>
              <a:rPr lang="en-US" sz="2000" dirty="0" err="1">
                <a:latin typeface="Times New Roman"/>
                <a:cs typeface="Times New Roman"/>
              </a:rPr>
              <a:t>помощью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манипуляций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то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есть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действий</a:t>
            </a:r>
            <a:r>
              <a:rPr lang="en-US" sz="2000" dirty="0">
                <a:latin typeface="Times New Roman"/>
                <a:cs typeface="Times New Roman"/>
              </a:rPr>
              <a:t> с </a:t>
            </a:r>
            <a:r>
              <a:rPr lang="en-US" sz="2000" dirty="0" err="1">
                <a:latin typeface="Times New Roman"/>
                <a:cs typeface="Times New Roman"/>
              </a:rPr>
              <a:t>различными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предметами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которые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позволяют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ему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узнать</a:t>
            </a:r>
            <a:r>
              <a:rPr lang="en-US" sz="2000" dirty="0">
                <a:latin typeface="Times New Roman"/>
                <a:cs typeface="Times New Roman"/>
              </a:rPr>
              <a:t> и </a:t>
            </a:r>
            <a:r>
              <a:rPr lang="en-US" sz="2000" dirty="0" err="1">
                <a:latin typeface="Times New Roman"/>
                <a:cs typeface="Times New Roman"/>
              </a:rPr>
              <a:t>изучить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их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свойства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при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этом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познавая</a:t>
            </a:r>
            <a:r>
              <a:rPr lang="en-US" sz="2000" dirty="0">
                <a:latin typeface="Times New Roman"/>
                <a:cs typeface="Times New Roman"/>
              </a:rPr>
              <a:t> и </a:t>
            </a:r>
            <a:r>
              <a:rPr lang="en-US" sz="2000" dirty="0" err="1">
                <a:latin typeface="Times New Roman"/>
                <a:cs typeface="Times New Roman"/>
              </a:rPr>
              <a:t>свои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творческие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способности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изменить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то</a:t>
            </a:r>
            <a:r>
              <a:rPr lang="en-US" sz="2000" dirty="0">
                <a:latin typeface="Times New Roman"/>
                <a:cs typeface="Times New Roman"/>
              </a:rPr>
              <a:t>, к </a:t>
            </a:r>
            <a:r>
              <a:rPr lang="en-US" sz="2000" dirty="0" err="1">
                <a:latin typeface="Times New Roman"/>
                <a:cs typeface="Times New Roman"/>
              </a:rPr>
              <a:t>чему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прикасается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sz="2000" b="1" dirty="0" err="1">
                <a:latin typeface="Times New Roman"/>
                <a:ea typeface="+mn-lt"/>
                <a:cs typeface="+mn-lt"/>
              </a:rPr>
              <a:t>Отличительная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особенность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.</a:t>
            </a:r>
            <a:endParaRPr lang="en-US" sz="2000" b="1" dirty="0">
              <a:latin typeface="Times New Roman"/>
              <a:cs typeface="Times New Roman"/>
            </a:endParaRPr>
          </a:p>
          <a:p>
            <a:pPr algn="just"/>
            <a:r>
              <a:rPr lang="en-US" sz="2000" dirty="0" err="1">
                <a:latin typeface="Times New Roman"/>
                <a:ea typeface="+mn-lt"/>
                <a:cs typeface="+mn-lt"/>
              </a:rPr>
              <a:t>Особенностью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данной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программы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является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то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что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она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дает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каждому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ребенку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попробовать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свои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силы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в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разных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видах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художественного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творчества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выбрать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приоритетное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направление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и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максимально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реализоваться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в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нем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 dirty="0">
              <a:latin typeface="Times New Roman"/>
              <a:cs typeface="Times New Roman"/>
            </a:endParaRPr>
          </a:p>
          <a:p>
            <a:pPr algn="just"/>
            <a:r>
              <a:rPr lang="en-US" sz="2000" dirty="0" err="1">
                <a:latin typeface="Times New Roman"/>
                <a:ea typeface="+mn-lt"/>
                <a:cs typeface="+mn-lt"/>
              </a:rPr>
              <a:t>Программа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вводит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ребенка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в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удивительный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мир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творчества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дает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возможность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поверить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в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себя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в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свои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способности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предусматривает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развитие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  у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дошкольников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изобразительных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способностей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нестандартного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мышления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творческой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индивидуальности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27601E-24FC-3660-0313-2169306B8D02}"/>
              </a:ext>
            </a:extLst>
          </p:cNvPr>
          <p:cNvSpPr txBox="1"/>
          <p:nvPr/>
        </p:nvSpPr>
        <p:spPr>
          <a:xfrm>
            <a:off x="70756" y="97971"/>
            <a:ext cx="11887201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 err="1">
                <a:latin typeface="Times New Roman"/>
                <a:cs typeface="Times New Roman"/>
              </a:rPr>
              <a:t>Цель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cs typeface="Times New Roman"/>
              </a:rPr>
              <a:t>программы</a:t>
            </a:r>
            <a:endParaRPr lang="en-US" b="1" dirty="0">
              <a:latin typeface="Times New Roman"/>
              <a:cs typeface="Times New Roman"/>
            </a:endParaRPr>
          </a:p>
          <a:p>
            <a:pPr algn="just"/>
            <a:r>
              <a:rPr lang="en-US" dirty="0" err="1">
                <a:latin typeface="Times New Roman"/>
                <a:cs typeface="Times New Roman"/>
              </a:rPr>
              <a:t>Развитие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ручной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умелости</a:t>
            </a:r>
            <a:r>
              <a:rPr lang="en-US" dirty="0">
                <a:latin typeface="Times New Roman"/>
                <a:cs typeface="Times New Roman"/>
              </a:rPr>
              <a:t> у </a:t>
            </a:r>
            <a:r>
              <a:rPr lang="en-US" dirty="0" err="1">
                <a:latin typeface="Times New Roman"/>
                <a:cs typeface="Times New Roman"/>
              </a:rPr>
              <a:t>детей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через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укрепление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мелкой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моторики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пальцев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рук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dirty="0" err="1">
                <a:latin typeface="Times New Roman"/>
                <a:cs typeface="Times New Roman"/>
              </a:rPr>
              <a:t>организацию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совместного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художественного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творчества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детей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dirty="0" err="1">
                <a:latin typeface="Times New Roman"/>
                <a:cs typeface="Times New Roman"/>
              </a:rPr>
              <a:t>взрослых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b="1" dirty="0" err="1">
                <a:latin typeface="Times New Roman"/>
                <a:cs typeface="Times New Roman"/>
              </a:rPr>
              <a:t>Задачи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cs typeface="Times New Roman"/>
              </a:rPr>
              <a:t>программы</a:t>
            </a:r>
            <a:endParaRPr lang="en-US" b="1" dirty="0">
              <a:latin typeface="Times New Roman"/>
              <a:cs typeface="Times New Roman"/>
            </a:endParaRPr>
          </a:p>
          <a:p>
            <a:pPr algn="just"/>
            <a:r>
              <a:rPr lang="en-US" b="1" dirty="0" err="1">
                <a:latin typeface="Times New Roman"/>
                <a:cs typeface="Times New Roman"/>
              </a:rPr>
              <a:t>Обучающие</a:t>
            </a:r>
            <a:r>
              <a:rPr lang="en-US" b="1" dirty="0">
                <a:latin typeface="Times New Roman"/>
                <a:cs typeface="Times New Roman"/>
              </a:rPr>
              <a:t> (</a:t>
            </a:r>
            <a:r>
              <a:rPr lang="en-US" b="1" dirty="0" err="1">
                <a:latin typeface="Times New Roman"/>
                <a:cs typeface="Times New Roman"/>
              </a:rPr>
              <a:t>образовательные</a:t>
            </a:r>
            <a:r>
              <a:rPr lang="en-US" b="1" dirty="0">
                <a:latin typeface="Times New Roman"/>
                <a:cs typeface="Times New Roman"/>
              </a:rPr>
              <a:t>) </a:t>
            </a:r>
            <a:r>
              <a:rPr lang="en-US" b="1" dirty="0" err="1">
                <a:latin typeface="Times New Roman"/>
                <a:cs typeface="Times New Roman"/>
              </a:rPr>
              <a:t>задачи</a:t>
            </a:r>
            <a:r>
              <a:rPr lang="en-US" b="1" dirty="0">
                <a:latin typeface="Times New Roman"/>
                <a:cs typeface="Times New Roman"/>
              </a:rPr>
              <a:t>: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формирование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умения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передавать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простейший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образ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предметов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явлений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окружающего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мира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посредством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объемной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аппликации</a:t>
            </a:r>
            <a:r>
              <a:rPr lang="en-US" dirty="0">
                <a:latin typeface="Times New Roman"/>
                <a:cs typeface="Times New Roman"/>
              </a:rPr>
              <a:t>; 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учить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основным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приемам</a:t>
            </a:r>
            <a:r>
              <a:rPr lang="en-US" dirty="0">
                <a:latin typeface="Times New Roman"/>
                <a:cs typeface="Times New Roman"/>
              </a:rPr>
              <a:t> в </a:t>
            </a:r>
            <a:r>
              <a:rPr lang="en-US" dirty="0" err="1">
                <a:latin typeface="Times New Roman"/>
                <a:cs typeface="Times New Roman"/>
              </a:rPr>
              <a:t>аппликационной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технике</a:t>
            </a:r>
            <a:r>
              <a:rPr lang="en-US" dirty="0">
                <a:latin typeface="Times New Roman"/>
                <a:cs typeface="Times New Roman"/>
              </a:rPr>
              <a:t> «</a:t>
            </a:r>
            <a:r>
              <a:rPr lang="en-US" dirty="0" err="1">
                <a:latin typeface="Times New Roman"/>
                <a:cs typeface="Times New Roman"/>
              </a:rPr>
              <a:t>бумажная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пластика</a:t>
            </a:r>
            <a:r>
              <a:rPr lang="en-US" dirty="0">
                <a:latin typeface="Times New Roman"/>
                <a:cs typeface="Times New Roman"/>
              </a:rPr>
              <a:t>» (</a:t>
            </a:r>
            <a:r>
              <a:rPr lang="en-US" dirty="0" err="1">
                <a:latin typeface="Times New Roman"/>
                <a:cs typeface="Times New Roman"/>
              </a:rPr>
              <a:t>обрывание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сминание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скатывание</a:t>
            </a:r>
            <a:r>
              <a:rPr lang="en-US" dirty="0">
                <a:latin typeface="Times New Roman"/>
                <a:cs typeface="Times New Roman"/>
              </a:rPr>
              <a:t> в </a:t>
            </a:r>
            <a:r>
              <a:rPr lang="en-US" dirty="0" err="1">
                <a:latin typeface="Times New Roman"/>
                <a:cs typeface="Times New Roman"/>
              </a:rPr>
              <a:t>комок</a:t>
            </a:r>
            <a:r>
              <a:rPr lang="en-US" dirty="0">
                <a:latin typeface="Times New Roman"/>
                <a:cs typeface="Times New Roman"/>
              </a:rPr>
              <a:t>); 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учить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работать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нетрадиционным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материалом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при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создании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аппликации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умение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работать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клеем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приклеивать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детали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присоединяя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одну</a:t>
            </a:r>
            <a:r>
              <a:rPr lang="en-US" dirty="0">
                <a:latin typeface="Times New Roman"/>
                <a:cs typeface="Times New Roman"/>
              </a:rPr>
              <a:t> к </a:t>
            </a:r>
            <a:r>
              <a:rPr lang="en-US" dirty="0" err="1">
                <a:latin typeface="Times New Roman"/>
                <a:cs typeface="Times New Roman"/>
              </a:rPr>
              <a:t>другой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познакомить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различными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способами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dirty="0" err="1">
                <a:latin typeface="Times New Roman"/>
                <a:cs typeface="Times New Roman"/>
              </a:rPr>
              <a:t>приемами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нетрадиционных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техник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рисования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использованием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различных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изобразительных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материалов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b="1" dirty="0" err="1">
                <a:latin typeface="Times New Roman"/>
                <a:cs typeface="Times New Roman"/>
              </a:rPr>
              <a:t>Развивающие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cs typeface="Times New Roman"/>
              </a:rPr>
              <a:t>задачи</a:t>
            </a:r>
            <a:r>
              <a:rPr lang="en-US" b="1" dirty="0">
                <a:latin typeface="Times New Roman"/>
                <a:cs typeface="Times New Roman"/>
              </a:rPr>
              <a:t>: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обогащение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сенсорных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впечатлений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dirty="0" err="1">
                <a:latin typeface="Times New Roman"/>
                <a:cs typeface="Times New Roman"/>
              </a:rPr>
              <a:t>на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уровне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ощущений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ребенок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познает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фактуру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плотность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цвет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бумаги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гуаши</a:t>
            </a:r>
            <a:r>
              <a:rPr lang="en-US" dirty="0">
                <a:latin typeface="Times New Roman"/>
                <a:cs typeface="Times New Roman"/>
              </a:rPr>
              <a:t>);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развитие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мелкой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моторики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координации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движений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рук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глазомер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dirty="0" err="1">
                <a:latin typeface="Times New Roman"/>
                <a:cs typeface="Times New Roman"/>
              </a:rPr>
              <a:t>развитие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речевых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навыков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b="1" dirty="0" err="1">
                <a:latin typeface="Times New Roman"/>
                <a:cs typeface="Times New Roman"/>
              </a:rPr>
              <a:t>Воспитательные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cs typeface="Times New Roman"/>
              </a:rPr>
              <a:t>задачи</a:t>
            </a:r>
            <a:r>
              <a:rPr lang="en-US" b="1" dirty="0">
                <a:latin typeface="Times New Roman"/>
                <a:cs typeface="Times New Roman"/>
              </a:rPr>
              <a:t>: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формирование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способности</a:t>
            </a:r>
            <a:r>
              <a:rPr lang="en-US" dirty="0">
                <a:latin typeface="Times New Roman"/>
                <a:cs typeface="Times New Roman"/>
              </a:rPr>
              <a:t> к </a:t>
            </a:r>
            <a:r>
              <a:rPr lang="en-US" dirty="0" err="1">
                <a:latin typeface="Times New Roman"/>
                <a:cs typeface="Times New Roman"/>
              </a:rPr>
              <a:t>анализу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самооценке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при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выполнении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работ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формирование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коммуникативной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культуры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внимания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dirty="0" err="1">
                <a:latin typeface="Times New Roman"/>
                <a:cs typeface="Times New Roman"/>
              </a:rPr>
              <a:t>уважения</a:t>
            </a:r>
            <a:r>
              <a:rPr lang="en-US" dirty="0">
                <a:latin typeface="Times New Roman"/>
                <a:cs typeface="Times New Roman"/>
              </a:rPr>
              <a:t> к </a:t>
            </a:r>
            <a:r>
              <a:rPr lang="en-US" dirty="0" err="1">
                <a:latin typeface="Times New Roman"/>
                <a:cs typeface="Times New Roman"/>
              </a:rPr>
              <a:t>людям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терпимости</a:t>
            </a:r>
            <a:r>
              <a:rPr lang="en-US" dirty="0">
                <a:latin typeface="Times New Roman"/>
                <a:cs typeface="Times New Roman"/>
              </a:rPr>
              <a:t> к </a:t>
            </a:r>
            <a:r>
              <a:rPr lang="en-US" dirty="0" err="1">
                <a:latin typeface="Times New Roman"/>
                <a:cs typeface="Times New Roman"/>
              </a:rPr>
              <a:t>чужому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мнению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воспитание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навыков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аккуратной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работы</a:t>
            </a:r>
            <a:r>
              <a:rPr lang="en-US" dirty="0">
                <a:latin typeface="Times New Roman"/>
                <a:cs typeface="Times New Roman"/>
              </a:rPr>
              <a:t> с </a:t>
            </a:r>
            <a:r>
              <a:rPr lang="en-US" dirty="0" err="1">
                <a:latin typeface="Times New Roman"/>
                <a:cs typeface="Times New Roman"/>
              </a:rPr>
              <a:t>бумагой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крупой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гуашью</a:t>
            </a:r>
            <a:r>
              <a:rPr lang="en-US" dirty="0">
                <a:latin typeface="Times New Roman"/>
                <a:cs typeface="Times New Roman"/>
              </a:rPr>
              <a:t>; 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воспитание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желания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участвовать</a:t>
            </a:r>
            <a:r>
              <a:rPr lang="en-US" dirty="0">
                <a:latin typeface="Times New Roman"/>
                <a:cs typeface="Times New Roman"/>
              </a:rPr>
              <a:t> в </a:t>
            </a:r>
            <a:r>
              <a:rPr lang="en-US" dirty="0" err="1">
                <a:latin typeface="Times New Roman"/>
                <a:cs typeface="Times New Roman"/>
              </a:rPr>
              <a:t>создании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индивидуальных</a:t>
            </a:r>
            <a:r>
              <a:rPr lang="en-US" dirty="0">
                <a:latin typeface="Times New Roman"/>
                <a:cs typeface="Times New Roman"/>
              </a:rPr>
              <a:t> и </a:t>
            </a:r>
            <a:r>
              <a:rPr lang="en-US" dirty="0" err="1">
                <a:latin typeface="Times New Roman"/>
                <a:cs typeface="Times New Roman"/>
              </a:rPr>
              <a:t>коллективных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работах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соблюдение</a:t>
            </a:r>
            <a:r>
              <a:rPr lang="en-US" dirty="0">
                <a:latin typeface="Times New Roman"/>
                <a:cs typeface="Times New Roman"/>
              </a:rPr>
              <a:t>  </a:t>
            </a:r>
            <a:r>
              <a:rPr lang="en-US" dirty="0" err="1">
                <a:latin typeface="Times New Roman"/>
                <a:cs typeface="Times New Roman"/>
              </a:rPr>
              <a:t>правил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техники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безопасности</a:t>
            </a:r>
            <a:r>
              <a:rPr lang="en-US" dirty="0">
                <a:latin typeface="Times New Roman"/>
                <a:cs typeface="Times New Roman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19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70B11C0-8FC5-E271-E17B-17DA17DF7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6" r="1" b="8249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Рисунок 5" descr="Изображение выглядит как человек, ребенок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EF26407-FA87-90BB-E961-D538AED75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" r="3014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человек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628ED4E-752A-9AD1-0912-548A4D788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3" b="-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Рисунок 6" descr="Изображение выглядит как текст, челове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531FE2B-7ECF-3202-B4F7-876AC5F374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86756A-4CAD-D72C-25A9-6FCC55405947}"/>
              </a:ext>
            </a:extLst>
          </p:cNvPr>
          <p:cNvSpPr txBox="1"/>
          <p:nvPr/>
        </p:nvSpPr>
        <p:spPr>
          <a:xfrm>
            <a:off x="356508" y="1009650"/>
            <a:ext cx="464819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Не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запрещай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себе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творить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Пусть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иногда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выходит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криво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Твои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нелепые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мотивы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endParaRPr lang="ru-RU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Никто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не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в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силах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повторить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2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6">
            <a:extLst>
              <a:ext uri="{FF2B5EF4-FFF2-40B4-BE49-F238E27FC236}">
                <a16:creationId xmlns:a16="http://schemas.microsoft.com/office/drawing/2014/main" xmlns="" id="{1AF3C8EA-7A37-4A07-BDF2-89EBD3DF2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внутренний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89BE792-1849-7BD3-B06F-72E6C5C0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435" y="3448051"/>
            <a:ext cx="4430484" cy="3282040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сидит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1CFD19E-3CDC-07E9-5EE9-F926B074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579" y="3475265"/>
            <a:ext cx="4253593" cy="3241222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ребенок, стол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552C7D9-98F6-481A-5C1A-E734E1EA1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294" y="59871"/>
            <a:ext cx="4389663" cy="3295649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ребенок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7E6C93F-589E-33D5-87CD-FCDF86CCB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85" y="127906"/>
            <a:ext cx="4348843" cy="3295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B338B5-11B2-3CB8-1B98-160CDB47915F}"/>
              </a:ext>
            </a:extLst>
          </p:cNvPr>
          <p:cNvSpPr txBox="1"/>
          <p:nvPr/>
        </p:nvSpPr>
        <p:spPr>
          <a:xfrm>
            <a:off x="4683579" y="1009650"/>
            <a:ext cx="3627664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/>
                <a:cs typeface="Times New Roman"/>
              </a:rPr>
              <a:t>И рисуют все, все, все,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/>
                <a:cs typeface="Times New Roman"/>
              </a:rPr>
              <a:t>Солнышко во всей красе.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/>
                <a:cs typeface="Times New Roman"/>
              </a:rPr>
              <a:t>Излучают краски свет,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/>
                <a:cs typeface="Times New Roman"/>
              </a:rPr>
              <a:t>Ничего красивей нет.</a:t>
            </a:r>
          </a:p>
          <a:p>
            <a:endParaRPr lang="ru-RU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4423F4-AD80-C0A9-D78A-10B6280CFEC6}"/>
              </a:ext>
            </a:extLst>
          </p:cNvPr>
          <p:cNvSpPr txBox="1"/>
          <p:nvPr/>
        </p:nvSpPr>
        <p:spPr>
          <a:xfrm rot="9480000" flipH="1">
            <a:off x="9998529" y="4724400"/>
            <a:ext cx="870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1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B2C5A04-19A5-C0FD-B622-6C4E35EA5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Рисунок 5" descr="Изображение выглядит как текст, внутренний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9D0EBE1-24CB-C821-9701-065F293B9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8" r="-4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ол, ребенок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4237885-5B24-E827-DEE5-3BA3FA624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3" b="-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2C73D576-B690-6A49-D03F-8780D43FE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8" r="2622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70758F-9A46-7763-2544-AD52C52BBB8D}"/>
              </a:ext>
            </a:extLst>
          </p:cNvPr>
          <p:cNvSpPr txBox="1"/>
          <p:nvPr/>
        </p:nvSpPr>
        <p:spPr>
          <a:xfrm>
            <a:off x="1295400" y="710292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Рисовать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я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буду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Рисовать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я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буду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Каждому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рисунку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Радуясь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как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чуду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92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ED704EFE-42E8-4C4D-AF32-312001F772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текст, стол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A753FF3-57B1-C092-CD4F-5D887EECF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2"/>
          <a:stretch/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ребенок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03FC281E-0494-EF7F-7A33-3E21A4DF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3" r="2152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ребенок, маленьк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7D6AC49-52F6-2F28-58B1-4A7CD00263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11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A81C8FF-2441-A0FF-BB49-E91375257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20" b="20035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9" r="22053" b="3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47B2AF6-BE7F-D730-21DF-7730EF13E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1554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2C6C95-1470-B758-C129-33C156923569}"/>
              </a:ext>
            </a:extLst>
          </p:cNvPr>
          <p:cNvSpPr txBox="1"/>
          <p:nvPr/>
        </p:nvSpPr>
        <p:spPr>
          <a:xfrm>
            <a:off x="4071258" y="4193722"/>
            <a:ext cx="41855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детстве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нет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подарка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лучше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Кисти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клей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бумага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альбом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…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Создают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дети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смело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и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ярко</a:t>
            </a:r>
            <a:r>
              <a:rPr lang="en-US" sz="2400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/>
              </a:rPr>
            </a:b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Композиции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голубом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8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внутренний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6136F57-7A94-77C7-1760-6D17289E1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980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2" name="Рисунок 2" descr="Изображение выглядит как цвето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75279-D8F6-EE39-348F-42084466B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21" r="2" b="26036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01A72CA-5B35-E978-3C2D-B35BEF53F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8" r="11229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ребенок, малыш&#10;&#10;Автоматически созданное описание">
            <a:extLst>
              <a:ext uri="{FF2B5EF4-FFF2-40B4-BE49-F238E27FC236}">
                <a16:creationId xmlns:a16="http://schemas.microsoft.com/office/drawing/2014/main" xmlns="" id="{20B00F09-8676-AC89-7D92-58BD3FA6C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" r="10618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7" descr="Изображение выглядит как стол, сид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B922CE9-F7D3-E544-8FBF-0C2F3A1A6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78" r="3524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5EFE9E4D-D93B-4B04-A3B5-234F5DBB9E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Рисунок 6" descr="Изображение выглядит как текст, человек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0F13D80-711B-2DCF-FDE2-98E6BB732C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5074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30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Произвольный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AngleLinesVTI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Воспитатель</cp:lastModifiedBy>
  <cp:revision>311</cp:revision>
  <dcterms:created xsi:type="dcterms:W3CDTF">2022-05-14T09:40:52Z</dcterms:created>
  <dcterms:modified xsi:type="dcterms:W3CDTF">2022-05-17T08:59:08Z</dcterms:modified>
</cp:coreProperties>
</file>