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0" r:id="rId5"/>
    <p:sldId id="261" r:id="rId6"/>
    <p:sldId id="262" r:id="rId7"/>
    <p:sldId id="264" r:id="rId8"/>
    <p:sldId id="263" r:id="rId9"/>
    <p:sldId id="265" r:id="rId10"/>
    <p:sldId id="266" r:id="rId11"/>
    <p:sldId id="267" r:id="rId12"/>
    <p:sldId id="282" r:id="rId13"/>
    <p:sldId id="283" r:id="rId14"/>
    <p:sldId id="268" r:id="rId15"/>
    <p:sldId id="285" r:id="rId16"/>
    <p:sldId id="270" r:id="rId17"/>
    <p:sldId id="288" r:id="rId18"/>
    <p:sldId id="271" r:id="rId19"/>
    <p:sldId id="284" r:id="rId20"/>
    <p:sldId id="272" r:id="rId21"/>
    <p:sldId id="273" r:id="rId22"/>
    <p:sldId id="276" r:id="rId23"/>
    <p:sldId id="274" r:id="rId24"/>
    <p:sldId id="277" r:id="rId25"/>
    <p:sldId id="278" r:id="rId26"/>
    <p:sldId id="287" r:id="rId27"/>
    <p:sldId id="279" r:id="rId28"/>
    <p:sldId id="280" r:id="rId29"/>
    <p:sldId id="281" r:id="rId30"/>
    <p:sldId id="286" r:id="rId31"/>
    <p:sldId id="289" r:id="rId3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93" d="100"/>
          <a:sy n="93" d="100"/>
        </p:scale>
        <p:origin x="-726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3B2D3-5FDA-48D6-985B-9877025F7929}" type="datetimeFigureOut">
              <a:rPr lang="ru-RU" smtClean="0"/>
              <a:t>06.03.2022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2306D2-45FB-4E53-B389-DAD20293CE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49535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3B2D3-5FDA-48D6-985B-9877025F7929}" type="datetimeFigureOut">
              <a:rPr lang="ru-RU" smtClean="0"/>
              <a:t>06.03.2022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2306D2-45FB-4E53-B389-DAD20293CE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02144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3B2D3-5FDA-48D6-985B-9877025F7929}" type="datetimeFigureOut">
              <a:rPr lang="ru-RU" smtClean="0"/>
              <a:t>06.03.2022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2306D2-45FB-4E53-B389-DAD20293CE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54391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3B2D3-5FDA-48D6-985B-9877025F7929}" type="datetimeFigureOut">
              <a:rPr lang="ru-RU" smtClean="0"/>
              <a:t>06.03.2022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2306D2-45FB-4E53-B389-DAD20293CE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05744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3B2D3-5FDA-48D6-985B-9877025F7929}" type="datetimeFigureOut">
              <a:rPr lang="ru-RU" smtClean="0"/>
              <a:t>06.03.2022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2306D2-45FB-4E53-B389-DAD20293CE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69714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3B2D3-5FDA-48D6-985B-9877025F7929}" type="datetimeFigureOut">
              <a:rPr lang="ru-RU" smtClean="0"/>
              <a:t>06.03.2022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2306D2-45FB-4E53-B389-DAD20293CE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58542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3B2D3-5FDA-48D6-985B-9877025F7929}" type="datetimeFigureOut">
              <a:rPr lang="ru-RU" smtClean="0"/>
              <a:t>06.03.2022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2306D2-45FB-4E53-B389-DAD20293CE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46554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3B2D3-5FDA-48D6-985B-9877025F7929}" type="datetimeFigureOut">
              <a:rPr lang="ru-RU" smtClean="0"/>
              <a:t>06.03.2022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2306D2-45FB-4E53-B389-DAD20293CE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01872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3B2D3-5FDA-48D6-985B-9877025F7929}" type="datetimeFigureOut">
              <a:rPr lang="ru-RU" smtClean="0"/>
              <a:t>06.03.2022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2306D2-45FB-4E53-B389-DAD20293CE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78992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3B2D3-5FDA-48D6-985B-9877025F7929}" type="datetimeFigureOut">
              <a:rPr lang="ru-RU" smtClean="0"/>
              <a:t>06.03.2022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2306D2-45FB-4E53-B389-DAD20293CE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90398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3B2D3-5FDA-48D6-985B-9877025F7929}" type="datetimeFigureOut">
              <a:rPr lang="ru-RU" smtClean="0"/>
              <a:t>06.03.2022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2306D2-45FB-4E53-B389-DAD20293CE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97845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E3B2D3-5FDA-48D6-985B-9877025F7929}" type="datetimeFigureOut">
              <a:rPr lang="ru-RU" smtClean="0"/>
              <a:t>06.03.2022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2306D2-45FB-4E53-B389-DAD20293CE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26710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23528" y="404664"/>
            <a:ext cx="8280920" cy="1512168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Министерство образования Республики Мордовия </a:t>
            </a:r>
            <a:br>
              <a:rPr lang="ru-RU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Портфолио</a:t>
            </a:r>
            <a:br>
              <a:rPr lang="ru-RU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Ивениной</a:t>
            </a:r>
            <a:r>
              <a:rPr lang="ru-RU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Ларисы Вячеславовны</a:t>
            </a:r>
            <a:br>
              <a:rPr lang="ru-RU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воспитателя МАДОУ «Детский сад №47»</a:t>
            </a:r>
            <a:endParaRPr lang="ru-RU" sz="24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915816" y="2348880"/>
            <a:ext cx="5688632" cy="4032448"/>
          </a:xfrm>
        </p:spPr>
        <p:txBody>
          <a:bodyPr>
            <a:noAutofit/>
          </a:bodyPr>
          <a:lstStyle/>
          <a:p>
            <a:pPr algn="l"/>
            <a:r>
              <a:rPr lang="ru-RU" sz="2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Дата рождения: 09.02.1977</a:t>
            </a:r>
          </a:p>
          <a:p>
            <a:pPr algn="l"/>
            <a:r>
              <a:rPr lang="ru-RU" sz="2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Профессиональное образование: организатор-методист дошкольного образования ,педагог-психолог, </a:t>
            </a:r>
            <a:endParaRPr lang="ru-RU" sz="2400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/>
            <a:r>
              <a:rPr lang="ru-RU" sz="2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МГПИ </a:t>
            </a:r>
            <a:r>
              <a:rPr lang="ru-RU" sz="2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им М.Е </a:t>
            </a:r>
            <a:r>
              <a:rPr lang="ru-RU" sz="24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Евсевьева</a:t>
            </a:r>
            <a:r>
              <a:rPr lang="ru-RU" sz="2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, регистрационный номер 1721.</a:t>
            </a:r>
          </a:p>
          <a:p>
            <a:pPr algn="l"/>
            <a:r>
              <a:rPr lang="ru-RU" sz="2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Дата выдачи: 30.01.2010г</a:t>
            </a:r>
          </a:p>
          <a:p>
            <a:pPr algn="l"/>
            <a:r>
              <a:rPr lang="ru-RU" sz="2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Стаж педагогической работы (по специальности): 16 лет</a:t>
            </a:r>
          </a:p>
          <a:p>
            <a:pPr algn="l"/>
            <a:r>
              <a:rPr lang="ru-RU" sz="2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Общий трудовой стаж: 20 лет</a:t>
            </a:r>
          </a:p>
          <a:p>
            <a:endParaRPr lang="ru-RU" sz="24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420888"/>
            <a:ext cx="2265040" cy="3960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414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altLang="ru-RU" sz="2400" b="1" i="1" dirty="0" smtClean="0">
                <a:solidFill>
                  <a:srgbClr val="FFFF00"/>
                </a:solidFill>
                <a:latin typeface="Times New Roman" pitchFamily="18" charset="0"/>
              </a:rPr>
              <a:t>Результаты участия воспитанников в</a:t>
            </a:r>
            <a:br>
              <a:rPr lang="ru-RU" altLang="ru-RU" sz="2400" b="1" i="1" dirty="0" smtClean="0">
                <a:solidFill>
                  <a:srgbClr val="FFFF00"/>
                </a:solidFill>
                <a:latin typeface="Times New Roman" pitchFamily="18" charset="0"/>
              </a:rPr>
            </a:br>
            <a:r>
              <a:rPr lang="ru-RU" altLang="ru-RU" sz="2400" b="1" i="1" dirty="0" smtClean="0">
                <a:solidFill>
                  <a:srgbClr val="FFFF00"/>
                </a:solidFill>
                <a:latin typeface="Times New Roman" pitchFamily="18" charset="0"/>
              </a:rPr>
              <a:t>- конкурсах, выставках, турнирах, соревнованиях, акциях, фестивалях</a:t>
            </a:r>
            <a:endParaRPr lang="ru-RU" sz="2400" dirty="0">
              <a:solidFill>
                <a:srgbClr val="FFFF00"/>
              </a:solidFill>
            </a:endParaRPr>
          </a:p>
        </p:txBody>
      </p:sp>
      <p:pic>
        <p:nvPicPr>
          <p:cNvPr id="4" name="Рисунок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87624" y="1556792"/>
            <a:ext cx="3024336" cy="4392489"/>
          </a:xfrm>
          <a:prstGeom prst="rect">
            <a:avLst/>
          </a:prstGeom>
        </p:spPr>
      </p:pic>
      <p:pic>
        <p:nvPicPr>
          <p:cNvPr id="5" name="Рисунок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283968" y="1556792"/>
            <a:ext cx="2987040" cy="4392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0186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altLang="ru-RU" sz="2400" b="1" i="1" dirty="0" smtClean="0">
                <a:solidFill>
                  <a:srgbClr val="FFFF00"/>
                </a:solidFill>
                <a:latin typeface="Times New Roman" pitchFamily="18" charset="0"/>
              </a:rPr>
              <a:t>Результаты участия воспитанников в</a:t>
            </a:r>
            <a:br>
              <a:rPr lang="ru-RU" altLang="ru-RU" sz="2400" b="1" i="1" dirty="0" smtClean="0">
                <a:solidFill>
                  <a:srgbClr val="FFFF00"/>
                </a:solidFill>
                <a:latin typeface="Times New Roman" pitchFamily="18" charset="0"/>
              </a:rPr>
            </a:br>
            <a:r>
              <a:rPr lang="ru-RU" altLang="ru-RU" sz="2400" b="1" i="1" dirty="0" smtClean="0">
                <a:solidFill>
                  <a:srgbClr val="FFFF00"/>
                </a:solidFill>
                <a:latin typeface="Times New Roman" pitchFamily="18" charset="0"/>
              </a:rPr>
              <a:t>- конкурсах, выставках, турнирах, соревнованиях, акциях, фестивалях</a:t>
            </a:r>
            <a:endParaRPr lang="ru-RU" sz="2400" dirty="0"/>
          </a:p>
        </p:txBody>
      </p:sp>
      <p:pic>
        <p:nvPicPr>
          <p:cNvPr id="1027" name="Picture 3" descr="C:\Users\mblad\Desktop\Безымянный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772816"/>
            <a:ext cx="7391474" cy="4829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0721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altLang="ru-RU" sz="2800" b="1" i="1" dirty="0">
                <a:solidFill>
                  <a:srgbClr val="FFFF00"/>
                </a:solidFill>
                <a:latin typeface="Times New Roman" pitchFamily="18" charset="0"/>
              </a:rPr>
              <a:t>Результаты участия воспитанников в</a:t>
            </a:r>
            <a:br>
              <a:rPr lang="ru-RU" altLang="ru-RU" sz="2800" b="1" i="1" dirty="0">
                <a:solidFill>
                  <a:srgbClr val="FFFF00"/>
                </a:solidFill>
                <a:latin typeface="Times New Roman" pitchFamily="18" charset="0"/>
              </a:rPr>
            </a:br>
            <a:r>
              <a:rPr lang="ru-RU" altLang="ru-RU" sz="2800" b="1" i="1" dirty="0">
                <a:solidFill>
                  <a:srgbClr val="FFFF00"/>
                </a:solidFill>
                <a:latin typeface="Times New Roman" pitchFamily="18" charset="0"/>
              </a:rPr>
              <a:t>- конкурсах, выставках, турнирах, соревнованиях, акциях, фестивалях</a:t>
            </a:r>
            <a:endParaRPr lang="ru-RU" sz="2800" dirty="0"/>
          </a:p>
        </p:txBody>
      </p:sp>
      <p:pic>
        <p:nvPicPr>
          <p:cNvPr id="2050" name="Picture 2" descr="C:\Users\mblad\Desktop\Безымянный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5" y="1556793"/>
            <a:ext cx="7344817" cy="4824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2128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altLang="ru-RU" sz="2800" b="1" i="1" dirty="0">
                <a:solidFill>
                  <a:srgbClr val="FFFF00"/>
                </a:solidFill>
                <a:latin typeface="Times New Roman" pitchFamily="18" charset="0"/>
              </a:rPr>
              <a:t>Результаты участия воспитанников в</a:t>
            </a:r>
            <a:br>
              <a:rPr lang="ru-RU" altLang="ru-RU" sz="2800" b="1" i="1" dirty="0">
                <a:solidFill>
                  <a:srgbClr val="FFFF00"/>
                </a:solidFill>
                <a:latin typeface="Times New Roman" pitchFamily="18" charset="0"/>
              </a:rPr>
            </a:br>
            <a:r>
              <a:rPr lang="ru-RU" altLang="ru-RU" sz="2800" b="1" i="1" dirty="0">
                <a:solidFill>
                  <a:srgbClr val="FFFF00"/>
                </a:solidFill>
                <a:latin typeface="Times New Roman" pitchFamily="18" charset="0"/>
              </a:rPr>
              <a:t>- конкурсах, выставках, турнирах, соревнованиях, акциях, фестивалях</a:t>
            </a:r>
            <a:endParaRPr lang="ru-RU" sz="28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1628800"/>
            <a:ext cx="3312368" cy="446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3124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altLang="ru-RU" sz="4000" b="1" i="1" dirty="0" smtClean="0">
                <a:solidFill>
                  <a:srgbClr val="FFFF00"/>
                </a:solidFill>
                <a:latin typeface="Times New Roman" pitchFamily="18" charset="0"/>
              </a:rPr>
              <a:t/>
            </a:r>
            <a:br>
              <a:rPr lang="ru-RU" altLang="ru-RU" sz="4000" b="1" i="1" dirty="0" smtClean="0">
                <a:solidFill>
                  <a:srgbClr val="FFFF00"/>
                </a:solidFill>
                <a:latin typeface="Times New Roman" pitchFamily="18" charset="0"/>
              </a:rPr>
            </a:br>
            <a:r>
              <a:rPr lang="ru-RU" altLang="ru-RU" sz="3100" b="1" i="1" dirty="0" smtClean="0">
                <a:solidFill>
                  <a:srgbClr val="FFFF00"/>
                </a:solidFill>
                <a:latin typeface="Times New Roman" pitchFamily="18" charset="0"/>
              </a:rPr>
              <a:t>Наличие авторских программ, методических пособий</a:t>
            </a:r>
            <a:r>
              <a:rPr lang="ru-RU" altLang="ru-RU" dirty="0" smtClean="0">
                <a:solidFill>
                  <a:srgbClr val="000000"/>
                </a:solidFill>
                <a:latin typeface="Times New Roman" pitchFamily="18" charset="0"/>
              </a:rPr>
              <a:t/>
            </a:r>
            <a:br>
              <a:rPr lang="ru-RU" altLang="ru-RU" dirty="0" smtClean="0">
                <a:solidFill>
                  <a:srgbClr val="000000"/>
                </a:solidFill>
                <a:latin typeface="Times New Roman" pitchFamily="18" charset="0"/>
              </a:rPr>
            </a:b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1484784"/>
            <a:ext cx="3456384" cy="4536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1346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altLang="ru-RU" sz="2800" b="1" i="1" dirty="0">
                <a:solidFill>
                  <a:srgbClr val="FFFF00"/>
                </a:solidFill>
                <a:latin typeface="Times New Roman" pitchFamily="18" charset="0"/>
              </a:rPr>
              <a:t>Наличие авторских программ, методических пособий</a:t>
            </a:r>
            <a:r>
              <a:rPr lang="ru-RU" altLang="ru-RU" sz="2800" dirty="0">
                <a:solidFill>
                  <a:srgbClr val="000000"/>
                </a:solidFill>
                <a:latin typeface="Times New Roman" pitchFamily="18" charset="0"/>
              </a:rPr>
              <a:t/>
            </a:r>
            <a:br>
              <a:rPr lang="ru-RU" altLang="ru-RU" sz="2800" dirty="0">
                <a:solidFill>
                  <a:srgbClr val="000000"/>
                </a:solidFill>
                <a:latin typeface="Times New Roman" pitchFamily="18" charset="0"/>
              </a:rPr>
            </a:br>
            <a:endParaRPr lang="ru-RU" sz="28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313" y="1340768"/>
            <a:ext cx="2808312" cy="4153347"/>
          </a:xfrm>
          <a:prstGeom prst="rect">
            <a:avLst/>
          </a:prstGeom>
        </p:spPr>
      </p:pic>
      <p:pic>
        <p:nvPicPr>
          <p:cNvPr id="2052" name="Picture 4" descr="C:\Users\mblad\Desktop\---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8048" y="1340768"/>
            <a:ext cx="2952327" cy="4152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9017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altLang="ru-RU" sz="2400" b="1" i="1" dirty="0">
                <a:solidFill>
                  <a:srgbClr val="FFFF00"/>
                </a:solidFill>
                <a:latin typeface="Times New Roman" pitchFamily="18" charset="0"/>
              </a:rPr>
              <a:t>Выступления на научно-практических конференциях, педагогических чтениях, семинарах, секциях, методических объединениях</a:t>
            </a:r>
            <a:br>
              <a:rPr lang="ru-RU" altLang="ru-RU" sz="2400" b="1" i="1" dirty="0">
                <a:solidFill>
                  <a:srgbClr val="FFFF00"/>
                </a:solidFill>
                <a:latin typeface="Times New Roman" pitchFamily="18" charset="0"/>
              </a:rPr>
            </a:br>
            <a:endParaRPr lang="ru-RU" sz="2400" dirty="0">
              <a:solidFill>
                <a:srgbClr val="FFFF00"/>
              </a:solidFill>
            </a:endParaRPr>
          </a:p>
        </p:txBody>
      </p:sp>
      <p:pic>
        <p:nvPicPr>
          <p:cNvPr id="4098" name="Picture 2" descr="C:\Users\mblad\Desktop\-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1340769"/>
            <a:ext cx="3461270" cy="4608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2512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altLang="ru-RU" sz="2400" b="1" i="1" dirty="0">
                <a:solidFill>
                  <a:srgbClr val="FFFF00"/>
                </a:solidFill>
                <a:latin typeface="Times New Roman" pitchFamily="18" charset="0"/>
              </a:rPr>
              <a:t>Выступления на научно-практических конференциях, педагогических чтениях, семинарах, секциях, методических объединениях</a:t>
            </a:r>
            <a:endParaRPr lang="ru-RU" sz="24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1844824"/>
            <a:ext cx="3528393" cy="4590294"/>
          </a:xfrm>
          <a:prstGeom prst="rect">
            <a:avLst/>
          </a:prstGeom>
        </p:spPr>
      </p:pic>
      <p:pic>
        <p:nvPicPr>
          <p:cNvPr id="4" name="Picture 5" descr="E:\Аттестация И.В. 2021\Пугачева 2021-2022\Готовый материал 2022 Пугачева\Ивенина город.jpe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9358" y="1844823"/>
            <a:ext cx="3384376" cy="4590295"/>
          </a:xfrm>
          <a:prstGeom prst="rect">
            <a:avLst/>
          </a:prstGeom>
          <a:noFill/>
          <a:ln>
            <a:noFill/>
          </a:ln>
          <a:extLst/>
        </p:spPr>
      </p:pic>
    </p:spTree>
    <p:extLst>
      <p:ext uri="{BB962C8B-B14F-4D97-AF65-F5344CB8AC3E}">
        <p14:creationId xmlns:p14="http://schemas.microsoft.com/office/powerpoint/2010/main" val="1215991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altLang="ru-RU" sz="2800" b="1" i="1" dirty="0">
                <a:solidFill>
                  <a:srgbClr val="FFFF00"/>
                </a:solidFill>
                <a:latin typeface="Times New Roman" pitchFamily="18" charset="0"/>
              </a:rPr>
              <a:t>Выступления на научно-практических конференциях, педагогических чтениях, семинарах, секциях, методических объединениях</a:t>
            </a:r>
            <a:br>
              <a:rPr lang="ru-RU" altLang="ru-RU" sz="2800" b="1" i="1" dirty="0">
                <a:solidFill>
                  <a:srgbClr val="FFFF00"/>
                </a:solidFill>
                <a:latin typeface="Times New Roman" pitchFamily="18" charset="0"/>
              </a:rPr>
            </a:br>
            <a:endParaRPr lang="ru-RU" sz="28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4027" y="1690098"/>
            <a:ext cx="3781953" cy="475084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690099"/>
            <a:ext cx="3772427" cy="4750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402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ru-RU" sz="2700" b="1" i="1" dirty="0" smtClean="0">
                <a:solidFill>
                  <a:srgbClr val="FFFF00"/>
                </a:solidFill>
                <a:latin typeface="Times New Roman" pitchFamily="18" charset="0"/>
              </a:rPr>
              <a:t/>
            </a:r>
            <a:br>
              <a:rPr lang="en-US" altLang="ru-RU" sz="2700" b="1" i="1" dirty="0" smtClean="0">
                <a:solidFill>
                  <a:srgbClr val="FFFF00"/>
                </a:solidFill>
                <a:latin typeface="Times New Roman" pitchFamily="18" charset="0"/>
              </a:rPr>
            </a:br>
            <a:r>
              <a:rPr lang="ru-RU" altLang="ru-RU" sz="2700" b="1" i="1" dirty="0" smtClean="0">
                <a:solidFill>
                  <a:srgbClr val="FFFF00"/>
                </a:solidFill>
                <a:latin typeface="Times New Roman" pitchFamily="18" charset="0"/>
              </a:rPr>
              <a:t>Выступления </a:t>
            </a:r>
            <a:r>
              <a:rPr lang="ru-RU" altLang="ru-RU" sz="2700" b="1" i="1" dirty="0">
                <a:solidFill>
                  <a:srgbClr val="FFFF00"/>
                </a:solidFill>
                <a:latin typeface="Times New Roman" pitchFamily="18" charset="0"/>
              </a:rPr>
              <a:t>на научно-практических конференциях, педагогических чтениях, семинарах, секциях, методических объединениях</a:t>
            </a:r>
            <a:r>
              <a:rPr lang="ru-RU" altLang="ru-RU" b="1" i="1" dirty="0">
                <a:solidFill>
                  <a:srgbClr val="FFFF00"/>
                </a:solidFill>
                <a:latin typeface="Times New Roman" pitchFamily="18" charset="0"/>
              </a:rPr>
              <a:t/>
            </a:r>
            <a:br>
              <a:rPr lang="ru-RU" altLang="ru-RU" b="1" i="1" dirty="0">
                <a:solidFill>
                  <a:srgbClr val="FFFF00"/>
                </a:solidFill>
                <a:latin typeface="Times New Roman" pitchFamily="18" charset="0"/>
              </a:rPr>
            </a:br>
            <a:endParaRPr lang="ru-RU" dirty="0"/>
          </a:p>
        </p:txBody>
      </p:sp>
      <p:pic>
        <p:nvPicPr>
          <p:cNvPr id="1027" name="Picture 3" descr="K:\Аттестация 2022\Сертификат 4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700808"/>
            <a:ext cx="5688631" cy="4032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2647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642194"/>
          </a:xfrm>
        </p:spPr>
        <p:txBody>
          <a:bodyPr>
            <a:normAutofit fontScale="90000"/>
          </a:bodyPr>
          <a:lstStyle/>
          <a:p>
            <a:r>
              <a:rPr lang="ru-RU" altLang="ru-RU" sz="3100" b="1" i="1" dirty="0" smtClean="0">
                <a:solidFill>
                  <a:srgbClr val="FFFF00"/>
                </a:solidFill>
                <a:latin typeface="Times New Roman" pitchFamily="18" charset="0"/>
              </a:rPr>
              <a:t>Участие в инновационной (экспериментальной ) деятельности</a:t>
            </a:r>
            <a:r>
              <a:rPr lang="ru-RU" altLang="ru-RU" b="1" i="1" dirty="0" smtClean="0">
                <a:latin typeface="Times New Roman" pitchFamily="18" charset="0"/>
              </a:rPr>
              <a:t/>
            </a:r>
            <a:br>
              <a:rPr lang="ru-RU" altLang="ru-RU" b="1" i="1" dirty="0" smtClean="0">
                <a:latin typeface="Times New Roman" pitchFamily="18" charset="0"/>
              </a:rPr>
            </a:br>
            <a:endParaRPr lang="ru-RU" dirty="0"/>
          </a:p>
        </p:txBody>
      </p:sp>
      <p:pic>
        <p:nvPicPr>
          <p:cNvPr id="5" name="Рисунок 4" descr="C:\Users\mblad\Pictures\Приказ иннов1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9" y="1629238"/>
            <a:ext cx="3135484" cy="4248034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K:\Аттестация 2022\макарова\1. Участие\приказ инов2..jpe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4973559" y="1227679"/>
            <a:ext cx="2879881" cy="3683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31647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hangingPunct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</a:pPr>
            <a:r>
              <a:rPr lang="ru-RU" altLang="ru-RU" sz="2400" b="1" i="1" dirty="0">
                <a:solidFill>
                  <a:srgbClr val="FFFF00"/>
                </a:solidFill>
                <a:latin typeface="Times New Roman" pitchFamily="18" charset="0"/>
              </a:rPr>
              <a:t>Проведение открытых занятий, мастер-классов, мероприятий</a:t>
            </a:r>
            <a:endParaRPr lang="ru-RU" altLang="ru-RU" sz="2400" dirty="0">
              <a:solidFill>
                <a:srgbClr val="FFFF00"/>
              </a:solidFill>
              <a:latin typeface="Times New Roman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1778" y="1482215"/>
            <a:ext cx="2592288" cy="3384376"/>
          </a:xfrm>
          <a:prstGeom prst="rect">
            <a:avLst/>
          </a:prstGeom>
        </p:spPr>
      </p:pic>
      <p:pic>
        <p:nvPicPr>
          <p:cNvPr id="6" name="Picture 2" descr="E:\2 мл. группа 21-22г\АТТЕСТАЦИЯ  2021-2022\АТТЕСТАЦИЯ Макарова 21-22уч.г\сканы\план открытых мероприятий 20-21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685" y="1482215"/>
            <a:ext cx="2609154" cy="338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39" y="1484784"/>
            <a:ext cx="2616561" cy="33818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47173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hangingPunct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</a:pPr>
            <a:r>
              <a:rPr lang="ru-RU" altLang="ru-RU" sz="2800" b="1" i="1" dirty="0">
                <a:solidFill>
                  <a:srgbClr val="FFFF00"/>
                </a:solidFill>
                <a:latin typeface="Times New Roman" pitchFamily="18" charset="0"/>
              </a:rPr>
              <a:t>Общественная активность педагога: участие в экспертных комиссиях, в жюри конкурсов, </a:t>
            </a:r>
            <a:r>
              <a:rPr lang="ru-RU" altLang="ru-RU" sz="2800" b="1" i="1" dirty="0" smtClean="0">
                <a:solidFill>
                  <a:srgbClr val="FFFF00"/>
                </a:solidFill>
                <a:latin typeface="Times New Roman" pitchFamily="18" charset="0"/>
              </a:rPr>
              <a:t>депутатская</a:t>
            </a:r>
            <a:br>
              <a:rPr lang="ru-RU" altLang="ru-RU" sz="2800" b="1" i="1" dirty="0" smtClean="0">
                <a:solidFill>
                  <a:srgbClr val="FFFF00"/>
                </a:solidFill>
                <a:latin typeface="Times New Roman" pitchFamily="18" charset="0"/>
              </a:rPr>
            </a:br>
            <a:r>
              <a:rPr lang="ru-RU" altLang="ru-RU" sz="2800" b="1" i="1" dirty="0" smtClean="0">
                <a:solidFill>
                  <a:srgbClr val="FFFF00"/>
                </a:solidFill>
                <a:latin typeface="Times New Roman" pitchFamily="18" charset="0"/>
              </a:rPr>
              <a:t>деятельность </a:t>
            </a:r>
            <a:r>
              <a:rPr lang="ru-RU" altLang="ru-RU" sz="2800" b="1" i="1" dirty="0">
                <a:solidFill>
                  <a:srgbClr val="FFFF00"/>
                </a:solidFill>
                <a:latin typeface="Times New Roman" pitchFamily="18" charset="0"/>
              </a:rPr>
              <a:t>и т.д</a:t>
            </a:r>
            <a:r>
              <a:rPr lang="ru-RU" altLang="ru-RU" sz="2800" b="1" i="1" dirty="0">
                <a:solidFill>
                  <a:srgbClr val="000000"/>
                </a:solidFill>
                <a:latin typeface="Times New Roman" pitchFamily="18" charset="0"/>
              </a:rPr>
              <a:t>.</a:t>
            </a:r>
          </a:p>
        </p:txBody>
      </p:sp>
      <p:pic>
        <p:nvPicPr>
          <p:cNvPr id="3" name="Рисунок 2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1700808"/>
            <a:ext cx="2880320" cy="405485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1700808"/>
            <a:ext cx="2952328" cy="4104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2521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i="1" dirty="0" smtClean="0">
                <a:solidFill>
                  <a:srgbClr val="FFFF00"/>
                </a:solidFill>
                <a:latin typeface="Times New Roman" pitchFamily="18" charset="0"/>
              </a:rPr>
              <a:t>Экспертная деятельность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3738475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hangingPunct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</a:pPr>
            <a:r>
              <a:rPr lang="ru-RU" altLang="ru-RU" sz="2800" b="1" i="1" dirty="0">
                <a:solidFill>
                  <a:srgbClr val="FFFF00"/>
                </a:solidFill>
                <a:latin typeface="Times New Roman" pitchFamily="18" charset="0"/>
              </a:rPr>
              <a:t>Позитивные результаты работы</a:t>
            </a:r>
            <a:br>
              <a:rPr lang="ru-RU" altLang="ru-RU" sz="2800" b="1" i="1" dirty="0">
                <a:solidFill>
                  <a:srgbClr val="FFFF00"/>
                </a:solidFill>
                <a:latin typeface="Times New Roman" pitchFamily="18" charset="0"/>
              </a:rPr>
            </a:br>
            <a:r>
              <a:rPr lang="ru-RU" altLang="ru-RU" sz="2800" b="1" i="1" dirty="0">
                <a:solidFill>
                  <a:srgbClr val="FFFF00"/>
                </a:solidFill>
                <a:latin typeface="Times New Roman" pitchFamily="18" charset="0"/>
              </a:rPr>
              <a:t> с воспитанниками</a:t>
            </a:r>
            <a:br>
              <a:rPr lang="ru-RU" altLang="ru-RU" sz="2800" b="1" i="1" dirty="0">
                <a:solidFill>
                  <a:srgbClr val="FFFF00"/>
                </a:solidFill>
                <a:latin typeface="Times New Roman" pitchFamily="18" charset="0"/>
              </a:rPr>
            </a:br>
            <a:endParaRPr lang="ru-RU" sz="2800" dirty="0">
              <a:solidFill>
                <a:srgbClr val="FFFF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3" y="1700808"/>
            <a:ext cx="3055603" cy="4248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404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936104"/>
          </a:xfrm>
        </p:spPr>
        <p:txBody>
          <a:bodyPr>
            <a:normAutofit/>
          </a:bodyPr>
          <a:lstStyle/>
          <a:p>
            <a:r>
              <a:rPr lang="ru-RU" sz="2800" b="1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Качество взаимодействия с родителями</a:t>
            </a:r>
            <a:endParaRPr lang="ru-RU" sz="28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1412776"/>
            <a:ext cx="3456384" cy="460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02487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altLang="ru-RU" sz="2700" b="1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Работа с детьми из социально-неблагополучных семей</a:t>
            </a:r>
            <a:r>
              <a:rPr lang="ru-RU" altLang="ru-RU" b="1" i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b="1" i="1" dirty="0"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3" y="1484784"/>
            <a:ext cx="3312367" cy="446449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483460"/>
            <a:ext cx="3240360" cy="446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1786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altLang="ru-RU" sz="2800" b="1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Работа с детьми из социально-неблагополучных семей</a:t>
            </a:r>
            <a:endParaRPr lang="ru-RU" sz="28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1556792"/>
            <a:ext cx="6336704" cy="446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0681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altLang="ru-RU" sz="2800" b="1" i="1" dirty="0">
                <a:solidFill>
                  <a:srgbClr val="FFFF00"/>
                </a:solidFill>
                <a:latin typeface="Times New Roman" pitchFamily="18" charset="0"/>
              </a:rPr>
              <a:t>Участие педагога в профессиональных конкурсах</a:t>
            </a:r>
            <a:r>
              <a:rPr lang="ru-RU" altLang="ru-RU" sz="2800" dirty="0">
                <a:solidFill>
                  <a:srgbClr val="000000"/>
                </a:solidFill>
                <a:latin typeface="Times New Roman" pitchFamily="18" charset="0"/>
              </a:rPr>
              <a:t/>
            </a:r>
            <a:br>
              <a:rPr lang="ru-RU" altLang="ru-RU" sz="2800" dirty="0">
                <a:solidFill>
                  <a:srgbClr val="000000"/>
                </a:solidFill>
                <a:latin typeface="Times New Roman" pitchFamily="18" charset="0"/>
              </a:rPr>
            </a:br>
            <a:endParaRPr lang="ru-RU" sz="2800" dirty="0"/>
          </a:p>
        </p:txBody>
      </p:sp>
      <p:pic>
        <p:nvPicPr>
          <p:cNvPr id="3" name="Рисунок 2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0743" y="1154809"/>
            <a:ext cx="3248025" cy="4434432"/>
          </a:xfrm>
          <a:prstGeom prst="rect">
            <a:avLst/>
          </a:prstGeom>
        </p:spPr>
      </p:pic>
      <p:pic>
        <p:nvPicPr>
          <p:cNvPr id="4" name="Рисунок 3"/>
          <p:cNvPicPr/>
          <p:nvPr/>
        </p:nvPicPr>
        <p:blipFill>
          <a:blip r:embed="rId3"/>
          <a:stretch>
            <a:fillRect/>
          </a:stretch>
        </p:blipFill>
        <p:spPr>
          <a:xfrm>
            <a:off x="1619672" y="1154809"/>
            <a:ext cx="3096344" cy="4434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9346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91264" cy="2434282"/>
          </a:xfrm>
        </p:spPr>
        <p:txBody>
          <a:bodyPr>
            <a:noAutofit/>
          </a:bodyPr>
          <a:lstStyle/>
          <a:p>
            <a:pPr hangingPunct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</a:pPr>
            <a:r>
              <a:rPr lang="ru-RU" altLang="ru-RU" sz="2400" b="1" i="1" dirty="0" smtClean="0">
                <a:solidFill>
                  <a:srgbClr val="FFFF00"/>
                </a:solidFill>
                <a:latin typeface="Times New Roman" pitchFamily="18" charset="0"/>
              </a:rPr>
              <a:t/>
            </a:r>
            <a:br>
              <a:rPr lang="ru-RU" altLang="ru-RU" sz="2400" b="1" i="1" dirty="0" smtClean="0">
                <a:solidFill>
                  <a:srgbClr val="FFFF00"/>
                </a:solidFill>
                <a:latin typeface="Times New Roman" pitchFamily="18" charset="0"/>
              </a:rPr>
            </a:br>
            <a:r>
              <a:rPr lang="ru-RU" altLang="ru-RU" sz="2400" b="1" i="1" dirty="0">
                <a:solidFill>
                  <a:srgbClr val="FFFF00"/>
                </a:solidFill>
                <a:latin typeface="Times New Roman" pitchFamily="18" charset="0"/>
              </a:rPr>
              <a:t/>
            </a:r>
            <a:br>
              <a:rPr lang="ru-RU" altLang="ru-RU" sz="2400" b="1" i="1" dirty="0">
                <a:solidFill>
                  <a:srgbClr val="FFFF00"/>
                </a:solidFill>
                <a:latin typeface="Times New Roman" pitchFamily="18" charset="0"/>
              </a:rPr>
            </a:br>
            <a:r>
              <a:rPr lang="ru-RU" altLang="ru-RU" sz="2400" b="1" i="1" dirty="0" smtClean="0">
                <a:solidFill>
                  <a:srgbClr val="FFFF00"/>
                </a:solidFill>
                <a:latin typeface="Times New Roman" pitchFamily="18" charset="0"/>
              </a:rPr>
              <a:t/>
            </a:r>
            <a:br>
              <a:rPr lang="ru-RU" altLang="ru-RU" sz="2400" b="1" i="1" dirty="0" smtClean="0">
                <a:solidFill>
                  <a:srgbClr val="FFFF00"/>
                </a:solidFill>
                <a:latin typeface="Times New Roman" pitchFamily="18" charset="0"/>
              </a:rPr>
            </a:br>
            <a:r>
              <a:rPr lang="ru-RU" altLang="ru-RU" sz="2400" b="1" i="1" dirty="0">
                <a:solidFill>
                  <a:srgbClr val="FFFF00"/>
                </a:solidFill>
                <a:latin typeface="Times New Roman" pitchFamily="18" charset="0"/>
              </a:rPr>
              <a:t/>
            </a:r>
            <a:br>
              <a:rPr lang="ru-RU" altLang="ru-RU" sz="2400" b="1" i="1" dirty="0">
                <a:solidFill>
                  <a:srgbClr val="FFFF00"/>
                </a:solidFill>
                <a:latin typeface="Times New Roman" pitchFamily="18" charset="0"/>
              </a:rPr>
            </a:br>
            <a:r>
              <a:rPr lang="ru-RU" altLang="ru-RU" sz="2400" b="1" i="1" dirty="0" smtClean="0">
                <a:solidFill>
                  <a:srgbClr val="FFFF00"/>
                </a:solidFill>
                <a:latin typeface="Times New Roman" pitchFamily="18" charset="0"/>
              </a:rPr>
              <a:t/>
            </a:r>
            <a:br>
              <a:rPr lang="ru-RU" altLang="ru-RU" sz="2400" b="1" i="1" dirty="0" smtClean="0">
                <a:solidFill>
                  <a:srgbClr val="FFFF00"/>
                </a:solidFill>
                <a:latin typeface="Times New Roman" pitchFamily="18" charset="0"/>
              </a:rPr>
            </a:br>
            <a:r>
              <a:rPr lang="ru-RU" altLang="ru-RU" sz="2400" b="1" i="1" dirty="0">
                <a:solidFill>
                  <a:srgbClr val="FFFF00"/>
                </a:solidFill>
                <a:latin typeface="Times New Roman" pitchFamily="18" charset="0"/>
              </a:rPr>
              <a:t/>
            </a:r>
            <a:br>
              <a:rPr lang="ru-RU" altLang="ru-RU" sz="2400" b="1" i="1" dirty="0">
                <a:solidFill>
                  <a:srgbClr val="FFFF00"/>
                </a:solidFill>
                <a:latin typeface="Times New Roman" pitchFamily="18" charset="0"/>
              </a:rPr>
            </a:br>
            <a:r>
              <a:rPr lang="ru-RU" altLang="ru-RU" sz="2800" b="1" i="1" dirty="0" smtClean="0">
                <a:solidFill>
                  <a:srgbClr val="FFFF00"/>
                </a:solidFill>
                <a:latin typeface="Times New Roman" pitchFamily="18" charset="0"/>
              </a:rPr>
              <a:t>Награды </a:t>
            </a:r>
            <a:r>
              <a:rPr lang="ru-RU" altLang="ru-RU" sz="2800" b="1" i="1" dirty="0">
                <a:solidFill>
                  <a:srgbClr val="FFFF00"/>
                </a:solidFill>
                <a:latin typeface="Times New Roman" pitchFamily="18" charset="0"/>
              </a:rPr>
              <a:t>и поощрения педагога в </a:t>
            </a:r>
            <a:r>
              <a:rPr lang="ru-RU" altLang="ru-RU" sz="2800" b="1" i="1" dirty="0" err="1">
                <a:solidFill>
                  <a:srgbClr val="FFFF00"/>
                </a:solidFill>
                <a:latin typeface="Times New Roman" pitchFamily="18" charset="0"/>
              </a:rPr>
              <a:t>межаттестационный</a:t>
            </a:r>
            <a:r>
              <a:rPr lang="ru-RU" altLang="ru-RU" sz="2800" b="1" i="1" dirty="0">
                <a:solidFill>
                  <a:srgbClr val="FFFF00"/>
                </a:solidFill>
                <a:latin typeface="Times New Roman" pitchFamily="18" charset="0"/>
              </a:rPr>
              <a:t> период органами государственной власти, </a:t>
            </a:r>
            <a:br>
              <a:rPr lang="ru-RU" altLang="ru-RU" sz="2800" b="1" i="1" dirty="0">
                <a:solidFill>
                  <a:srgbClr val="FFFF00"/>
                </a:solidFill>
                <a:latin typeface="Times New Roman" pitchFamily="18" charset="0"/>
              </a:rPr>
            </a:br>
            <a:r>
              <a:rPr lang="ru-RU" altLang="ru-RU" sz="2800" b="1" i="1" dirty="0">
                <a:solidFill>
                  <a:srgbClr val="FFFF00"/>
                </a:solidFill>
                <a:latin typeface="Times New Roman" pitchFamily="18" charset="0"/>
              </a:rPr>
              <a:t>МО РМ, муниципальными отделами управлением образования, общественными организациями, педагогическими сообществами, родительской общественностью</a:t>
            </a:r>
            <a:br>
              <a:rPr lang="ru-RU" altLang="ru-RU" sz="2800" b="1" i="1" dirty="0">
                <a:solidFill>
                  <a:srgbClr val="FFFF00"/>
                </a:solidFill>
                <a:latin typeface="Times New Roman" pitchFamily="18" charset="0"/>
              </a:rPr>
            </a:br>
            <a:endParaRPr lang="ru-RU" sz="28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7407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692696"/>
            <a:ext cx="3168352" cy="424847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692696"/>
            <a:ext cx="3312367" cy="4248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241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altLang="ru-RU" sz="2800" b="1" i="1" dirty="0" smtClean="0">
                <a:solidFill>
                  <a:srgbClr val="FFFF00"/>
                </a:solidFill>
                <a:latin typeface="Times New Roman" pitchFamily="18" charset="0"/>
              </a:rPr>
              <a:t>Участие в инновационной (экспериментальной ) деятельности</a:t>
            </a:r>
            <a:endParaRPr lang="ru-RU" sz="28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1844824"/>
            <a:ext cx="3135840" cy="432048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1844824"/>
            <a:ext cx="3096344" cy="4320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669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548681"/>
            <a:ext cx="3240360" cy="4392489"/>
          </a:xfrm>
          <a:prstGeom prst="rect">
            <a:avLst/>
          </a:prstGeom>
        </p:spPr>
      </p:pic>
      <p:pic>
        <p:nvPicPr>
          <p:cNvPr id="3076" name="Picture 4" descr="C:\Users\mblad\Desktop\Ивенина (1) (1) (1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548681"/>
            <a:ext cx="3239968" cy="446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2192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556792"/>
            <a:ext cx="8229600" cy="1143000"/>
          </a:xfrm>
        </p:spPr>
        <p:txBody>
          <a:bodyPr/>
          <a:lstStyle/>
          <a:p>
            <a:r>
              <a:rPr lang="ru-RU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Спасибо за внимание</a:t>
            </a:r>
            <a:endParaRPr lang="ru-RU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2129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altLang="ru-RU" sz="36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Наставничество</a:t>
            </a:r>
            <a:br>
              <a:rPr lang="ru-RU" altLang="ru-RU" sz="36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3600" dirty="0">
              <a:solidFill>
                <a:srgbClr val="FFFF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1124744"/>
            <a:ext cx="3240360" cy="463562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1124744"/>
            <a:ext cx="3312368" cy="4680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8967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Наличие публикаций</a:t>
            </a:r>
            <a:endParaRPr lang="ru-RU" sz="3600" b="1" i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1328014"/>
            <a:ext cx="3312369" cy="468052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1328014"/>
            <a:ext cx="3312367" cy="4680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273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1700808"/>
            <a:ext cx="7916416" cy="2448272"/>
          </a:xfrm>
        </p:spPr>
        <p:txBody>
          <a:bodyPr>
            <a:normAutofit fontScale="90000"/>
          </a:bodyPr>
          <a:lstStyle/>
          <a:p>
            <a:r>
              <a:rPr lang="ru-RU" sz="1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- Рекомендации для родителей «Как организовать занятие по рисованию с ребенком дома?»</a:t>
            </a:r>
            <a:r>
              <a:rPr lang="ru-RU" sz="1800" b="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b="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https://www.maam.ru/users/laricaivenina</a:t>
            </a:r>
            <a:r>
              <a:rPr lang="ru-RU" sz="1800" b="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b="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- Нравственно-патриотическое воспитание детей младшего дошкольного возраста посредством игры</a:t>
            </a:r>
            <a:br>
              <a:rPr lang="ru-RU" sz="1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https://www.maam.ru/users/laricaivenina</a:t>
            </a:r>
            <a:r>
              <a:rPr lang="ru-RU" sz="1800" b="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b="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b="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1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Консультация для родителей «Зачем нужно развивать мелкую моторику у дошкольников»</a:t>
            </a:r>
            <a:r>
              <a:rPr lang="en-US" sz="1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https://www.maam.ru/users/laricaivenina</a:t>
            </a:r>
            <a:r>
              <a:rPr lang="ru-RU" sz="1800" b="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b="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b="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b="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b="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b="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18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3568" y="404665"/>
            <a:ext cx="7772400" cy="864096"/>
          </a:xfrm>
        </p:spPr>
        <p:txBody>
          <a:bodyPr>
            <a:normAutofit/>
          </a:bodyPr>
          <a:lstStyle/>
          <a:p>
            <a:pPr algn="ctr"/>
            <a:r>
              <a:rPr lang="ru-RU" sz="28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Наличие публикаций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778576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40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Наличие публикаций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3" name="Рисунок 2" descr="C:\Users\mblad\Desktop\ив1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2105" y="1664335"/>
            <a:ext cx="5939790" cy="352933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95122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7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Наличие публикаций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228242"/>
            <a:ext cx="2373240" cy="335699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4463" y="1228242"/>
            <a:ext cx="2448272" cy="335699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8" y="1228242"/>
            <a:ext cx="2448272" cy="3329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905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altLang="ru-RU" sz="2700" b="1" i="1" dirty="0" smtClean="0">
                <a:solidFill>
                  <a:srgbClr val="FFFF00"/>
                </a:solidFill>
                <a:latin typeface="Times New Roman" pitchFamily="18" charset="0"/>
              </a:rPr>
              <a:t/>
            </a:r>
            <a:br>
              <a:rPr lang="ru-RU" altLang="ru-RU" sz="2700" b="1" i="1" dirty="0" smtClean="0">
                <a:solidFill>
                  <a:srgbClr val="FFFF00"/>
                </a:solidFill>
                <a:latin typeface="Times New Roman" pitchFamily="18" charset="0"/>
              </a:rPr>
            </a:br>
            <a:r>
              <a:rPr lang="ru-RU" altLang="ru-RU" sz="3100" b="1" i="1" dirty="0" smtClean="0">
                <a:solidFill>
                  <a:srgbClr val="FFFF00"/>
                </a:solidFill>
                <a:latin typeface="Times New Roman" pitchFamily="18" charset="0"/>
              </a:rPr>
              <a:t>Результаты участия воспитанников в</a:t>
            </a:r>
            <a:br>
              <a:rPr lang="ru-RU" altLang="ru-RU" sz="3100" b="1" i="1" dirty="0" smtClean="0">
                <a:solidFill>
                  <a:srgbClr val="FFFF00"/>
                </a:solidFill>
                <a:latin typeface="Times New Roman" pitchFamily="18" charset="0"/>
              </a:rPr>
            </a:br>
            <a:r>
              <a:rPr lang="ru-RU" altLang="ru-RU" sz="3100" b="1" i="1" dirty="0">
                <a:solidFill>
                  <a:srgbClr val="FFFF00"/>
                </a:solidFill>
                <a:latin typeface="Times New Roman" pitchFamily="18" charset="0"/>
              </a:rPr>
              <a:t>-</a:t>
            </a:r>
            <a:r>
              <a:rPr lang="ru-RU" altLang="ru-RU" sz="3100" b="1" i="1" dirty="0" smtClean="0">
                <a:solidFill>
                  <a:srgbClr val="FFFF00"/>
                </a:solidFill>
                <a:latin typeface="Times New Roman" pitchFamily="18" charset="0"/>
              </a:rPr>
              <a:t> конкурсах, выставках, турнирах, соревнованиях, акциях, фестивалях</a:t>
            </a:r>
            <a:r>
              <a:rPr lang="ru-RU" altLang="ru-RU" dirty="0" smtClean="0">
                <a:solidFill>
                  <a:srgbClr val="FFFF00"/>
                </a:solidFill>
              </a:rPr>
              <a:t/>
            </a:r>
            <a:br>
              <a:rPr lang="ru-RU" altLang="ru-RU" dirty="0" smtClean="0">
                <a:solidFill>
                  <a:srgbClr val="FFFF00"/>
                </a:solidFill>
              </a:rPr>
            </a:br>
            <a:endParaRPr lang="ru-RU" dirty="0">
              <a:solidFill>
                <a:srgbClr val="FFFF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3823" y="1664804"/>
            <a:ext cx="2952328" cy="4104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2856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1781</TotalTime>
  <Words>194</Words>
  <Application>Microsoft Office PowerPoint</Application>
  <PresentationFormat>Экран (4:3)</PresentationFormat>
  <Paragraphs>36</Paragraphs>
  <Slides>31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32" baseType="lpstr">
      <vt:lpstr>Тема Office</vt:lpstr>
      <vt:lpstr>Министерство образования Республики Мордовия  Портфолио Ивениной Ларисы Вячеславовны воспитателя МАДОУ «Детский сад №47»</vt:lpstr>
      <vt:lpstr>Участие в инновационной (экспериментальной ) деятельности </vt:lpstr>
      <vt:lpstr>Участие в инновационной (экспериментальной ) деятельности</vt:lpstr>
      <vt:lpstr>Наставничество </vt:lpstr>
      <vt:lpstr>Наличие публикаций</vt:lpstr>
      <vt:lpstr>- Рекомендации для родителей «Как организовать занятие по рисованию с ребенком дома?» https://www.maam.ru/users/laricaivenina - Нравственно-патриотическое воспитание детей младшего дошкольного возраста посредством игры https://www.maam.ru/users/laricaivenina - Консультация для родителей «Зачем нужно развивать мелкую моторику у дошкольников» https://www.maam.ru/users/laricaivenina   </vt:lpstr>
      <vt:lpstr>Наличие публикаций </vt:lpstr>
      <vt:lpstr> Наличие публикаций </vt:lpstr>
      <vt:lpstr> Результаты участия воспитанников в - конкурсах, выставках, турнирах, соревнованиях, акциях, фестивалях </vt:lpstr>
      <vt:lpstr>Результаты участия воспитанников в - конкурсах, выставках, турнирах, соревнованиях, акциях, фестивалях</vt:lpstr>
      <vt:lpstr>Результаты участия воспитанников в - конкурсах, выставках, турнирах, соревнованиях, акциях, фестивалях</vt:lpstr>
      <vt:lpstr>Результаты участия воспитанников в - конкурсах, выставках, турнирах, соревнованиях, акциях, фестивалях</vt:lpstr>
      <vt:lpstr>Результаты участия воспитанников в - конкурсах, выставках, турнирах, соревнованиях, акциях, фестивалях</vt:lpstr>
      <vt:lpstr> Наличие авторских программ, методических пособий </vt:lpstr>
      <vt:lpstr>Наличие авторских программ, методических пособий </vt:lpstr>
      <vt:lpstr>Выступления на научно-практических конференциях, педагогических чтениях, семинарах, секциях, методических объединениях </vt:lpstr>
      <vt:lpstr>Выступления на научно-практических конференциях, педагогических чтениях, семинарах, секциях, методических объединениях</vt:lpstr>
      <vt:lpstr>Выступления на научно-практических конференциях, педагогических чтениях, семинарах, секциях, методических объединениях </vt:lpstr>
      <vt:lpstr> Выступления на научно-практических конференциях, педагогических чтениях, семинарах, секциях, методических объединениях </vt:lpstr>
      <vt:lpstr>Проведение открытых занятий, мастер-классов, мероприятий</vt:lpstr>
      <vt:lpstr>Общественная активность педагога: участие в экспертных комиссиях, в жюри конкурсов, депутатская деятельность и т.д.</vt:lpstr>
      <vt:lpstr>Экспертная деятельность</vt:lpstr>
      <vt:lpstr>Позитивные результаты работы  с воспитанниками </vt:lpstr>
      <vt:lpstr>Качество взаимодействия с родителями</vt:lpstr>
      <vt:lpstr>Работа с детьми из социально-неблагополучных семей </vt:lpstr>
      <vt:lpstr>Работа с детьми из социально-неблагополучных семей</vt:lpstr>
      <vt:lpstr>Участие педагога в профессиональных конкурсах </vt:lpstr>
      <vt:lpstr>      Награды и поощрения педагога в межаттестационный период органами государственной власти,  МО РМ, муниципальными отделами управлением образования, общественными организациями, педагогическими сообществами, родительской общественностью </vt:lpstr>
      <vt:lpstr>Презентация PowerPoint</vt:lpstr>
      <vt:lpstr>Презентация PowerPoint</vt:lpstr>
      <vt:lpstr>Спасибо за внимание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Виктор Трякин</dc:creator>
  <cp:lastModifiedBy>Виктор Трякин</cp:lastModifiedBy>
  <cp:revision>56</cp:revision>
  <dcterms:created xsi:type="dcterms:W3CDTF">2022-02-20T14:30:54Z</dcterms:created>
  <dcterms:modified xsi:type="dcterms:W3CDTF">2022-03-06T07:28:16Z</dcterms:modified>
</cp:coreProperties>
</file>