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87" r:id="rId6"/>
    <p:sldId id="288" r:id="rId7"/>
    <p:sldId id="261" r:id="rId8"/>
    <p:sldId id="262" r:id="rId9"/>
    <p:sldId id="285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9" r:id="rId22"/>
    <p:sldId id="275" r:id="rId23"/>
    <p:sldId id="277" r:id="rId24"/>
    <p:sldId id="278" r:id="rId25"/>
    <p:sldId id="286" r:id="rId26"/>
    <p:sldId id="290" r:id="rId27"/>
    <p:sldId id="280" r:id="rId28"/>
    <p:sldId id="281" r:id="rId29"/>
    <p:sldId id="282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detskijsad/formirovanie-predstavlenii-o-chisle-detei-starshego-doshkolnogo-vosrasta-posredstvom-materialov-m-montesori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rasio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8" y="17176"/>
            <a:ext cx="9144000" cy="69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6297613" cy="127101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Bookman Old Style" pitchFamily="18" charset="0"/>
              </a:rPr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340768"/>
            <a:ext cx="6480720" cy="5517232"/>
          </a:xfrm>
        </p:spPr>
        <p:txBody>
          <a:bodyPr>
            <a:normAutofit fontScale="47500" lnSpcReduction="20000"/>
          </a:bodyPr>
          <a:lstStyle/>
          <a:p>
            <a:r>
              <a:rPr lang="ru-RU" sz="3300" b="1" dirty="0">
                <a:solidFill>
                  <a:srgbClr val="FF0000"/>
                </a:solidFill>
                <a:latin typeface="Bookman Old Style" pitchFamily="18" charset="0"/>
              </a:rPr>
              <a:t>ПОРТФОЛИО  </a:t>
            </a:r>
          </a:p>
          <a:p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Гариной Эллы Вячеславовны, </a:t>
            </a:r>
            <a:endParaRPr lang="ru-RU" sz="3300" b="1" dirty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3300" b="1" dirty="0">
                <a:solidFill>
                  <a:srgbClr val="FF0000"/>
                </a:solidFill>
                <a:latin typeface="Bookman Old Style" pitchFamily="18" charset="0"/>
              </a:rPr>
              <a:t>воспитателя МАДОУ </a:t>
            </a:r>
          </a:p>
          <a:p>
            <a:r>
              <a:rPr lang="ru-RU" sz="3300" b="1" dirty="0">
                <a:solidFill>
                  <a:srgbClr val="FF0000"/>
                </a:solidFill>
                <a:latin typeface="Bookman Old Style" pitchFamily="18" charset="0"/>
              </a:rPr>
              <a:t>«Центр развития ребенка – детский сад №58»</a:t>
            </a:r>
          </a:p>
          <a:p>
            <a:endParaRPr lang="ru-RU" sz="38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endParaRPr lang="ru-RU" dirty="0" smtClean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Дата </a:t>
            </a: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рождения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29.02.1968 г.</a:t>
            </a:r>
            <a:endParaRPr lang="ru-RU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Профессиональное образование: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Мордовский государственный педагогический институт им. М. Е. </a:t>
            </a:r>
            <a:r>
              <a:rPr lang="ru-RU" i="1" dirty="0" err="1" smtClean="0">
                <a:solidFill>
                  <a:srgbClr val="FF0000"/>
                </a:solidFill>
                <a:latin typeface="Bookman Old Style" pitchFamily="18" charset="0"/>
              </a:rPr>
              <a:t>Евсевьева</a:t>
            </a:r>
            <a:endParaRPr lang="ru-RU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Специальность</a:t>
            </a: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«Физика с дополнительной специальностью «Математика»</a:t>
            </a: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Квалификация: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учитель физики и математики</a:t>
            </a:r>
            <a:endParaRPr lang="ru-RU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Диплом: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ЦВ №218966</a:t>
            </a:r>
            <a:r>
              <a:rPr lang="ru-RU" i="1" dirty="0">
                <a:solidFill>
                  <a:srgbClr val="FF0000"/>
                </a:solidFill>
                <a:latin typeface="Bookman Old Style" pitchFamily="18" charset="0"/>
              </a:rPr>
              <a:t>		</a:t>
            </a: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Дата выдачи: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09.07.1991 г.</a:t>
            </a:r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Общий </a:t>
            </a: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трудовой стаж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 25 лет</a:t>
            </a:r>
            <a:endParaRPr lang="ru-RU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Стаж педагогической работы (по специальности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):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25 лет</a:t>
            </a:r>
            <a:endParaRPr lang="ru-RU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Наличие квалификационной категории: </a:t>
            </a:r>
            <a:r>
              <a:rPr lang="ru-RU" i="1" dirty="0">
                <a:solidFill>
                  <a:srgbClr val="FF0000"/>
                </a:solidFill>
                <a:latin typeface="Bookman Old Style" pitchFamily="18" charset="0"/>
              </a:rPr>
              <a:t>высшая</a:t>
            </a: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FF0000"/>
                </a:solidFill>
                <a:latin typeface="Bookman Old Style" pitchFamily="18" charset="0"/>
              </a:rPr>
              <a:t>Дата последней аттестации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: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24.12.2014 г.</a:t>
            </a:r>
            <a:endParaRPr lang="ru-RU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Picture 2" descr="F:\IMG_0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3" t="16420" r="2373"/>
          <a:stretch/>
        </p:blipFill>
        <p:spPr bwMode="auto">
          <a:xfrm>
            <a:off x="6446819" y="-22840"/>
            <a:ext cx="2697181" cy="29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6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3542" r="5128" b="4331"/>
          <a:stretch/>
        </p:blipFill>
        <p:spPr bwMode="auto">
          <a:xfrm>
            <a:off x="3275856" y="3343231"/>
            <a:ext cx="2362519" cy="335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48" y="908720"/>
            <a:ext cx="4104456" cy="229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2407" r="3666" b="4440"/>
          <a:stretch/>
        </p:blipFill>
        <p:spPr bwMode="auto">
          <a:xfrm>
            <a:off x="22904" y="3310111"/>
            <a:ext cx="2304256" cy="337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Documents and Settings\5\Рабочий стол\все мои дипломы\гарина апрель\гарина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43232"/>
            <a:ext cx="2334503" cy="34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3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46085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4. Результаты участия воспитанников в: выставках, турнирах, соревнованиях, акциях, фестивалях,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92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93610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Международный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Documents and Settings\5\Мои документы\Downloads\diplom_12363 (pdf.io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3528392" cy="48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349798" cy="49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3" y="1412776"/>
            <a:ext cx="3278467" cy="49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353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10081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Региональный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425825" cy="49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627437" cy="494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63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2879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ookman Old Style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Аттестация гариной 2019\Гарина\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" y="1232756"/>
            <a:ext cx="310529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Аттестация гариной 2019\Гарина\1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2618976" cy="37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Аттестация гариной 2019\Гарина\1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36912"/>
            <a:ext cx="2645664" cy="37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2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27687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6. 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Аттестация гариной 2019\Гарина\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4537" y="643896"/>
            <a:ext cx="4527374" cy="75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29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Bookman Old Style" pitchFamily="18" charset="0"/>
              </a:rPr>
              <a:t>Международный уровень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5\Рабочий стол\все мои дипломы\дипломы\c7ff0c07529c3f9d1304b9250496463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02433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2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99391"/>
            <a:ext cx="7772400" cy="72007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4059681"/>
            <a:ext cx="2196008" cy="270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00448"/>
            <a:ext cx="2304256" cy="29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2124472" cy="293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92" y="836712"/>
            <a:ext cx="2102249" cy="293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Documents and Settings\5\Рабочий стол\все мои дипломы\гарина январь\diplom_148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8287"/>
            <a:ext cx="1906819" cy="29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2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Региональный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3"/>
            <a:ext cx="33123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4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ookman Old Style" pitchFamily="18" charset="0"/>
              </a:rPr>
              <a:t>Представление инновационного педагогического опыта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488832" cy="381642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Bookman Old Style" pitchFamily="18" charset="0"/>
              </a:rPr>
              <a:t>https://docviewer.yandex.ru/view/84006289/?*=MMj4aHdE1nMk81Y6C%2Bhe5JNeP5V7InVybCI6InlhLWJyb3dzZXI6Ly80RFQxdVhFUFJySlJYbFVGb2V3cnVEWXhYeVN3UTR1a3hyZVRBSW5ReEdFcFBoSjREWk5NaUw1VlhzVUhkU3pnQ1cyTXQxdVh0OURVQU9QbEx5VWkwallOZUREZGJuNDVseUF1alNNZ3VkcDV4SXpkdmJIRzZBU2hjalVUd0tyTDFaZTZXNlplRVZxcF91TlZEN2NraFE9PT9zaWduPXlkV0llOWtMWW94MVotaHNHNlA4Q2tnSzVnaDNjTi13bUFTTDFOaUNDWHM9IiwidGl0bGUiOiI2ZTU4ZTZiMTQ1OTQ4MDA3YjMyY2I5Y2YyMzAzZDM5Mi5kb2N4Iiwibm9pZnJhbWUiOmZhbHNlLCJ1aWQiOiI4NDAwNjI4OSIsInRzIjoxNTcwMTAzMDE2MDM3LCJ5dSI6Ijc2MjY4MjkyNzE1NDQwODA0NzUifQ%3D%3D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7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3074" name="Picture 2" descr="F:\Аттестация гариной 2019\Новая папка (2)\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729" y="1247120"/>
            <a:ext cx="3926161" cy="55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b="12497"/>
          <a:stretch/>
        </p:blipFill>
        <p:spPr>
          <a:xfrm>
            <a:off x="5000518" y="1410252"/>
            <a:ext cx="414348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8</a:t>
            </a: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. Экспертная деятельность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3816424" cy="537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291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227" y="-109858"/>
            <a:ext cx="8206680" cy="191683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9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. Общественно-педагогическая  </a:t>
            </a: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активность педагога: участие в 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комиссиях</a:t>
            </a:r>
            <a:r>
              <a:rPr lang="ru-RU" sz="2400" b="1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педагогических сообществах, жюри конкурсов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" name="Picture 5" descr="C:\Documents and Settings\5\Мои документы\Downloads\diplom_12362 (pdf.io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7" y="1458000"/>
            <a:ext cx="399452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48" y="1458000"/>
            <a:ext cx="381755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3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10. </a:t>
            </a:r>
            <a:r>
              <a:rPr lang="ru-RU" sz="3600" b="1" dirty="0">
                <a:solidFill>
                  <a:srgbClr val="C00000"/>
                </a:solidFill>
                <a:latin typeface="Bookman Old Style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4098" name="Picture 2" descr="F:\Аттестация гариной 2019\Новая папка (2)\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21337"/>
            <a:ext cx="2592287" cy="36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Аттестация гариной 2019\Новая папка (2)\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2667991" cy="37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Аттестация гариной 2019\Новая папка (2)\1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760625" cy="39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09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11. Качество взаимодействия с родителями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0" y="1340768"/>
            <a:ext cx="3817560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81756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09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2"/>
            <a:ext cx="9170240" cy="68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12. Работа с детьми из социально-неблагополучных семей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59131"/>
            <a:ext cx="381756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2"/>
            <a:ext cx="9170240" cy="68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13. Участие педагога в профессиональных конкурсах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636912"/>
            <a:ext cx="6584776" cy="30018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5"/>
            <a:ext cx="2403036" cy="346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4" y="2780928"/>
            <a:ext cx="2417880" cy="350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484784"/>
            <a:ext cx="2448272" cy="339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450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5\Мои документы\Downloads\diplom_104171 (pdf.io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232248" cy="28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5\Рабочий стол\все мои дипломы\дипломы\e476f059947ca074475d23ac73a20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56" y="890856"/>
            <a:ext cx="2274504" cy="290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Documents and Settings\5\Рабочий стол\все мои дипломы\гарина январь\гари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59128"/>
            <a:ext cx="2008272" cy="288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Documents and Settings\5\Рабочий стол\все мои дипломы\гарина апрель\гарина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6" y="3775542"/>
            <a:ext cx="2132728" cy="306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Documents and Settings\5\Рабочий стол\все мои дипломы\сайт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34" y="1340768"/>
            <a:ext cx="2648844" cy="37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941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Documents and Settings\5\Рабочий стол\все мои дипломы\сайт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176464" cy="561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37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14.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Награды 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поощрения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376264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Аттестация гариной 2019\Гарина\1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2294" b="1744"/>
          <a:stretch/>
        </p:blipFill>
        <p:spPr bwMode="auto">
          <a:xfrm>
            <a:off x="2843808" y="2095144"/>
            <a:ext cx="3154639" cy="42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9"/>
            <a:ext cx="2371725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68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01622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.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Участие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в инновационной (экспериментальной) деятельности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7992888" cy="3816424"/>
          </a:xfrm>
        </p:spPr>
        <p:txBody>
          <a:bodyPr>
            <a:normAutofit fontScale="77500" lnSpcReduction="20000"/>
          </a:bodyPr>
          <a:lstStyle/>
          <a:p>
            <a:r>
              <a:rPr lang="ru-RU" sz="4500" i="1" dirty="0">
                <a:solidFill>
                  <a:srgbClr val="FF0000"/>
                </a:solidFill>
                <a:latin typeface="Bookman Old Style" pitchFamily="18" charset="0"/>
              </a:rPr>
              <a:t>МУНИЦИПАЛЬНЫЙ УРОВЕНЬ:</a:t>
            </a:r>
          </a:p>
          <a:p>
            <a:r>
              <a:rPr lang="ru-RU" sz="4500" i="1" dirty="0">
                <a:solidFill>
                  <a:srgbClr val="FF0000"/>
                </a:solidFill>
                <a:latin typeface="Bookman Old Style" pitchFamily="18" charset="0"/>
              </a:rPr>
              <a:t>«ВНЕДРЕНИЕ В РАБОТУ </a:t>
            </a:r>
            <a:r>
              <a:rPr lang="ru-RU" sz="4500" i="1" dirty="0" smtClean="0">
                <a:solidFill>
                  <a:srgbClr val="FF0000"/>
                </a:solidFill>
                <a:latin typeface="Bookman Old Style" pitchFamily="18" charset="0"/>
              </a:rPr>
              <a:t>ДОО </a:t>
            </a:r>
            <a:r>
              <a:rPr lang="ru-RU" sz="4500" i="1" dirty="0">
                <a:solidFill>
                  <a:srgbClr val="FF0000"/>
                </a:solidFill>
                <a:latin typeface="Bookman Old Style" pitchFamily="18" charset="0"/>
              </a:rPr>
              <a:t>ИННОВАЦИОННЫХ ТЕХНОЛОГИЙ ПО УКРЕПЛЕНИЮ ЗДОРОВЬЯ ДОШКОЛЬНИКОВ СРЕДСТВАМИ ФИЗИЧЕСКОЙ КУЛЬТУРЫ И ХОРЕОГРАФИИ»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867945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10499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4156"/>
            <a:ext cx="312095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04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Аттестация гариной 2019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1"/>
            <a:ext cx="402160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Аттестация гариной 2019\Гарина\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1" y="548681"/>
            <a:ext cx="411790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8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Аттестация гариной 2019\Новая папка (2)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0899"/>
            <a:ext cx="4762195" cy="6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8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2. Наставничество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Аттестация гариной 2019\Гарин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" y="1199233"/>
            <a:ext cx="2843808" cy="39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ттестация гариной 2019\Гарин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9233"/>
            <a:ext cx="2880319" cy="40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5\Рабочий стол\2 наста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2716031" cy="35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35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65618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3. Наличие публикаций, </a:t>
            </a:r>
            <a:b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включая интернет- публикации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344816" cy="4392488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  <a:latin typeface="Bookman Old Style" pitchFamily="18" charset="0"/>
              </a:rPr>
              <a:t>Международный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уровень:</a:t>
            </a:r>
          </a:p>
          <a:p>
            <a:endParaRPr lang="ru-RU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1. </a:t>
            </a:r>
            <a:r>
              <a:rPr lang="en-US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http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://</a:t>
            </a:r>
            <a:r>
              <a:rPr lang="en-US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www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.</a:t>
            </a:r>
            <a:r>
              <a:rPr lang="en-US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maam.ru/</a:t>
            </a:r>
            <a:r>
              <a:rPr lang="en-US" sz="3300" i="1" dirty="0" err="1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detskijsad</a:t>
            </a:r>
            <a:r>
              <a:rPr lang="en-US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/formirovanie-predstavlenii-o-chisle-detei-starshego-doshkolnogo-vosrasta-posredstvom-materialov-m-montesori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.</a:t>
            </a:r>
            <a:r>
              <a:rPr lang="en-US" sz="33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html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№ св-ва:264086</a:t>
            </a:r>
            <a:endParaRPr lang="ru-RU" sz="33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2. http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://solncesvet.ru//опубликованные – материалы/  № </a:t>
            </a:r>
            <a:r>
              <a:rPr lang="ru-RU" sz="3300" i="1" dirty="0" err="1">
                <a:solidFill>
                  <a:srgbClr val="FF0000"/>
                </a:solidFill>
                <a:latin typeface="Bookman Old Style" pitchFamily="18" charset="0"/>
              </a:rPr>
              <a:t>св-ва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: СВ 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635051</a:t>
            </a:r>
          </a:p>
          <a:p>
            <a:pPr algn="l"/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3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. http://solncesvet.ru//опубликованные – материалы/  № </a:t>
            </a:r>
            <a:r>
              <a:rPr lang="ru-RU" sz="3300" i="1" dirty="0" err="1">
                <a:solidFill>
                  <a:srgbClr val="FF0000"/>
                </a:solidFill>
                <a:latin typeface="Bookman Old Style" pitchFamily="18" charset="0"/>
              </a:rPr>
              <a:t>св-ва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: СВ 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1057544</a:t>
            </a:r>
          </a:p>
          <a:p>
            <a:pPr algn="l"/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4. 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http://solncesvet.ru//опубликованные – материалы/  № </a:t>
            </a:r>
            <a:r>
              <a:rPr lang="ru-RU" sz="3300" i="1" dirty="0" err="1">
                <a:solidFill>
                  <a:srgbClr val="FF0000"/>
                </a:solidFill>
                <a:latin typeface="Bookman Old Style" pitchFamily="18" charset="0"/>
              </a:rPr>
              <a:t>св-ва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: 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СВ794292</a:t>
            </a:r>
          </a:p>
          <a:p>
            <a:pPr algn="l"/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5. 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http://solncesvet.ru//опубликованные – материалы/  № 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св-ва:794296</a:t>
            </a:r>
          </a:p>
          <a:p>
            <a:pPr algn="l"/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6. </a:t>
            </a:r>
            <a:r>
              <a:rPr lang="ru-RU" sz="3300" i="1" dirty="0">
                <a:solidFill>
                  <a:srgbClr val="FF0000"/>
                </a:solidFill>
                <a:latin typeface="Bookman Old Style" pitchFamily="18" charset="0"/>
              </a:rPr>
              <a:t>http://solncesvet.ru//опубликованные – материалы/  № </a:t>
            </a:r>
            <a:r>
              <a:rPr lang="ru-RU" sz="3300" i="1" dirty="0" smtClean="0">
                <a:solidFill>
                  <a:srgbClr val="FF0000"/>
                </a:solidFill>
                <a:latin typeface="Bookman Old Style" pitchFamily="18" charset="0"/>
              </a:rPr>
              <a:t>св-ва:442975</a:t>
            </a:r>
            <a:endParaRPr lang="ru-RU" sz="3300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7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30"/>
            <a:ext cx="9144000" cy="69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5129"/>
            <a:ext cx="7772400" cy="7178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Международный уровень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5\Рабочий стол\все мои дипломы\сайт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" y="692696"/>
            <a:ext cx="320384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5\Рабочий стол\все мои дипломы\сайт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16062"/>
            <a:ext cx="3312368" cy="22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5\Рабочий стол\все мои дипломы\сайт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68" y="1002926"/>
            <a:ext cx="20428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5\Рабочий стол\все мои дипломы\сайт\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79" y="620688"/>
            <a:ext cx="3004592" cy="17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5\Рабочий стол\все мои дипломы\сайт\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79" y="2610138"/>
            <a:ext cx="2942456" cy="18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5\Рабочий стол\все мои дипломы\Дипломы март месяц\0807d743003b4b5ef0f4fa269615af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4339"/>
            <a:ext cx="2885968" cy="16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57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30"/>
            <a:ext cx="9144000" cy="69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5129"/>
            <a:ext cx="7772400" cy="717825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272808" cy="4464496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Bookman Old Style" pitchFamily="18" charset="0"/>
              </a:rPr>
              <a:t>Всероссийский уровень:</a:t>
            </a:r>
          </a:p>
          <a:p>
            <a:pPr algn="l"/>
            <a:endParaRPr lang="ru-RU" sz="20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endParaRPr lang="ru-RU" sz="2000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l"/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1</a:t>
            </a: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. http://Завуч.рус/publication/88849</a:t>
            </a:r>
          </a:p>
          <a:p>
            <a:pPr algn="l"/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2. </a:t>
            </a:r>
            <a:r>
              <a:rPr lang="en-US" sz="20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www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.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evrasio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.</a:t>
            </a:r>
            <a:r>
              <a:rPr lang="en-US" sz="2000" i="1" dirty="0" err="1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ru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, № </a:t>
            </a:r>
            <a:r>
              <a:rPr lang="ru-RU" sz="2000" i="1" dirty="0" err="1" smtClean="0">
                <a:solidFill>
                  <a:srgbClr val="FF0000"/>
                </a:solidFill>
                <a:latin typeface="Bookman Old Style" pitchFamily="18" charset="0"/>
              </a:rPr>
              <a:t>св-ва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: ЕА118-114414</a:t>
            </a:r>
          </a:p>
          <a:p>
            <a:pPr algn="l"/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3. Всероссийский конкурс талантов, № </a:t>
            </a:r>
            <a:r>
              <a:rPr lang="ru-RU" sz="2000" i="1" dirty="0" err="1" smtClean="0">
                <a:solidFill>
                  <a:srgbClr val="FF0000"/>
                </a:solidFill>
                <a:latin typeface="Bookman Old Style" pitchFamily="18" charset="0"/>
              </a:rPr>
              <a:t>св-ва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: 93910</a:t>
            </a:r>
          </a:p>
          <a:p>
            <a:pPr algn="l"/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4</a:t>
            </a: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. Всероссийский конкурс талантов, № 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>св-ва:93460</a:t>
            </a:r>
            <a:endParaRPr lang="ru-RU" sz="20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97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352</Words>
  <Application>Microsoft Office PowerPoint</Application>
  <PresentationFormat>Экран (4:3)</PresentationFormat>
  <Paragraphs>60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Bookman Old Style</vt:lpstr>
      <vt:lpstr>Calibri</vt:lpstr>
      <vt:lpstr>Тема Office</vt:lpstr>
      <vt:lpstr>МИНИСТЕРСТВО ОБРАЗОВАНИЯ РМ</vt:lpstr>
      <vt:lpstr>Представление инновационного педагогического опыта</vt:lpstr>
      <vt:lpstr>1. Участие в инновационной (экспериментальной) деятельности </vt:lpstr>
      <vt:lpstr>Презентация PowerPoint</vt:lpstr>
      <vt:lpstr>Презентация PowerPoint</vt:lpstr>
      <vt:lpstr>2. Наставничество</vt:lpstr>
      <vt:lpstr>3. Наличие публикаций,  включая интернет- публикации</vt:lpstr>
      <vt:lpstr>Международный уровень</vt:lpstr>
      <vt:lpstr>Презентация PowerPoint</vt:lpstr>
      <vt:lpstr>Всероссийский уровень</vt:lpstr>
      <vt:lpstr>4. Результаты участия воспитанников в: выставках, турнирах, соревнованиях, акциях, фестивалях, конкурсах</vt:lpstr>
      <vt:lpstr>Международный уровень</vt:lpstr>
      <vt:lpstr>Всероссийский уровень</vt:lpstr>
      <vt:lpstr>Региональный уровень</vt:lpstr>
      <vt:lpstr>5. Наличие авторских программ, методических пособий</vt:lpstr>
      <vt:lpstr>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Международный уровень</vt:lpstr>
      <vt:lpstr>Всероссийский уровень</vt:lpstr>
      <vt:lpstr>Региональный уровень</vt:lpstr>
      <vt:lpstr>7. Проведение открытых занятий, мастер-классов, мероприятий</vt:lpstr>
      <vt:lpstr>8. Экспертная деятельность</vt:lpstr>
      <vt:lpstr>9. Общественно-педагогическая  активность педагога: участие в комиссиях, педагогических сообществах, жюри конкурсов</vt:lpstr>
      <vt:lpstr>10. Позитивные результаты работы с воспитанниками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14. Награды и поощрения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stvospital</cp:lastModifiedBy>
  <cp:revision>45</cp:revision>
  <cp:lastPrinted>2019-10-01T13:17:18Z</cp:lastPrinted>
  <dcterms:modified xsi:type="dcterms:W3CDTF">2019-11-27T08:54:33Z</dcterms:modified>
</cp:coreProperties>
</file>