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sldIdLst>
    <p:sldId id="261" r:id="rId4"/>
    <p:sldId id="327" r:id="rId5"/>
    <p:sldId id="376" r:id="rId6"/>
    <p:sldId id="398" r:id="rId7"/>
    <p:sldId id="310" r:id="rId8"/>
    <p:sldId id="367" r:id="rId9"/>
    <p:sldId id="312" r:id="rId10"/>
    <p:sldId id="309" r:id="rId11"/>
    <p:sldId id="438" r:id="rId12"/>
    <p:sldId id="308" r:id="rId13"/>
    <p:sldId id="368" r:id="rId14"/>
    <p:sldId id="334" r:id="rId15"/>
    <p:sldId id="366" r:id="rId16"/>
    <p:sldId id="441" r:id="rId17"/>
    <p:sldId id="371" r:id="rId18"/>
    <p:sldId id="430" r:id="rId19"/>
    <p:sldId id="429" r:id="rId20"/>
    <p:sldId id="431" r:id="rId21"/>
    <p:sldId id="427" r:id="rId22"/>
    <p:sldId id="428" r:id="rId23"/>
    <p:sldId id="396" r:id="rId24"/>
    <p:sldId id="274" r:id="rId25"/>
    <p:sldId id="440" r:id="rId26"/>
    <p:sldId id="280" r:id="rId27"/>
    <p:sldId id="439" r:id="rId28"/>
    <p:sldId id="318" r:id="rId29"/>
    <p:sldId id="445" r:id="rId30"/>
    <p:sldId id="370" r:id="rId31"/>
    <p:sldId id="425" r:id="rId32"/>
    <p:sldId id="395" r:id="rId33"/>
    <p:sldId id="446" r:id="rId34"/>
    <p:sldId id="422" r:id="rId35"/>
    <p:sldId id="434" r:id="rId36"/>
    <p:sldId id="424" r:id="rId37"/>
    <p:sldId id="426" r:id="rId38"/>
    <p:sldId id="433" r:id="rId39"/>
    <p:sldId id="372" r:id="rId40"/>
    <p:sldId id="374" r:id="rId41"/>
    <p:sldId id="377" r:id="rId42"/>
    <p:sldId id="443" r:id="rId43"/>
    <p:sldId id="417" r:id="rId44"/>
    <p:sldId id="400" r:id="rId45"/>
    <p:sldId id="384" r:id="rId46"/>
    <p:sldId id="414" r:id="rId47"/>
    <p:sldId id="442" r:id="rId48"/>
    <p:sldId id="373" r:id="rId49"/>
    <p:sldId id="290" r:id="rId50"/>
    <p:sldId id="410" r:id="rId51"/>
    <p:sldId id="413" r:id="rId52"/>
    <p:sldId id="408" r:id="rId53"/>
    <p:sldId id="297" r:id="rId54"/>
    <p:sldId id="409" r:id="rId55"/>
    <p:sldId id="351" r:id="rId56"/>
    <p:sldId id="411" r:id="rId57"/>
    <p:sldId id="257" r:id="rId58"/>
    <p:sldId id="406" r:id="rId59"/>
    <p:sldId id="444" r:id="rId60"/>
    <p:sldId id="420" r:id="rId61"/>
    <p:sldId id="419" r:id="rId62"/>
    <p:sldId id="273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8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84" y="-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369684"/>
      </p:ext>
    </p:extLst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0324696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1" y="139700"/>
            <a:ext cx="2595033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352" y="139700"/>
            <a:ext cx="7588249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535463"/>
      </p:ext>
    </p:extLst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700"/>
            <a:ext cx="10386483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3325655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3906025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4791040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963514379"/>
      </p:ext>
    </p:extLst>
  </p:cSld>
  <p:clrMapOvr>
    <a:masterClrMapping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5351" y="1906588"/>
            <a:ext cx="5090583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134" y="1906588"/>
            <a:ext cx="5092700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40162958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5842491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551572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78062229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6424768"/>
      </p:ext>
    </p:extLst>
  </p:cSld>
  <p:clrMapOvr>
    <a:masterClrMapping/>
  </p:clrMapOvr>
  <p:transition spd="med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444639619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82294552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0472058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1" y="139700"/>
            <a:ext cx="2595033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352" y="139700"/>
            <a:ext cx="7588249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3829907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700"/>
            <a:ext cx="10386483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2443315"/>
      </p:ext>
    </p:extLst>
  </p:cSld>
  <p:clrMapOvr>
    <a:masterClrMapping/>
  </p:clrMapOvr>
  <p:transition spd="med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4042095"/>
      </p:ext>
    </p:extLst>
  </p:cSld>
  <p:clrMapOvr>
    <a:masterClrMapping/>
  </p:clrMapOvr>
  <p:transition spd="med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6450567"/>
      </p:ext>
    </p:extLst>
  </p:cSld>
  <p:clrMapOvr>
    <a:masterClrMapping/>
  </p:clrMapOvr>
  <p:transition spd="med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7155778"/>
      </p:ext>
    </p:extLst>
  </p:cSld>
  <p:clrMapOvr>
    <a:masterClrMapping/>
  </p:clrMapOvr>
  <p:transition spd="med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5351" y="1906588"/>
            <a:ext cx="5090583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134" y="1906588"/>
            <a:ext cx="5092700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5954921"/>
      </p:ext>
    </p:extLst>
  </p:cSld>
  <p:clrMapOvr>
    <a:masterClrMapping/>
  </p:clrMapOvr>
  <p:transition spd="med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5561465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957529015"/>
      </p:ext>
    </p:extLst>
  </p:cSld>
  <p:clrMapOvr>
    <a:masterClrMapping/>
  </p:clrMapOvr>
  <p:transition spd="med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8787622"/>
      </p:ext>
    </p:extLst>
  </p:cSld>
  <p:clrMapOvr>
    <a:masterClrMapping/>
  </p:clrMapOvr>
  <p:transition spd="med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02859777"/>
      </p:ext>
    </p:extLst>
  </p:cSld>
  <p:clrMapOvr>
    <a:masterClrMapping/>
  </p:clrMapOvr>
  <p:transition spd="med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747816105"/>
      </p:ext>
    </p:extLst>
  </p:cSld>
  <p:clrMapOvr>
    <a:masterClrMapping/>
  </p:clrMapOvr>
  <p:transition spd="med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405309224"/>
      </p:ext>
    </p:extLst>
  </p:cSld>
  <p:clrMapOvr>
    <a:masterClrMapping/>
  </p:clrMapOvr>
  <p:transition spd="med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6097458"/>
      </p:ext>
    </p:extLst>
  </p:cSld>
  <p:clrMapOvr>
    <a:masterClrMapping/>
  </p:clrMapOvr>
  <p:transition spd="med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1" y="139700"/>
            <a:ext cx="2595033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352" y="139700"/>
            <a:ext cx="7588249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893750"/>
      </p:ext>
    </p:extLst>
  </p:cSld>
  <p:clrMapOvr>
    <a:masterClrMapping/>
  </p:clrMapOvr>
  <p:transition spd="med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700"/>
            <a:ext cx="10386483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4019788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5351" y="1906588"/>
            <a:ext cx="5090583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134" y="1906588"/>
            <a:ext cx="5092700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2123554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0977820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1367986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67725078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347054936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547019419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488951" y="1717676"/>
            <a:ext cx="11700933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5351" y="139700"/>
            <a:ext cx="1038648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1" y="1906588"/>
            <a:ext cx="10386483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9"/>
            <a:ext cx="220133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881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wipe dir="d"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488951" y="1717676"/>
            <a:ext cx="11700933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5351" y="139700"/>
            <a:ext cx="1038648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1" y="1906588"/>
            <a:ext cx="10386483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9"/>
            <a:ext cx="220133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332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d"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488951" y="1717676"/>
            <a:ext cx="11700933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5351" y="139700"/>
            <a:ext cx="10386483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1" y="1906588"/>
            <a:ext cx="10386483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9"/>
            <a:ext cx="220133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ru-RU" altLang="ru-RU" sz="1800">
              <a:solidFill>
                <a:srgbClr val="FFFFFF"/>
              </a:solidFill>
              <a:ea typeface="Lucida Sans Unicode" pitchFamily="3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013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>
    <p:wipe dir="d"/>
  </p:transition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skazkacham.schoolrm.ru/sveden/employees/35214/292482/?bitrix_include_areas=Y&amp;clear_cache=Y" TargetMode="Externa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086" y="0"/>
            <a:ext cx="11496388" cy="4250028"/>
          </a:xfrm>
        </p:spPr>
        <p:txBody>
          <a:bodyPr/>
          <a:lstStyle/>
          <a:p>
            <a:pPr algn="l"/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  </a:t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>
                <a:solidFill>
                  <a:srgbClr val="CC0000"/>
                </a:solidFill>
                <a:ea typeface="Lucida Sans Unicode" panose="020B0602030504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</a:t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>
                <a:solidFill>
                  <a:srgbClr val="CC0000"/>
                </a:solidFill>
                <a:ea typeface="Lucida Sans Unicode" panose="020B0602030504020204" pitchFamily="34" charset="0"/>
              </a:rPr>
              <a:t> </a:t>
            </a: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   </a:t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          </a:t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           </a:t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20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     </a:t>
            </a:r>
            <a:r>
              <a:rPr lang="ru-RU" altLang="ru-RU" sz="180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Министерство </a:t>
            </a:r>
            <a:r>
              <a:rPr lang="ru-RU" altLang="ru-RU" sz="1800" i="1" dirty="0">
                <a:solidFill>
                  <a:srgbClr val="002060"/>
                </a:solidFill>
                <a:ea typeface="Lucida Sans Unicode" panose="020B0602030504020204" pitchFamily="34" charset="0"/>
              </a:rPr>
              <a:t>образования РМ</a:t>
            </a:r>
            <a:r>
              <a:rPr lang="ru-RU" altLang="ru-RU" sz="1800" i="1" dirty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i="1" dirty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i="1" dirty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>
                <a:solidFill>
                  <a:srgbClr val="C00000"/>
                </a:solidFill>
                <a:ea typeface="Lucida Sans Unicode" panose="020B0602030504020204" pitchFamily="34" charset="0"/>
              </a:rPr>
              <a:t>               </a:t>
            </a:r>
            <a:r>
              <a:rPr lang="ru-RU" altLang="ru-RU" sz="1800" i="1" dirty="0" smtClean="0">
                <a:solidFill>
                  <a:srgbClr val="C00000"/>
                </a:solidFill>
                <a:ea typeface="Lucida Sans Unicode" panose="020B0602030504020204" pitchFamily="34" charset="0"/>
              </a:rPr>
              <a:t>                        </a:t>
            </a:r>
            <a:br>
              <a:rPr lang="ru-RU" altLang="ru-RU" sz="1800" i="1" dirty="0" smtClean="0">
                <a:solidFill>
                  <a:srgbClr val="C0000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>
                <a:solidFill>
                  <a:srgbClr val="C00000"/>
                </a:solidFill>
                <a:ea typeface="Lucida Sans Unicode" panose="020B0602030504020204" pitchFamily="34" charset="0"/>
              </a:rPr>
              <a:t> </a:t>
            </a:r>
            <a:r>
              <a:rPr lang="ru-RU" altLang="ru-RU" sz="1800" i="1" dirty="0" smtClean="0">
                <a:solidFill>
                  <a:srgbClr val="C00000"/>
                </a:solidFill>
                <a:ea typeface="Lucida Sans Unicode" panose="020B0602030504020204" pitchFamily="34" charset="0"/>
              </a:rPr>
              <a:t>                                       </a:t>
            </a:r>
            <a:r>
              <a:rPr lang="ru-RU" altLang="ru-RU" sz="2400" i="1" dirty="0" err="1" smtClean="0">
                <a:solidFill>
                  <a:srgbClr val="C00000"/>
                </a:solidFill>
                <a:ea typeface="Lucida Sans Unicode" panose="020B0602030504020204" pitchFamily="34" charset="0"/>
              </a:rPr>
              <a:t>Портфолио</a:t>
            </a:r>
            <a:r>
              <a:rPr lang="ru-RU" altLang="ru-RU" sz="2400" i="1" dirty="0" smtClean="0">
                <a:solidFill>
                  <a:srgbClr val="C0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2400" i="1" dirty="0" smtClean="0">
                <a:solidFill>
                  <a:srgbClr val="C00000"/>
                </a:solidFill>
                <a:ea typeface="Lucida Sans Unicode" panose="020B0602030504020204" pitchFamily="34" charset="0"/>
              </a:rPr>
            </a:br>
            <a:r>
              <a:rPr lang="ru-RU" altLang="ru-RU" sz="2400" i="1" dirty="0">
                <a:solidFill>
                  <a:srgbClr val="CC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2400" i="1" dirty="0">
                <a:solidFill>
                  <a:srgbClr val="CC000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 smtClean="0">
                <a:solidFill>
                  <a:srgbClr val="CC0000"/>
                </a:solidFill>
                <a:ea typeface="Lucida Sans Unicode" panose="020B0602030504020204" pitchFamily="34" charset="0"/>
              </a:rPr>
              <a:t>                    </a:t>
            </a:r>
            <a:r>
              <a:rPr lang="ru-RU" altLang="ru-RU" sz="1800" dirty="0" smtClean="0">
                <a:solidFill>
                  <a:srgbClr val="C00000"/>
                </a:solidFill>
                <a:ea typeface="Lucida Sans Unicode" panose="020B0602030504020204" pitchFamily="34" charset="0"/>
              </a:rPr>
              <a:t>Астайкиной Людмилы Владимировны- </a:t>
            </a:r>
            <a:r>
              <a:rPr lang="ru-RU" altLang="ru-RU" sz="1800" b="0" dirty="0">
                <a:solidFill>
                  <a:srgbClr val="C0000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dirty="0">
                <a:solidFill>
                  <a:srgbClr val="C00000"/>
                </a:solidFill>
                <a:ea typeface="Lucida Sans Unicode" panose="020B0602030504020204" pitchFamily="34" charset="0"/>
              </a:rPr>
            </a:br>
            <a:r>
              <a:rPr lang="ru-RU" altLang="ru-RU" sz="1800" b="0" dirty="0">
                <a:solidFill>
                  <a:srgbClr val="002060"/>
                </a:solidFill>
                <a:ea typeface="Lucida Sans Unicode" panose="020B0602030504020204" pitchFamily="34" charset="0"/>
              </a:rPr>
              <a:t>             </a:t>
            </a:r>
            <a:r>
              <a:rPr lang="ru-RU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              учителя - логопеда </a:t>
            </a:r>
            <a: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Структурного </a:t>
            </a:r>
            <a:r>
              <a:rPr lang="ru-RU" altLang="ru-RU" sz="1800" b="0" dirty="0">
                <a:solidFill>
                  <a:srgbClr val="002060"/>
                </a:solidFill>
                <a:ea typeface="Lucida Sans Unicode" panose="020B0602030504020204" pitchFamily="34" charset="0"/>
              </a:rPr>
              <a:t>подразделения «Центр развития ребёнка - детский сад «Сказка</a:t>
            </a:r>
            <a:r>
              <a:rPr lang="ru-RU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»</a:t>
            </a:r>
            <a: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</a:t>
            </a:r>
            <a:r>
              <a:rPr lang="ru-RU" altLang="ru-RU" sz="1800" b="0" dirty="0">
                <a:solidFill>
                  <a:srgbClr val="002060"/>
                </a:solidFill>
                <a:ea typeface="Lucida Sans Unicode" panose="020B0602030504020204" pitchFamily="34" charset="0"/>
              </a:rPr>
              <a:t>МБДОУ «Детский сад «Планета детства» комбинированного вида</a:t>
            </a:r>
            <a:r>
              <a:rPr lang="ru-RU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»</a:t>
            </a:r>
            <a: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</a:t>
            </a:r>
            <a:r>
              <a:rPr lang="en-US" altLang="ru-RU" sz="1800" b="0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                        </a:t>
            </a:r>
            <a:r>
              <a:rPr lang="ru-RU" altLang="ru-RU" sz="1800" b="0" i="1" dirty="0" err="1" smtClean="0">
                <a:solidFill>
                  <a:srgbClr val="002060"/>
                </a:solidFill>
                <a:ea typeface="Lucida Sans Unicode" panose="020B0602030504020204" pitchFamily="34" charset="0"/>
              </a:rPr>
              <a:t>пгт.Комсомольский</a:t>
            </a: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</a:t>
            </a:r>
            <a: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  <a:t> </a:t>
            </a: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            Чамзинского </a:t>
            </a:r>
            <a: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  <a:t>муниципального  района </a:t>
            </a: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РМ</a:t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                </a:t>
            </a:r>
            <a:br>
              <a:rPr lang="ru-RU" altLang="ru-RU" sz="180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  </a:t>
            </a: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</a:t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  <a:t>              </a:t>
            </a:r>
            <a:br>
              <a:rPr lang="ru-RU" altLang="ru-RU" sz="1800" b="0" i="1" dirty="0" smtClean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  <a:t/>
            </a:r>
            <a:br>
              <a:rPr lang="ru-RU" altLang="ru-RU" sz="1800" b="0" i="1" dirty="0">
                <a:solidFill>
                  <a:srgbClr val="002060"/>
                </a:solidFill>
                <a:ea typeface="Lucida Sans Unicode" panose="020B0602030504020204" pitchFamily="34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065" y="4842456"/>
            <a:ext cx="11436440" cy="2015544"/>
          </a:xfrm>
        </p:spPr>
        <p:txBody>
          <a:bodyPr/>
          <a:lstStyle/>
          <a:p>
            <a:pPr marL="0" lv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Дата рождения: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23.09.1977г.</a:t>
            </a: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marL="0" lv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Профессиональное образование: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олигофренопедагог, учитель- логопед,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МГПИ им.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М.Е. Евсевьева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, № диплома БВС 0450269, дата выдачи 22 июня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1999г. </a:t>
            </a:r>
            <a:endParaRPr lang="ru-RU" altLang="ru-RU" sz="2000" b="1" dirty="0">
              <a:solidFill>
                <a:schemeClr val="tx1"/>
              </a:solidFill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marL="0" lv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Стаж педагогической работы (по специальности):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22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лет</a:t>
            </a:r>
          </a:p>
          <a:p>
            <a:pPr marL="0" lv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Стаж работы в должности: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14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лет</a:t>
            </a:r>
          </a:p>
          <a:p>
            <a:pPr marL="0" lv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Общий трудовой педагогический стаж: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22 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лет</a:t>
            </a:r>
          </a:p>
          <a:p>
            <a:pPr marL="0" lvl="0" indent="0" eaLnBrk="1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Наличие квалификационной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категории: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высшая, приказ №234 от 23.03.2017 года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12" y="661481"/>
            <a:ext cx="2716347" cy="4005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745195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20" t="16199"/>
          <a:stretch/>
        </p:blipFill>
        <p:spPr>
          <a:xfrm>
            <a:off x="6340603" y="0"/>
            <a:ext cx="5851397" cy="64831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65" t="17704"/>
          <a:stretch/>
        </p:blipFill>
        <p:spPr>
          <a:xfrm>
            <a:off x="304075" y="0"/>
            <a:ext cx="5912974" cy="64831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752289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5351" y="1622738"/>
            <a:ext cx="10386483" cy="1996224"/>
          </a:xfrm>
        </p:spPr>
        <p:txBody>
          <a:bodyPr/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Взаимодействие с родителями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790028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308" t="4949" r="5205"/>
          <a:stretch/>
        </p:blipFill>
        <p:spPr>
          <a:xfrm>
            <a:off x="1021492" y="33460"/>
            <a:ext cx="5020265" cy="6824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492" t="9030" r="6438" b="7195"/>
          <a:stretch/>
        </p:blipFill>
        <p:spPr>
          <a:xfrm>
            <a:off x="6089634" y="33459"/>
            <a:ext cx="5445330" cy="68245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933932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5351" y="553791"/>
            <a:ext cx="10386483" cy="4391695"/>
          </a:xfrm>
        </p:spPr>
        <p:txBody>
          <a:bodyPr/>
          <a:lstStyle/>
          <a:p>
            <a:r>
              <a:rPr lang="en-US" sz="4000" kern="1200" dirty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.Результаты участия в инновационной</a:t>
            </a:r>
            <a:b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(экспериментальной)</a:t>
            </a:r>
            <a:b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деятельности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270884230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3499427" y="0"/>
            <a:ext cx="5224725" cy="675495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6342240"/>
              </p:ext>
            </p:extLst>
          </p:nvPr>
        </p:nvGraphicFramePr>
        <p:xfrm>
          <a:off x="321972" y="540913"/>
          <a:ext cx="11565228" cy="3739676"/>
        </p:xfrm>
        <a:graphic>
          <a:graphicData uri="http://schemas.openxmlformats.org/drawingml/2006/table">
            <a:tbl>
              <a:tblPr/>
              <a:tblGrid>
                <a:gridCol w="1205234"/>
                <a:gridCol w="3775271"/>
                <a:gridCol w="2697643"/>
                <a:gridCol w="3887080"/>
              </a:tblGrid>
              <a:tr h="4205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Lucida Sans Unicode" pitchFamily="34" charset="0"/>
                          <a:cs typeface="Times New Roman" pitchFamily="18" charset="0"/>
                        </a:rPr>
                        <a:t>Тема инноваций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Уровень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Участие в реализации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9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«Духовно – нравственное воспитание детей дошкольного возраста»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 по теме:  «Взаимодействие учителя- логопеда с семьями воспитанников в условиях логопедического пункта»</a:t>
                      </a:r>
                      <a:b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8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«Духовно-нравственное воспитание дошкольников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на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основе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Годового календарного круга на 2020-25гг.»</a:t>
                      </a:r>
                    </a:p>
                  </a:txBody>
                  <a:tcPr marL="91444" marR="91444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Муниципальный </a:t>
                      </a:r>
                    </a:p>
                  </a:txBody>
                  <a:tcPr marL="91444" marR="91444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</a:rPr>
                        <a:t>Член творческой группы</a:t>
                      </a:r>
                    </a:p>
                  </a:txBody>
                  <a:tcPr marL="91444" marR="91444"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«Семейный клуб – как форма взаимодействия детского сада, школы, семьи и общественности»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Работа секции клуба «Возрождение» «Истоки»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78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Разработка общеобразовательной программы  СП «ЦРР –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/с «Сказка» МБДОУ «Детский сад «Планета детства» комбинированного вида»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Gothic" pitchFamily="49" charset="-128"/>
                          <a:cs typeface="Times New Roman" pitchFamily="18" charset="0"/>
                        </a:rPr>
                        <a:t>Работа в составе творческое группы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385482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lum bright="-10000" contrast="-10000"/>
          </a:blip>
          <a:srcRect l="5662" t="3093" r="4998" b="2228"/>
          <a:stretch/>
        </p:blipFill>
        <p:spPr>
          <a:xfrm>
            <a:off x="3523048" y="77144"/>
            <a:ext cx="4546257" cy="67808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8906375"/>
      </p:ext>
    </p:extLst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6431836" y="0"/>
            <a:ext cx="4854002" cy="6846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1056100" y="-1"/>
            <a:ext cx="4899857" cy="688964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731000" y="292100"/>
          <a:ext cx="4521200" cy="800100"/>
        </p:xfrm>
        <a:graphic>
          <a:graphicData uri="http://schemas.openxmlformats.org/drawingml/2006/table">
            <a:tbl>
              <a:tblPr/>
              <a:tblGrid>
                <a:gridCol w="4521200"/>
              </a:tblGrid>
              <a:tr h="8001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53989464"/>
      </p:ext>
    </p:extLst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60" t="4299" r="7572"/>
          <a:stretch/>
        </p:blipFill>
        <p:spPr>
          <a:xfrm>
            <a:off x="3931289" y="111348"/>
            <a:ext cx="4655970" cy="6746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2274939"/>
      </p:ext>
    </p:extLst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742" y="54267"/>
            <a:ext cx="4732276" cy="6689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2790"/>
          <a:stretch/>
        </p:blipFill>
        <p:spPr>
          <a:xfrm>
            <a:off x="6571049" y="230199"/>
            <a:ext cx="4823347" cy="662780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086600" y="3619500"/>
          <a:ext cx="2197100" cy="213360"/>
        </p:xfrm>
        <a:graphic>
          <a:graphicData uri="http://schemas.openxmlformats.org/drawingml/2006/table">
            <a:tbl>
              <a:tblPr/>
              <a:tblGrid>
                <a:gridCol w="2197100"/>
              </a:tblGrid>
              <a:tr h="0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9527325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6032" y="502508"/>
            <a:ext cx="11327027" cy="6128952"/>
          </a:xfrm>
        </p:spPr>
        <p:txBody>
          <a:bodyPr/>
          <a:lstStyle/>
          <a:p>
            <a:pPr algn="just"/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«Коррекция речевых дефектов относится к числу наиболее сложных видов оказания комплексной медико-психолого-педагогической помощи детям.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обусловлена прежде всего тем, что речевой дефект, каков бы он ни был по степени выраженности, никогда не существует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по 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себе»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Л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620983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t="5359"/>
          <a:stretch/>
        </p:blipFill>
        <p:spPr>
          <a:xfrm>
            <a:off x="6036582" y="58036"/>
            <a:ext cx="5035072" cy="6735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3865"/>
          <a:stretch/>
        </p:blipFill>
        <p:spPr>
          <a:xfrm>
            <a:off x="923223" y="54268"/>
            <a:ext cx="5006742" cy="680373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692900" y="4597400"/>
          <a:ext cx="3924300" cy="243840"/>
        </p:xfrm>
        <a:graphic>
          <a:graphicData uri="http://schemas.openxmlformats.org/drawingml/2006/table">
            <a:tbl>
              <a:tblPr/>
              <a:tblGrid>
                <a:gridCol w="3924300"/>
              </a:tblGrid>
              <a:tr h="228600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29426125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22" t="3220" r="6470"/>
          <a:stretch/>
        </p:blipFill>
        <p:spPr>
          <a:xfrm>
            <a:off x="807307" y="0"/>
            <a:ext cx="4942703" cy="6817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58" r="5435"/>
          <a:stretch/>
        </p:blipFill>
        <p:spPr>
          <a:xfrm>
            <a:off x="6672649" y="0"/>
            <a:ext cx="4769708" cy="683898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39800" y="5295900"/>
          <a:ext cx="2590800" cy="243840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228600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4412592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63084" y="395418"/>
            <a:ext cx="10363200" cy="667264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1362505487"/>
              </p:ext>
            </p:extLst>
          </p:nvPr>
        </p:nvGraphicFramePr>
        <p:xfrm>
          <a:off x="552450" y="1738313"/>
          <a:ext cx="10941050" cy="2389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574"/>
                <a:gridCol w="3601476"/>
                <a:gridCol w="2572847"/>
                <a:gridCol w="2004516"/>
                <a:gridCol w="2407637"/>
              </a:tblGrid>
              <a:tr h="5363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статьи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публикации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публикации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6419"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en-US" sz="16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«Университет детства»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сентября 2018г.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Районная газета «Знамя»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6419"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en-US" sz="160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«Люблю</a:t>
                      </a:r>
                      <a:r>
                        <a:rPr lang="ru-RU" sz="16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учиться»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июля 2018г.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Газета</a:t>
                      </a:r>
                      <a:r>
                        <a:rPr lang="ru-RU" sz="16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«Известия Мордовии»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51943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708" r="3678"/>
          <a:stretch/>
        </p:blipFill>
        <p:spPr>
          <a:xfrm>
            <a:off x="453081" y="0"/>
            <a:ext cx="4291914" cy="68055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443" y="1453473"/>
            <a:ext cx="6011177" cy="40663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198295"/>
      </p:ext>
    </p:extLst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18" t="8460"/>
          <a:stretch/>
        </p:blipFill>
        <p:spPr>
          <a:xfrm>
            <a:off x="1251390" y="0"/>
            <a:ext cx="9251853" cy="67545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913807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0" t="5307"/>
          <a:stretch/>
        </p:blipFill>
        <p:spPr>
          <a:xfrm>
            <a:off x="1021491" y="0"/>
            <a:ext cx="10263831" cy="7666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789876"/>
      </p:ext>
    </p:extLst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699"/>
            <a:ext cx="10386483" cy="3350475"/>
          </a:xfrm>
        </p:spPr>
        <p:txBody>
          <a:bodyPr/>
          <a:lstStyle/>
          <a:p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авторских  программ,  методических пособий</a:t>
            </a:r>
            <a:endParaRPr lang="ru-RU" sz="4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74462709"/>
              </p:ext>
            </p:extLst>
          </p:nvPr>
        </p:nvGraphicFramePr>
        <p:xfrm>
          <a:off x="489397" y="2627290"/>
          <a:ext cx="11436440" cy="811369"/>
        </p:xfrm>
        <a:graphic>
          <a:graphicData uri="http://schemas.openxmlformats.org/drawingml/2006/table">
            <a:tbl>
              <a:tblPr/>
              <a:tblGrid>
                <a:gridCol w="523326"/>
                <a:gridCol w="6895031"/>
                <a:gridCol w="4018083"/>
              </a:tblGrid>
              <a:tr h="357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Lucida Sans Unicode" pitchFamily="34" charset="0"/>
                          <a:cs typeface="Times New Roman" pitchFamily="18" charset="0"/>
                        </a:rPr>
                        <a:t>Авторская программа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Sans Unicode" pitchFamily="34" charset="0"/>
                          <a:cs typeface="Lucida Sans Unicode" pitchFamily="34" charset="0"/>
                        </a:rPr>
                        <a:t>Уровень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4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1.    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Рабочая программа кружка «Раз-словечко, два-словечко»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Образовательной организации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391562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Videos\Desktop\Скан по программ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300" y="163511"/>
            <a:ext cx="4495800" cy="64380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681" y="131805"/>
            <a:ext cx="10219154" cy="1631092"/>
          </a:xfrm>
        </p:spPr>
        <p:txBody>
          <a:bodyPr/>
          <a:lstStyle/>
          <a:p>
            <a:r>
              <a:rPr lang="ru-RU" sz="2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Выступления на заседаниях, методических советах. Научно- практических конференциях, педагогических чтениях, семинарах, секциях, форумах, радиопередачах(очно)</a:t>
            </a:r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1752401"/>
              </p:ext>
            </p:extLst>
          </p:nvPr>
        </p:nvGraphicFramePr>
        <p:xfrm>
          <a:off x="477795" y="1532239"/>
          <a:ext cx="11199681" cy="49386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7499"/>
                <a:gridCol w="1493246"/>
                <a:gridCol w="1666494"/>
                <a:gridCol w="1385996"/>
                <a:gridCol w="3373156"/>
                <a:gridCol w="3033290"/>
              </a:tblGrid>
              <a:tr h="181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95946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01-02 декабря 2017г.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МГПИ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им.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М.Е.Евсевьева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Международный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«Оригинальные идеи для развития физиологического и речевого дыхания у детей дошкольного возраста»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«Организация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психолого- педагогического сопровождения детей с ограниченными возможностями здоровья в условиях инклюзивного образования»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5503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28 марта 2017г.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МГПИ им.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М.Е.Евсевьева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Межрегиональный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«Оригинальные идеи для развития физиологического и речевого дыхания у детей дошкольного возраста»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«Актуальные проблемы педагогики и методики дошкольного и начального образования»</a:t>
                      </a:r>
                    </a:p>
                  </a:txBody>
                  <a:tcPr marL="68580" marR="68580" marT="0" marB="0"/>
                </a:tc>
              </a:tr>
              <a:tr h="97587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 декабря 2021г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МГПИ им.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М.Е.Евсевьева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«Научно – методические аспекты применения информационно – коммуникационных технологий в логопедической практике»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«Современная логопедия: проблемы и перспективы развития»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7587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 сентября 2018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д/с «Аленький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цветочек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«Оригинальные идеи для развития физиологического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и речевого дыхания у детей дошкольного возраста»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Секционное совещание учителей-логопедов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68580" marR="68580" marT="0" marB="0"/>
                </a:tc>
              </a:tr>
              <a:tr h="97587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 мая 2019 г.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«Вопросы дизартрии»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Районное методическое объединение учителей-логопедов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района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7881350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1285185"/>
              </p:ext>
            </p:extLst>
          </p:nvPr>
        </p:nvGraphicFramePr>
        <p:xfrm>
          <a:off x="238897" y="411892"/>
          <a:ext cx="11714206" cy="600524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37752"/>
                <a:gridCol w="1482964"/>
                <a:gridCol w="1743055"/>
                <a:gridCol w="1449670"/>
                <a:gridCol w="3528122"/>
                <a:gridCol w="3172643"/>
              </a:tblGrid>
              <a:tr h="417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27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октября 2020г.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 «ЦРР – д/с «Сказка»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«Система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взаимодействия педагогов ДОУ как комплексный процесс организации коррекционной,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воспитательно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образовательной работы педагогов, направленных на зону актуального и  ближайшего развития»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Районное методическое объединение для учителей-логопедов, воспитателей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27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 2017 г.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«Взаимодействие учителя – логопеда и воспитателей ДОУ в работе по формированию звуковой культуры речи у дошкольников»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Семинар – практикум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60352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24 января 2018г.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«Развитие речи детей младшего дошкольного возраста»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Групповое родительское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собрание в средней группе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9313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 сентября 2018г.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«Артикуляционная гимнастика с детьми дошкольного возраста: методика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и проведение»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Семинар – практикум для воспитателей </a:t>
                      </a:r>
                    </a:p>
                  </a:txBody>
                  <a:tcPr marL="68580" marR="68580" marT="0" marB="0"/>
                </a:tc>
              </a:tr>
              <a:tr h="639771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23 октября 2018г.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«Проектная деятельность в ДОУ как инновационная педагогическая технология.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Проект 4</a:t>
                      </a:r>
                      <a:r>
                        <a:rPr lang="en-US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Школа передового опыта</a:t>
                      </a:r>
                    </a:p>
                  </a:txBody>
                  <a:tcPr marL="68580" marR="68580" marT="0" marB="0"/>
                </a:tc>
              </a:tr>
              <a:tr h="1289602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28 октября 2021г.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«Классификация звуков русского языка. Формирование произносительной стороны речи. Возрастные нормы появления звуков у детей. Правила проведения артикуляционной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гимнастики»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Выступление на педагогическом совете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23064384"/>
      </p:ext>
    </p:extLst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lum contrast="-10000"/>
          </a:blip>
          <a:srcRect l="4695" r="1260" b="2861"/>
          <a:stretch/>
        </p:blipFill>
        <p:spPr>
          <a:xfrm>
            <a:off x="982493" y="57962"/>
            <a:ext cx="5087199" cy="6800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06" r="1832" b="5985"/>
          <a:stretch/>
        </p:blipFill>
        <p:spPr>
          <a:xfrm>
            <a:off x="6672649" y="57962"/>
            <a:ext cx="5257271" cy="6800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38136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4397"/>
          <a:stretch/>
        </p:blipFill>
        <p:spPr>
          <a:xfrm>
            <a:off x="513350" y="122094"/>
            <a:ext cx="5030716" cy="6809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088" y="122094"/>
            <a:ext cx="5169856" cy="69256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86492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Загрузки\IMG-20211212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4135" y="1155700"/>
            <a:ext cx="6475995" cy="4610100"/>
          </a:xfrm>
          <a:prstGeom prst="rect">
            <a:avLst/>
          </a:prstGeom>
          <a:noFill/>
        </p:spPr>
      </p:pic>
      <p:pic>
        <p:nvPicPr>
          <p:cNvPr id="1027" name="Picture 3" descr="C:\Users\USER\Videos\Desktop\Sca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639" y="241301"/>
            <a:ext cx="4546920" cy="64262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14400" y="2717800"/>
          <a:ext cx="3987800" cy="736600"/>
        </p:xfrm>
        <a:graphic>
          <a:graphicData uri="http://schemas.openxmlformats.org/drawingml/2006/table">
            <a:tbl>
              <a:tblPr/>
              <a:tblGrid>
                <a:gridCol w="3987800"/>
              </a:tblGrid>
              <a:tr h="7366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586"/>
          <a:stretch/>
        </p:blipFill>
        <p:spPr>
          <a:xfrm>
            <a:off x="6360642" y="48632"/>
            <a:ext cx="4802660" cy="6809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48" y="29888"/>
            <a:ext cx="5005250" cy="68281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102479"/>
      </p:ext>
    </p:extLst>
  </p:cSld>
  <p:clrMapOvr>
    <a:masterClrMapping/>
  </p:clrMapOvr>
  <p:transition spd="med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060" r="2459" b="55360"/>
          <a:stretch/>
        </p:blipFill>
        <p:spPr>
          <a:xfrm>
            <a:off x="5808019" y="1395679"/>
            <a:ext cx="5972433" cy="3774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899952" y="520655"/>
            <a:ext cx="4457158" cy="5779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8788136"/>
      </p:ext>
    </p:extLst>
  </p:cSld>
  <p:clrMapOvr>
    <a:masterClrMapping/>
  </p:clrMapOvr>
  <p:transition spd="med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lum bright="-10000"/>
          </a:blip>
          <a:stretch>
            <a:fillRect/>
          </a:stretch>
        </p:blipFill>
        <p:spPr>
          <a:xfrm>
            <a:off x="810398" y="1167190"/>
            <a:ext cx="5568777" cy="3774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4411322"/>
      </p:ext>
    </p:extLst>
  </p:cSld>
  <p:clrMapOvr>
    <a:masterClrMapping/>
  </p:clrMapOvr>
  <p:transition spd="med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lum bright="-10000"/>
          </a:blip>
          <a:srcRect t="10282"/>
          <a:stretch/>
        </p:blipFill>
        <p:spPr>
          <a:xfrm>
            <a:off x="274609" y="1021492"/>
            <a:ext cx="5537960" cy="39706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5812017" y="1021493"/>
            <a:ext cx="6222759" cy="39706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9345734"/>
      </p:ext>
    </p:extLst>
  </p:cSld>
  <p:clrMapOvr>
    <a:masterClrMapping/>
  </p:clrMapOvr>
  <p:transition spd="med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lum contrast="-10000"/>
          </a:blip>
          <a:srcRect l="6553" r="4112" b="46447"/>
          <a:stretch/>
        </p:blipFill>
        <p:spPr>
          <a:xfrm>
            <a:off x="3092438" y="661429"/>
            <a:ext cx="6350561" cy="4926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5318077"/>
      </p:ext>
    </p:extLst>
  </p:cSld>
  <p:clrMapOvr>
    <a:masterClrMapping/>
  </p:clrMapOvr>
  <p:transition spd="med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674254"/>
            <a:ext cx="10386483" cy="333934"/>
          </a:xfrm>
        </p:spPr>
        <p:txBody>
          <a:bodyPr/>
          <a:lstStyle/>
          <a:p>
            <a:r>
              <a:rPr lang="ru-RU" sz="4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kern="1200" dirty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kern="1200" dirty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мастер- классов, мероприятий (очно)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152688178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114070"/>
              </p:ext>
            </p:extLst>
          </p:nvPr>
        </p:nvGraphicFramePr>
        <p:xfrm>
          <a:off x="238898" y="39752"/>
          <a:ext cx="11771870" cy="592622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44843"/>
                <a:gridCol w="1288090"/>
                <a:gridCol w="2012280"/>
                <a:gridCol w="1520708"/>
                <a:gridCol w="2852898"/>
                <a:gridCol w="3653051"/>
              </a:tblGrid>
              <a:tr h="239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61480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МГПУ им.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М.Е.Евсевьева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«Образовательный 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сторителлинг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«Педагог поколения «Альфа» – 2021»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122961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 октября 2020г.</a:t>
                      </a: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 </a:t>
                      </a: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«Проектная деятельность ДОУ.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Взаимодействие учителя- логопеда, педагога дополнительного образования и родителей»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Показ проекта «Избегай зла – сотвори благо»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«Проектная деятельность в ДОУ»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Районное методическое объединение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44526" marR="44526" marT="0" marB="0"/>
                </a:tc>
              </a:tr>
              <a:tr h="81974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 мая 2019г.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Занятие кружка «Раз – словечко, два – словечко»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по теме «Путешествие в мир звуков»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Районное методическое объединение учителей-логопедов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района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1282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Январь 2018г.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Инсценировка сказки «День Рождения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Христа»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с детьми – логопатами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В рамках реализации программы «Духовно- нравственное воспитание дошкольников на основе Годового календарного круга на 2015 -2018 г.»</a:t>
                      </a:r>
                    </a:p>
                  </a:txBody>
                  <a:tcPr marL="68580" marR="68580" marT="0" marB="0"/>
                </a:tc>
              </a:tr>
              <a:tr h="53461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12 мая 2017г.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Итоговое занятие по обучению для родителей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В рамках логопедического кружка по обучению грамоте « Раз – словечко, два – словечко» для родителей группы №5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769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Май 2018г.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Открытое логопедическое занятие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«Эхо Великой победы»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В рамках реализации программы «Духовно- нравственное воспитание дошкольников на основе Годового календарного круга на 2015 -2018 г.»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0974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Апрель 2019г.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Открытое досуговое мероприятие по сказке «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Мухоморчик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Открытое мероприятие с детьми –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логопатами старших групп для родителей и воспитателей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2967812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5719697"/>
              </p:ext>
            </p:extLst>
          </p:nvPr>
        </p:nvGraphicFramePr>
        <p:xfrm>
          <a:off x="141667" y="135340"/>
          <a:ext cx="12050333" cy="259809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04135"/>
                <a:gridCol w="1394913"/>
                <a:gridCol w="1225438"/>
                <a:gridCol w="1694756"/>
                <a:gridCol w="4067412"/>
                <a:gridCol w="3263679"/>
              </a:tblGrid>
              <a:tr h="4293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Место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Тема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526" marR="44526" marT="0" marB="0"/>
                </a:tc>
              </a:tr>
              <a:tr h="6892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Апрель 2019г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Открытое досуговое мероприятие по сказке «Добрым быть совсем не просто»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Открытое мероприятие с детьми – логопатами подготовительных к школе групп для родителей и воспитателей</a:t>
                      </a:r>
                    </a:p>
                  </a:txBody>
                  <a:tcPr marL="68580" marR="68580" marT="0" marB="0"/>
                </a:tc>
              </a:tr>
              <a:tr h="63826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Апрель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2017г.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</a:t>
                      </a: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Итоговое мероприятия с детьми – логопатами «Муха – Цокотуха»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Открытое мероприятие с детьми – логопатами для родителей и воспитателей</a:t>
                      </a:r>
                    </a:p>
                  </a:txBody>
                  <a:tcPr marL="68580" marR="68580" marT="0" marB="0"/>
                </a:tc>
              </a:tr>
              <a:tr h="63826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7725" algn="l"/>
                        </a:tabLs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29 октября 2021г.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МБДОУ «ЦРР – д/с «Сказка»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Учебный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фильм для родителей будущих первоклассников по обучению грамоте.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Районное методическое объединение «Обучение дошкольников грамоте» для учителей-логопедов и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воспитателей старшего дошкольного возраста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Чамзинского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4032045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0"/>
            <a:ext cx="11861799" cy="1016000"/>
          </a:xfrm>
        </p:spPr>
        <p:txBody>
          <a:bodyPr/>
          <a:lstStyle/>
          <a:p>
            <a:r>
              <a:rPr lang="ru-RU" sz="4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8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Представление педагогического </a:t>
            </a:r>
            <a:r>
              <a:rPr lang="ru-RU" sz="2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опыта по теме </a:t>
            </a:r>
            <a:r>
              <a:rPr lang="en-US" sz="2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2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i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учителя- логопеда с семьями воспитанников в условиях логопедического </a:t>
            </a:r>
            <a:r>
              <a:rPr lang="ru-RU" sz="20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пункта»</a:t>
            </a:r>
            <a:r>
              <a:rPr lang="ru-RU" sz="28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https://skazkacham.schoolrm.ru/sveden/employees/35214/292482/?bitrix_include_areas=Y&amp;clear_cache=Y</a:t>
            </a:r>
            <a:r>
              <a:rPr lang="ru-RU" sz="28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C:\Users\USER\Videos\Desktop\Scan6.jpg"/>
          <p:cNvPicPr>
            <a:picLocks noChangeAspect="1" noChangeArrowheads="1"/>
          </p:cNvPicPr>
          <p:nvPr/>
        </p:nvPicPr>
        <p:blipFill>
          <a:blip r:embed="rId3" cstate="print"/>
          <a:srcRect t="1855" r="1760" b="2905"/>
          <a:stretch>
            <a:fillRect/>
          </a:stretch>
        </p:blipFill>
        <p:spPr bwMode="auto">
          <a:xfrm>
            <a:off x="3327400" y="785088"/>
            <a:ext cx="4432300" cy="6072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1723635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60" t="2346" b="2878"/>
          <a:stretch/>
        </p:blipFill>
        <p:spPr>
          <a:xfrm>
            <a:off x="1523235" y="0"/>
            <a:ext cx="9161241" cy="6808763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lum bright="-10000"/>
          </a:blip>
          <a:srcRect l="5015"/>
          <a:stretch/>
        </p:blipFill>
        <p:spPr>
          <a:xfrm>
            <a:off x="6133757" y="78945"/>
            <a:ext cx="4975654" cy="6779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286393" y="90853"/>
            <a:ext cx="5285690" cy="67671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802464"/>
      </p:ext>
    </p:extLst>
  </p:cSld>
  <p:clrMapOvr>
    <a:masterClrMapping/>
  </p:clrMapOvr>
  <p:transition spd="med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0" t="40835" r="2793"/>
          <a:stretch/>
        </p:blipFill>
        <p:spPr>
          <a:xfrm>
            <a:off x="375815" y="852615"/>
            <a:ext cx="5920982" cy="4736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1958"/>
          <a:stretch/>
        </p:blipFill>
        <p:spPr>
          <a:xfrm>
            <a:off x="6507892" y="1143484"/>
            <a:ext cx="5684108" cy="4781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27458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40" y="1672974"/>
            <a:ext cx="5561827" cy="3525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991" y="1672974"/>
            <a:ext cx="5857327" cy="35251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544643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57" t="4493" b="43943"/>
          <a:stretch/>
        </p:blipFill>
        <p:spPr>
          <a:xfrm>
            <a:off x="197709" y="1556951"/>
            <a:ext cx="5812314" cy="3992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692" y="1556951"/>
            <a:ext cx="6186029" cy="39925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8728012"/>
      </p:ext>
    </p:extLst>
  </p:cSld>
  <p:clrMapOvr>
    <a:masterClrMapping/>
  </p:clrMapOvr>
  <p:transition spd="med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11" t="4679" r="2868" b="4579"/>
          <a:stretch/>
        </p:blipFill>
        <p:spPr>
          <a:xfrm>
            <a:off x="3819862" y="162260"/>
            <a:ext cx="5263978" cy="669574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699"/>
            <a:ext cx="10386483" cy="3505021"/>
          </a:xfrm>
        </p:spPr>
        <p:txBody>
          <a:bodyPr/>
          <a:lstStyle/>
          <a:p>
            <a:r>
              <a:rPr lang="en-US" sz="36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kern="1200" dirty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 педагогическая активность педагога: участие в работе педагогических сообществ, комиссиях, в жюри конкурсов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17547980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1438648244"/>
              </p:ext>
            </p:extLst>
          </p:nvPr>
        </p:nvGraphicFramePr>
        <p:xfrm>
          <a:off x="673100" y="711200"/>
          <a:ext cx="10985500" cy="29667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2609"/>
                <a:gridCol w="5552303"/>
                <a:gridCol w="2340888"/>
                <a:gridCol w="2679700"/>
              </a:tblGrid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</a:tr>
              <a:tr h="65895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Летней школе Всероссийского конкурса имени Л.С.Выготского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декабря – 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июня 2018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Всероссийский 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Федерального мониторинга по оценке реализации Федерального проекта «Учитель будущего»</a:t>
                      </a: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марта 2021 года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профсоюзной организации</a:t>
                      </a: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2008 года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организации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5009337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940" t="3487"/>
          <a:stretch/>
        </p:blipFill>
        <p:spPr>
          <a:xfrm>
            <a:off x="683741" y="50280"/>
            <a:ext cx="5041556" cy="6766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75"/>
          <a:stretch/>
        </p:blipFill>
        <p:spPr>
          <a:xfrm>
            <a:off x="6153665" y="50280"/>
            <a:ext cx="5108080" cy="6766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9252785"/>
      </p:ext>
    </p:extLst>
  </p:cSld>
  <p:clrMapOvr>
    <a:masterClrMapping/>
  </p:clrMapOvr>
  <p:transition spd="med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6" y="35641"/>
            <a:ext cx="4819135" cy="6811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543" y="35641"/>
            <a:ext cx="4925995" cy="6742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0951308"/>
      </p:ext>
    </p:extLst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5351" y="139699"/>
            <a:ext cx="10386483" cy="7420199"/>
          </a:xfrm>
        </p:spPr>
        <p:txBody>
          <a:bodyPr/>
          <a:lstStyle/>
          <a:p>
            <a:pPr lvl="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Соответствие</a:t>
            </a:r>
            <a:b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данных первичного обследования</a:t>
            </a:r>
            <a:b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диагноза перспективному плану</a:t>
            </a:r>
            <a: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индивидуальной или групповой</a:t>
            </a:r>
            <a:b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коррекции</a:t>
            </a:r>
            <a: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464859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729946"/>
            <a:ext cx="10386483" cy="2199502"/>
          </a:xfrm>
        </p:spPr>
        <p:txBody>
          <a:bodyPr/>
          <a:lstStyle/>
          <a:p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4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898614"/>
      </p:ext>
    </p:extLst>
  </p:cSld>
  <p:clrMapOvr>
    <a:masterClrMapping/>
  </p:clrMapOvr>
  <p:transition spd="med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9397" y="450760"/>
            <a:ext cx="11475076" cy="1880316"/>
          </a:xfrm>
        </p:spPr>
        <p:txBody>
          <a:bodyPr/>
          <a:lstStyle/>
          <a:p>
            <a:r>
              <a:rPr lang="ru-RU" alt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alt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20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216919101"/>
              </p:ext>
            </p:extLst>
          </p:nvPr>
        </p:nvGraphicFramePr>
        <p:xfrm>
          <a:off x="489397" y="1738648"/>
          <a:ext cx="11642502" cy="273538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41948"/>
                <a:gridCol w="4509484"/>
                <a:gridCol w="2438400"/>
                <a:gridCol w="2155371"/>
                <a:gridCol w="1997299"/>
              </a:tblGrid>
              <a:tr h="4112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775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конкурс имени Л.С.Выготского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февраль 2018 года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37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конкурс профессионального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мастерства «Педагог Поколения Альфа- 2021»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2021 года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262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профессиональном экзамене конкурса профессионального мастерства «Педагог Поколения Альфа- 2021»</a:t>
                      </a:r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2021г.</a:t>
                      </a: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0640796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49" t="1188" b="1"/>
          <a:stretch/>
        </p:blipFill>
        <p:spPr>
          <a:xfrm rot="5400000">
            <a:off x="2565711" y="-1029332"/>
            <a:ext cx="6858002" cy="89166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9208484"/>
      </p:ext>
    </p:extLst>
  </p:cSld>
  <p:clrMapOvr>
    <a:masterClrMapping/>
  </p:clrMapOvr>
  <p:transition spd="med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68" t="1789" b="3806"/>
          <a:stretch/>
        </p:blipFill>
        <p:spPr>
          <a:xfrm>
            <a:off x="2067697" y="74141"/>
            <a:ext cx="9107159" cy="6783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187337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16" t="2393" r="-909" b="3399"/>
          <a:stretch/>
        </p:blipFill>
        <p:spPr>
          <a:xfrm>
            <a:off x="1526854" y="0"/>
            <a:ext cx="9177530" cy="6810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8143701"/>
      </p:ext>
    </p:extLst>
  </p:cSld>
  <p:clrMapOvr>
    <a:masterClrMapping/>
  </p:clrMapOvr>
  <p:transition spd="med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41" y="141668"/>
            <a:ext cx="10386483" cy="1094704"/>
          </a:xfrm>
        </p:spPr>
        <p:txBody>
          <a:bodyPr/>
          <a:lstStyle/>
          <a:p>
            <a:r>
              <a:rPr lang="ru-RU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4000" kern="1200" dirty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Награды, благодарности и </a:t>
            </a:r>
            <a:r>
              <a:rPr lang="ru-RU" sz="4000" kern="1200" dirty="0" smtClean="0">
                <a:solidFill>
                  <a:srgbClr val="3333C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12762474"/>
              </p:ext>
            </p:extLst>
          </p:nvPr>
        </p:nvGraphicFramePr>
        <p:xfrm>
          <a:off x="515155" y="1416675"/>
          <a:ext cx="11320530" cy="3646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6766"/>
                <a:gridCol w="4578118"/>
                <a:gridCol w="2964219"/>
                <a:gridCol w="2921427"/>
              </a:tblGrid>
              <a:tr h="33362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Поощрение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76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Всероссийский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2018г.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103" marR="95103"/>
                </a:tc>
              </a:tr>
              <a:tr h="47760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</a:t>
                      </a:r>
                    </a:p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(Диплом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преданность профессии)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760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Муниципальный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2017г.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844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760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Почетная грамота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760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Благодарственное письмо от родителей</a:t>
                      </a:r>
                    </a:p>
                    <a:p>
                      <a:pPr algn="l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образовательной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2017г., 2019г.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966478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16" y="90615"/>
            <a:ext cx="5211213" cy="6743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623" t="3359"/>
          <a:stretch/>
        </p:blipFill>
        <p:spPr>
          <a:xfrm>
            <a:off x="6145426" y="90615"/>
            <a:ext cx="5082747" cy="6732589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647" y="367314"/>
            <a:ext cx="4541450" cy="6490686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24" t="3670"/>
          <a:stretch/>
        </p:blipFill>
        <p:spPr>
          <a:xfrm>
            <a:off x="906161" y="189470"/>
            <a:ext cx="5029153" cy="6573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83" y="189470"/>
            <a:ext cx="5169856" cy="66939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7927294"/>
      </p:ext>
    </p:extLst>
  </p:cSld>
  <p:clrMapOvr>
    <a:masterClrMapping/>
  </p:clrMapOvr>
  <p:transition spd="med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801"/>
          <a:stretch/>
        </p:blipFill>
        <p:spPr>
          <a:xfrm>
            <a:off x="3466733" y="348908"/>
            <a:ext cx="5122586" cy="6509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9118865"/>
      </p:ext>
    </p:extLst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1434"/>
          <a:stretch/>
        </p:blipFill>
        <p:spPr>
          <a:xfrm>
            <a:off x="2745907" y="74141"/>
            <a:ext cx="5857742" cy="67138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273625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47" y="197708"/>
            <a:ext cx="5087309" cy="6583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098" y="197708"/>
            <a:ext cx="5036075" cy="65211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838750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1" y="139700"/>
            <a:ext cx="10386483" cy="4277754"/>
          </a:xfrm>
        </p:spPr>
        <p:txBody>
          <a:bodyPr/>
          <a:lstStyle/>
          <a:p>
            <a:r>
              <a:rPr lang="en-US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kern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000" kern="1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инамика продвижения обучающихся в соответствии с перспективным планом коррекционной работы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3278627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92" r="2983" b="4653"/>
          <a:stretch/>
        </p:blipFill>
        <p:spPr>
          <a:xfrm>
            <a:off x="354228" y="0"/>
            <a:ext cx="519260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355" y="0"/>
            <a:ext cx="5366802" cy="69452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09093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14"/>
          <a:stretch/>
        </p:blipFill>
        <p:spPr>
          <a:xfrm>
            <a:off x="6239819" y="0"/>
            <a:ext cx="518200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49" t="1654"/>
          <a:stretch/>
        </p:blipFill>
        <p:spPr>
          <a:xfrm>
            <a:off x="423625" y="0"/>
            <a:ext cx="5216418" cy="68478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2178275"/>
      </p:ext>
    </p:extLst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19266</TotalTime>
  <Words>1313</Words>
  <Application>Microsoft Office PowerPoint</Application>
  <PresentationFormat>Произвольный</PresentationFormat>
  <Paragraphs>285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60</vt:i4>
      </vt:variant>
    </vt:vector>
  </HeadingPairs>
  <TitlesOfParts>
    <vt:vector size="63" baseType="lpstr">
      <vt:lpstr>1_Тема Office</vt:lpstr>
      <vt:lpstr>2_Тема Office</vt:lpstr>
      <vt:lpstr>3_Тема Office</vt:lpstr>
      <vt:lpstr>                                                                                                                                                            Министерство образования РМ                                                                                   Портфолио                      Астайкиной Людмилы Владимировны-                                     учителя - логопеда  Структурного подразделения «Центр развития ребёнка - детский сад «Сказка»  МБДОУ «Детский сад «Планета детства» комбинированного вида»                                  пгт.Комсомольский                       Чамзинского муниципального  района РМ                                                                    </vt:lpstr>
      <vt:lpstr>«Коррекция речевых дефектов относится к числу наиболее сложных видов оказания комплексной медико-психолого-педагогической помощи детям.  Сложность эта обусловлена прежде всего тем, что речевой дефект, каков бы он ни был по степени выраженности, никогда не существует сам по себе»                                                      Л. С. Выготский</vt:lpstr>
      <vt:lpstr>Слайд 3</vt:lpstr>
      <vt:lpstr>  Представление педагогического опыта по теме  «Взаимодействие учителя- логопеда с семьями воспитанников в условиях логопедического пункта» https://skazkacham.schoolrm.ru/sveden/employees/35214/292482/?bitrix_include_areas=Y&amp;clear_cache=Y   </vt:lpstr>
      <vt:lpstr>1. Соответствие данных первичного обследования и диагноза перспективному плану индивидуальной или групповой коррекции </vt:lpstr>
      <vt:lpstr>Слайд 6</vt:lpstr>
      <vt:lpstr>2. Динамика продвижения обучающихся в соответствии с перспективным планом коррекционной работы</vt:lpstr>
      <vt:lpstr>Слайд 8</vt:lpstr>
      <vt:lpstr>Слайд 9</vt:lpstr>
      <vt:lpstr>Слайд 10</vt:lpstr>
      <vt:lpstr>3. Взаимодействие с родителями</vt:lpstr>
      <vt:lpstr>Слайд 12</vt:lpstr>
      <vt:lpstr>4.Результаты участия в инновационной (экспериментальной)  деятельности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</vt:lpstr>
      <vt:lpstr>Слайд 23</vt:lpstr>
      <vt:lpstr>Слайд 24</vt:lpstr>
      <vt:lpstr>Слайд 25</vt:lpstr>
      <vt:lpstr>7. Наличие авторских  программ,  методических пособий</vt:lpstr>
      <vt:lpstr>Слайд 27</vt:lpstr>
      <vt:lpstr>8. Выступления на заседаниях, методических советах. Научно- практических конференциях, педагогических чтениях, семинарах, секциях, форумах, радиопередачах(очно)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 9. Проведение открытых занятий, мастер- классов, мероприятий (очно)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   12. Общественно- педагогическая активность педагога: участие в работе педагогических сообществ, комиссиях, в жюри конкурсов</vt:lpstr>
      <vt:lpstr>Слайд 47</vt:lpstr>
      <vt:lpstr>Слайд 48</vt:lpstr>
      <vt:lpstr>Слайд 49</vt:lpstr>
      <vt:lpstr>13. Участие педагога в профессиональных конкурсах</vt:lpstr>
      <vt:lpstr>     </vt:lpstr>
      <vt:lpstr>Слайд 52</vt:lpstr>
      <vt:lpstr>Слайд 53</vt:lpstr>
      <vt:lpstr>Слайд 54</vt:lpstr>
      <vt:lpstr>  11. Награды, благодарности и поощрения </vt:lpstr>
      <vt:lpstr>Слайд 56</vt:lpstr>
      <vt:lpstr>Слайд 57</vt:lpstr>
      <vt:lpstr>Слайд 58</vt:lpstr>
      <vt:lpstr>Слайд 59</vt:lpstr>
      <vt:lpstr>Слайд 60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904</cp:revision>
  <dcterms:created xsi:type="dcterms:W3CDTF">2014-08-27T05:15:38Z</dcterms:created>
  <dcterms:modified xsi:type="dcterms:W3CDTF">2021-12-13T06:24:12Z</dcterms:modified>
</cp:coreProperties>
</file>