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notesMasterIdLst>
    <p:notesMasterId r:id="rId37"/>
  </p:notesMasterIdLst>
  <p:sldIdLst>
    <p:sldId id="260" r:id="rId6"/>
    <p:sldId id="262" r:id="rId7"/>
    <p:sldId id="263" r:id="rId8"/>
    <p:sldId id="342" r:id="rId9"/>
    <p:sldId id="273" r:id="rId10"/>
    <p:sldId id="316" r:id="rId11"/>
    <p:sldId id="275" r:id="rId12"/>
    <p:sldId id="278" r:id="rId13"/>
    <p:sldId id="279" r:id="rId14"/>
    <p:sldId id="281" r:id="rId15"/>
    <p:sldId id="285" r:id="rId16"/>
    <p:sldId id="286" r:id="rId17"/>
    <p:sldId id="289" r:id="rId18"/>
    <p:sldId id="282" r:id="rId19"/>
    <p:sldId id="291" r:id="rId20"/>
    <p:sldId id="295" r:id="rId21"/>
    <p:sldId id="308" r:id="rId22"/>
    <p:sldId id="314" r:id="rId23"/>
    <p:sldId id="315" r:id="rId24"/>
    <p:sldId id="317" r:id="rId25"/>
    <p:sldId id="318" r:id="rId26"/>
    <p:sldId id="319" r:id="rId27"/>
    <p:sldId id="297" r:id="rId28"/>
    <p:sldId id="321" r:id="rId29"/>
    <p:sldId id="323" r:id="rId30"/>
    <p:sldId id="326" r:id="rId31"/>
    <p:sldId id="328" r:id="rId32"/>
    <p:sldId id="330" r:id="rId33"/>
    <p:sldId id="340" r:id="rId34"/>
    <p:sldId id="341" r:id="rId35"/>
    <p:sldId id="339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99" autoAdjust="0"/>
    <p:restoredTop sz="94660"/>
  </p:normalViewPr>
  <p:slideViewPr>
    <p:cSldViewPr showGuides="1">
      <p:cViewPr>
        <p:scale>
          <a:sx n="75" d="100"/>
          <a:sy n="75" d="100"/>
        </p:scale>
        <p:origin x="-1104" y="-48"/>
      </p:cViewPr>
      <p:guideLst>
        <p:guide orient="horz" pos="275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0F2869-B1F1-4EE0-8BC6-424AB4EA07F8}" type="datetimeFigureOut">
              <a:rPr lang="ru-RU" smtClean="0"/>
              <a:t>19.12.2022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C60959-BD30-4D74-9A91-02F6E72CA6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4817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C60959-BD30-4D74-9A91-02F6E72CA634}" type="slidenum">
              <a:rPr lang="ru-RU" smtClean="0"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C60959-BD30-4D74-9A91-02F6E72CA634}" type="slidenum">
              <a:rPr lang="ru-RU" smtClean="0"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C60959-BD30-4D74-9A91-02F6E72CA634}" type="slidenum">
              <a:rPr lang="ru-RU" smtClean="0"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C60959-BD30-4D74-9A91-02F6E72CA634}" type="slidenum">
              <a:rPr lang="ru-RU" smtClean="0"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C60959-BD30-4D74-9A91-02F6E72CA634}" type="slidenum">
              <a:rPr lang="ru-RU" smtClean="0"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C60959-BD30-4D74-9A91-02F6E72CA634}" type="slidenum">
              <a:rPr lang="ru-RU" smtClean="0"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C60959-BD30-4D74-9A91-02F6E72CA634}" type="slidenum">
              <a:rPr lang="ru-RU" smtClean="0"/>
              <a:t>27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20E71-5C30-4DA9-A910-63C1ED18A6AB}" type="datetimeFigureOut">
              <a:rPr lang="ru-RU" smtClean="0"/>
              <a:t>19.12.2022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45D98-71DD-4F62-98CC-D62E2FC3D06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20E71-5C30-4DA9-A910-63C1ED18A6AB}" type="datetimeFigureOut">
              <a:rPr lang="ru-RU" smtClean="0"/>
              <a:t>19.12.2022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45D98-71DD-4F62-98CC-D62E2FC3D06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20E71-5C30-4DA9-A910-63C1ED18A6AB}" type="datetimeFigureOut">
              <a:rPr lang="ru-RU" smtClean="0"/>
              <a:t>19.12.2022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45D98-71DD-4F62-98CC-D62E2FC3D06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8842D6-C681-44A6-BDD1-FF95B636E32A}" type="slidenum">
              <a:rPr lang="ru-RU" altLang="ru-RU">
                <a:solidFill>
                  <a:srgbClr val="000000"/>
                </a:solidFill>
              </a:r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9E56C4-E104-4D0A-ABE8-3CB311080139}" type="slidenum">
              <a:rPr lang="ru-RU" altLang="ru-RU">
                <a:solidFill>
                  <a:srgbClr val="000000"/>
                </a:solidFill>
              </a:r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BBA142-DA03-4EE2-97A7-2DD2EA0E2CCE}" type="slidenum">
              <a:rPr lang="ru-RU" altLang="ru-RU">
                <a:solidFill>
                  <a:srgbClr val="000000"/>
                </a:solidFill>
              </a:r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5AC35D-62F2-451C-811F-61D3347D80FD}" type="slidenum">
              <a:rPr lang="ru-RU" altLang="ru-RU">
                <a:solidFill>
                  <a:srgbClr val="000000"/>
                </a:solidFill>
              </a:r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DB96B1-08BB-4B81-83D3-1BF0D3337FAA}" type="slidenum">
              <a:rPr lang="ru-RU" altLang="ru-RU">
                <a:solidFill>
                  <a:srgbClr val="000000"/>
                </a:solidFill>
              </a:r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EFE3F5-C416-4E19-AB7D-8172014CBD59}" type="slidenum">
              <a:rPr lang="ru-RU" altLang="ru-RU">
                <a:solidFill>
                  <a:srgbClr val="000000"/>
                </a:solidFill>
              </a:r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D20F08-5CEF-4685-9A64-6DB73BE1C86B}" type="slidenum">
              <a:rPr lang="ru-RU" altLang="ru-RU">
                <a:solidFill>
                  <a:srgbClr val="000000"/>
                </a:solidFill>
              </a:r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9EFD11-F9DF-42FC-AF69-2CDCD8454CA0}" type="slidenum">
              <a:rPr lang="ru-RU" altLang="ru-RU">
                <a:solidFill>
                  <a:srgbClr val="000000"/>
                </a:solidFill>
              </a:r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20E71-5C30-4DA9-A910-63C1ED18A6AB}" type="datetimeFigureOut">
              <a:rPr lang="ru-RU" smtClean="0"/>
              <a:t>19.12.2022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45D98-71DD-4F62-98CC-D62E2FC3D06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B323C0-42FE-49D3-8CDA-AF15071E09A5}" type="slidenum">
              <a:rPr lang="ru-RU" altLang="ru-RU">
                <a:solidFill>
                  <a:srgbClr val="000000"/>
                </a:solidFill>
              </a:r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DE1870-F802-444C-B13B-E8C65466105F}" type="slidenum">
              <a:rPr lang="ru-RU" altLang="ru-RU">
                <a:solidFill>
                  <a:srgbClr val="000000"/>
                </a:solidFill>
              </a:r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728F22-D143-4760-B232-04BFF5C0944A}" type="slidenum">
              <a:rPr lang="ru-RU" altLang="ru-RU">
                <a:solidFill>
                  <a:srgbClr val="000000"/>
                </a:solidFill>
              </a:r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8842D6-C681-44A6-BDD1-FF95B636E32A}" type="slidenum">
              <a:rPr lang="ru-RU" altLang="ru-RU">
                <a:solidFill>
                  <a:srgbClr val="000000"/>
                </a:solidFill>
              </a:r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9E56C4-E104-4D0A-ABE8-3CB311080139}" type="slidenum">
              <a:rPr lang="ru-RU" altLang="ru-RU">
                <a:solidFill>
                  <a:srgbClr val="000000"/>
                </a:solidFill>
              </a:r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BBA142-DA03-4EE2-97A7-2DD2EA0E2CCE}" type="slidenum">
              <a:rPr lang="ru-RU" altLang="ru-RU">
                <a:solidFill>
                  <a:srgbClr val="000000"/>
                </a:solidFill>
              </a:r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5AC35D-62F2-451C-811F-61D3347D80FD}" type="slidenum">
              <a:rPr lang="ru-RU" altLang="ru-RU">
                <a:solidFill>
                  <a:srgbClr val="000000"/>
                </a:solidFill>
              </a:r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DB96B1-08BB-4B81-83D3-1BF0D3337FAA}" type="slidenum">
              <a:rPr lang="ru-RU" altLang="ru-RU">
                <a:solidFill>
                  <a:srgbClr val="000000"/>
                </a:solidFill>
              </a:r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EFE3F5-C416-4E19-AB7D-8172014CBD59}" type="slidenum">
              <a:rPr lang="ru-RU" altLang="ru-RU">
                <a:solidFill>
                  <a:srgbClr val="000000"/>
                </a:solidFill>
              </a:r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D20F08-5CEF-4685-9A64-6DB73BE1C86B}" type="slidenum">
              <a:rPr lang="ru-RU" altLang="ru-RU">
                <a:solidFill>
                  <a:srgbClr val="000000"/>
                </a:solidFill>
              </a:r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20E71-5C30-4DA9-A910-63C1ED18A6AB}" type="datetimeFigureOut">
              <a:rPr lang="ru-RU" smtClean="0"/>
              <a:t>19.12.2022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45D98-71DD-4F62-98CC-D62E2FC3D06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9EFD11-F9DF-42FC-AF69-2CDCD8454CA0}" type="slidenum">
              <a:rPr lang="ru-RU" altLang="ru-RU">
                <a:solidFill>
                  <a:srgbClr val="000000"/>
                </a:solidFill>
              </a:r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B323C0-42FE-49D3-8CDA-AF15071E09A5}" type="slidenum">
              <a:rPr lang="ru-RU" altLang="ru-RU">
                <a:solidFill>
                  <a:srgbClr val="000000"/>
                </a:solidFill>
              </a:r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DE1870-F802-444C-B13B-E8C65466105F}" type="slidenum">
              <a:rPr lang="ru-RU" altLang="ru-RU">
                <a:solidFill>
                  <a:srgbClr val="000000"/>
                </a:solidFill>
              </a:r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728F22-D143-4760-B232-04BFF5C0944A}" type="slidenum">
              <a:rPr lang="ru-RU" altLang="ru-RU">
                <a:solidFill>
                  <a:srgbClr val="000000"/>
                </a:solidFill>
              </a:r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9FB151-9CAF-4DB9-8901-EE45FC950755}" type="slidenum">
              <a:rPr lang="ru-RU" altLang="ru-RU">
                <a:solidFill>
                  <a:srgbClr val="000000"/>
                </a:solidFill>
              </a:r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7C738E-5283-4017-85B2-86C32F664D5D}" type="slidenum">
              <a:rPr lang="ru-RU" altLang="ru-RU">
                <a:solidFill>
                  <a:srgbClr val="000000"/>
                </a:solidFill>
              </a:r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8DA04D-679A-41C0-9AE4-0534CD3A1204}" type="slidenum">
              <a:rPr lang="ru-RU" altLang="ru-RU">
                <a:solidFill>
                  <a:srgbClr val="000000"/>
                </a:solidFill>
              </a:r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0E5EA8-2EEE-4FB3-A4FA-3DE9D736B585}" type="slidenum">
              <a:rPr lang="ru-RU" altLang="ru-RU">
                <a:solidFill>
                  <a:srgbClr val="000000"/>
                </a:solidFill>
              </a:r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FA962D-2210-4F46-B0BF-3498F04E7BCF}" type="slidenum">
              <a:rPr lang="ru-RU" altLang="ru-RU">
                <a:solidFill>
                  <a:srgbClr val="000000"/>
                </a:solidFill>
              </a:r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1AFB43-8718-4B01-85FA-BFB44DD0A409}" type="slidenum">
              <a:rPr lang="ru-RU" altLang="ru-RU">
                <a:solidFill>
                  <a:srgbClr val="000000"/>
                </a:solidFill>
              </a:r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20E71-5C30-4DA9-A910-63C1ED18A6AB}" type="datetimeFigureOut">
              <a:rPr lang="ru-RU" smtClean="0"/>
              <a:t>19.12.2022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45D98-71DD-4F62-98CC-D62E2FC3D06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3DE2C9-D940-4B2E-A0E8-44B63F637DA1}" type="slidenum">
              <a:rPr lang="ru-RU" altLang="ru-RU">
                <a:solidFill>
                  <a:srgbClr val="000000"/>
                </a:solidFill>
              </a:r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B90817-8759-46F6-B702-763EAC38AE65}" type="slidenum">
              <a:rPr lang="ru-RU" altLang="ru-RU">
                <a:solidFill>
                  <a:srgbClr val="000000"/>
                </a:solidFill>
              </a:r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F89351-22B0-4C88-ACE7-403747C5257E}" type="slidenum">
              <a:rPr lang="ru-RU" altLang="ru-RU">
                <a:solidFill>
                  <a:srgbClr val="000000"/>
                </a:solidFill>
              </a:r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4601EF-79E9-4010-8286-A6F1A00AA869}" type="slidenum">
              <a:rPr lang="ru-RU" altLang="ru-RU">
                <a:solidFill>
                  <a:srgbClr val="000000"/>
                </a:solidFill>
              </a:r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96E7CB-DE1E-46BE-A131-95CC819F0201}" type="slidenum">
              <a:rPr lang="ru-RU" altLang="ru-RU">
                <a:solidFill>
                  <a:srgbClr val="000000"/>
                </a:solidFill>
              </a:r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2AE414-DF20-4BDA-BB97-18B964DA5836}" type="slidenum">
              <a:rPr lang="ru-RU" altLang="ru-RU">
                <a:solidFill>
                  <a:srgbClr val="000000"/>
                </a:solidFill>
              </a:r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529189-45A6-423B-BFBB-E34728AA9217}" type="slidenum">
              <a:rPr lang="ru-RU" altLang="ru-RU">
                <a:solidFill>
                  <a:srgbClr val="000000"/>
                </a:solidFill>
              </a:r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5494CA-44CE-4346-A762-F53DED7C5AE1}" type="slidenum">
              <a:rPr lang="ru-RU" altLang="ru-RU">
                <a:solidFill>
                  <a:srgbClr val="000000"/>
                </a:solidFill>
              </a:r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6356D8-0E1D-457C-8385-F3FFC2CFED3C}" type="slidenum">
              <a:rPr lang="ru-RU" altLang="ru-RU">
                <a:solidFill>
                  <a:srgbClr val="000000"/>
                </a:solidFill>
              </a:r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20B6D2-979B-4B86-992A-78A9BDB972FC}" type="slidenum">
              <a:rPr lang="ru-RU" altLang="ru-RU">
                <a:solidFill>
                  <a:srgbClr val="000000"/>
                </a:solidFill>
              </a:r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20E71-5C30-4DA9-A910-63C1ED18A6AB}" type="datetimeFigureOut">
              <a:rPr lang="ru-RU" smtClean="0"/>
              <a:t>19.12.2022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45D98-71DD-4F62-98CC-D62E2FC3D06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781227-880A-4C1B-A34F-9D9A0E7E13FF}" type="slidenum">
              <a:rPr lang="ru-RU" altLang="ru-RU">
                <a:solidFill>
                  <a:srgbClr val="000000"/>
                </a:solidFill>
              </a:r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0AA762-2809-4DFD-8305-84BB184AD67F}" type="slidenum">
              <a:rPr lang="ru-RU" altLang="ru-RU">
                <a:solidFill>
                  <a:srgbClr val="000000"/>
                </a:solidFill>
              </a:r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0E896E-1C8C-4A9D-8E5B-898009C7C66D}" type="slidenum">
              <a:rPr lang="ru-RU" altLang="ru-RU">
                <a:solidFill>
                  <a:srgbClr val="000000"/>
                </a:solidFill>
              </a:r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49497B-6007-4E14-B1BB-7B19F6267916}" type="slidenum">
              <a:rPr lang="ru-RU" altLang="ru-RU">
                <a:solidFill>
                  <a:srgbClr val="000000"/>
                </a:solidFill>
              </a:r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D5C4BE-793A-46A4-821C-7B03504C15AB}" type="slidenum">
              <a:rPr lang="ru-RU" altLang="ru-RU">
                <a:solidFill>
                  <a:srgbClr val="000000"/>
                </a:solidFill>
              </a:r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C4660D-D03B-405C-9044-488710D37B39}" type="slidenum">
              <a:rPr lang="ru-RU" altLang="ru-RU">
                <a:solidFill>
                  <a:srgbClr val="000000"/>
                </a:solidFill>
              </a:r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20E71-5C30-4DA9-A910-63C1ED18A6AB}" type="datetimeFigureOut">
              <a:rPr lang="ru-RU" smtClean="0"/>
              <a:t>19.12.2022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45D98-71DD-4F62-98CC-D62E2FC3D06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20E71-5C30-4DA9-A910-63C1ED18A6AB}" type="datetimeFigureOut">
              <a:rPr lang="ru-RU" smtClean="0"/>
              <a:t>19.12.2022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45D98-71DD-4F62-98CC-D62E2FC3D06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20E71-5C30-4DA9-A910-63C1ED18A6AB}" type="datetimeFigureOut">
              <a:rPr lang="ru-RU" smtClean="0"/>
              <a:t>19.12.2022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45D98-71DD-4F62-98CC-D62E2FC3D06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20E71-5C30-4DA9-A910-63C1ED18A6AB}" type="datetimeFigureOut">
              <a:rPr lang="ru-RU" smtClean="0"/>
              <a:t>19.12.2022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45D98-71DD-4F62-98CC-D62E2FC3D06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820E71-5C30-4DA9-A910-63C1ED18A6AB}" type="datetimeFigureOut">
              <a:rPr lang="ru-RU" smtClean="0"/>
              <a:t>19.12.2022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745D98-71DD-4F62-98CC-D62E2FC3D062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8BC9294-43A1-4B9C-B69B-D72C720227B6}" type="slidenum">
              <a:rPr lang="ru-RU" altLang="ru-RU" smtClean="0">
                <a:solidFill>
                  <a:srgbClr val="000000"/>
                </a:solidFill>
              </a:rPr>
              <a:t>‹#›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8BC9294-43A1-4B9C-B69B-D72C720227B6}" type="slidenum">
              <a:rPr lang="ru-RU" altLang="ru-RU" smtClean="0">
                <a:solidFill>
                  <a:srgbClr val="000000"/>
                </a:solidFill>
              </a:rPr>
              <a:t>‹#›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97A8FDF-AF6B-4A53-9AE1-9411A6EC9B34}" type="slidenum">
              <a:rPr lang="ru-RU" altLang="ru-RU">
                <a:solidFill>
                  <a:srgbClr val="000000"/>
                </a:solidFill>
              </a:r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DD2EDA-3454-46EC-9BBB-1280BE9A7DCD}" type="slidenum">
              <a:rPr lang="ru-RU" altLang="ru-RU">
                <a:solidFill>
                  <a:srgbClr val="000000"/>
                </a:solidFill>
              </a:r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GIF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0.xm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3.jpeg"/><Relationship Id="rId7" Type="http://schemas.openxmlformats.org/officeDocument/2006/relationships/image" Target="../media/image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22.png"/><Relationship Id="rId4" Type="http://schemas.openxmlformats.org/officeDocument/2006/relationships/image" Target="../media/image4.png"/><Relationship Id="rId9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4.png"/><Relationship Id="rId5" Type="http://schemas.openxmlformats.org/officeDocument/2006/relationships/image" Target="../media/image23.GIF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GIF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4.png"/><Relationship Id="rId7" Type="http://schemas.openxmlformats.org/officeDocument/2006/relationships/image" Target="../media/image23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GIF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1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6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5.png"/><Relationship Id="rId10" Type="http://schemas.openxmlformats.org/officeDocument/2006/relationships/image" Target="../media/image31.png"/><Relationship Id="rId4" Type="http://schemas.openxmlformats.org/officeDocument/2006/relationships/image" Target="../media/image4.png"/><Relationship Id="rId9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3.jpeg"/><Relationship Id="rId7" Type="http://schemas.openxmlformats.org/officeDocument/2006/relationships/image" Target="../media/image7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4.png"/><Relationship Id="rId5" Type="http://schemas.openxmlformats.org/officeDocument/2006/relationships/image" Target="../media/image10.GIF"/><Relationship Id="rId4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4.png"/><Relationship Id="rId5" Type="http://schemas.openxmlformats.org/officeDocument/2006/relationships/image" Target="../media/image10.GIF"/><Relationship Id="rId4" Type="http://schemas.openxmlformats.org/officeDocument/2006/relationships/image" Target="../media/image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6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7.jpe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7.jpe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9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0.GIF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1.png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GIF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3.jpeg"/><Relationship Id="rId7" Type="http://schemas.openxmlformats.org/officeDocument/2006/relationships/image" Target="../media/image7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GIF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image" Target="../media/image14.GIF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GIF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GIF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Фон для презентации сказ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99755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475656" y="1124744"/>
            <a:ext cx="545435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3600" b="1" i="1" dirty="0">
              <a:ln w="1905">
                <a:solidFill>
                  <a:schemeClr val="accent2">
                    <a:lumMod val="50000"/>
                  </a:schemeClr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3600" b="1" i="1" dirty="0" err="1">
                <a:ln w="1905">
                  <a:solidFill>
                    <a:schemeClr val="accent2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sz="3600" b="1" i="1" dirty="0">
                <a:ln w="1905">
                  <a:solidFill>
                    <a:schemeClr val="accent2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 smtClean="0">
                <a:ln w="1905">
                  <a:solidFill>
                    <a:schemeClr val="accent2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игра</a:t>
            </a:r>
            <a:endParaRPr lang="ru-RU" sz="3600" b="1" i="1" dirty="0">
              <a:ln w="1905">
                <a:solidFill>
                  <a:schemeClr val="accent2">
                    <a:lumMod val="50000"/>
                  </a:schemeClr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3600" b="1" i="1" dirty="0" smtClean="0">
                <a:ln w="1905">
                  <a:solidFill>
                    <a:schemeClr val="accent2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«В поисках </a:t>
            </a:r>
          </a:p>
          <a:p>
            <a:pPr lvl="0" algn="ctr"/>
            <a:r>
              <a:rPr lang="ru-RU" sz="3600" b="1" i="1" dirty="0">
                <a:ln w="1905">
                  <a:solidFill>
                    <a:schemeClr val="accent2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 smtClean="0">
                <a:ln w="1905">
                  <a:solidFill>
                    <a:schemeClr val="accent2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ru-RU" sz="3600" b="1" i="1" dirty="0">
                <a:ln w="1905">
                  <a:solidFill>
                    <a:schemeClr val="accent2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Колобка</a:t>
            </a:r>
            <a:r>
              <a:rPr lang="ru-RU" sz="3600" b="1" i="1" dirty="0" smtClean="0">
                <a:ln w="1905">
                  <a:solidFill>
                    <a:schemeClr val="accent2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600" b="1" i="1" dirty="0">
              <a:ln w="1905">
                <a:solidFill>
                  <a:schemeClr val="accent2">
                    <a:lumMod val="50000"/>
                  </a:schemeClr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средней группы</a:t>
            </a:r>
            <a:endParaRPr lang="ru-RU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83768" y="4581128"/>
            <a:ext cx="40324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kumimoji="0" lang="ru-RU" b="1" i="1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Разработала воспитатель</a:t>
            </a:r>
            <a:r>
              <a:rPr lang="ru-RU" b="0" i="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МБДОУ </a:t>
            </a:r>
          </a:p>
          <a:p>
            <a:pPr lvl="0"/>
            <a:r>
              <a:rPr lang="ru-RU" b="0" i="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"Планета детства" </a:t>
            </a:r>
          </a:p>
          <a:p>
            <a:pPr lvl="0"/>
            <a:r>
              <a:rPr lang="ru-RU" b="0" i="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комбинированного вида»</a:t>
            </a:r>
            <a:r>
              <a:rPr kumimoji="0" lang="ru-RU" b="1" i="1" u="none" strike="noStrike" kern="0" cap="none" spc="0" normalizeH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/>
            <a:r>
              <a:rPr kumimoji="0" lang="ru-RU" b="1" i="1" u="none" strike="noStrike" kern="0" cap="none" spc="0" normalizeH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Махмудова Е.Н</a:t>
            </a:r>
            <a:endParaRPr kumimoji="0" lang="ru-RU" b="0" i="0" u="none" strike="noStrike" kern="0" cap="none" spc="0" normalizeH="0" baseline="0" noProof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landscape-3621167_12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538-5383842_river-clipart-river-clipart-image-17-dinosaur-clip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997450"/>
            <a:ext cx="1905000" cy="186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 descr="hello_html_773b55f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105400"/>
            <a:ext cx="903288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0_80b1d_d2f3d954_ori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648200"/>
            <a:ext cx="5638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1" name="Picture 13" descr="Мерцающие-открытки-с-бабочками-Открытки-с-красивыми-бабочками-скачать-бесплатно-1836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343400"/>
            <a:ext cx="3238500" cy="229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16004"/>
            <a:ext cx="9143999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15000"/>
              </a:lnSpc>
            </a:pPr>
            <a:r>
              <a:rPr lang="ru-RU" sz="2400" b="1" dirty="0" smtClean="0">
                <a:solidFill>
                  <a:srgbClr val="333399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Вопросы викторины</a:t>
            </a:r>
            <a:endParaRPr lang="ru-RU" sz="2400" b="1" dirty="0">
              <a:solidFill>
                <a:srgbClr val="333399">
                  <a:lumMod val="50000"/>
                </a:srgbClr>
              </a:solidFill>
              <a:latin typeface="Times New Roman" panose="02020603050405020304" pitchFamily="18" charset="0"/>
              <a:ea typeface="Calibri" panose="020F0502020204030204"/>
              <a:cs typeface="Times New Roman" panose="02020603050405020304" pitchFamily="18" charset="0"/>
            </a:endParaRPr>
          </a:p>
          <a:p>
            <a:pPr fontAlgn="base">
              <a:lnSpc>
                <a:spcPct val="115000"/>
              </a:lnSpc>
            </a:pPr>
            <a:r>
              <a:rPr lang="ru-RU" sz="2400" b="1" dirty="0">
                <a:solidFill>
                  <a:srgbClr val="333399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3</a:t>
            </a:r>
            <a:r>
              <a:rPr lang="ru-RU" sz="2400" b="1" dirty="0" smtClean="0">
                <a:solidFill>
                  <a:srgbClr val="333399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. </a:t>
            </a:r>
            <a:r>
              <a:rPr lang="ru-RU" sz="2400" b="1" dirty="0">
                <a:solidFill>
                  <a:srgbClr val="333399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На какую геометрическую фигуру похож Колобок?</a:t>
            </a:r>
          </a:p>
          <a:p>
            <a:pPr fontAlgn="base">
              <a:lnSpc>
                <a:spcPct val="115000"/>
              </a:lnSpc>
            </a:pPr>
            <a:endParaRPr lang="ru-RU" sz="2400" b="1" dirty="0">
              <a:solidFill>
                <a:srgbClr val="333399">
                  <a:lumMod val="50000"/>
                </a:srgbClr>
              </a:solidFill>
              <a:latin typeface="Times New Roman" panose="02020603050405020304" pitchFamily="18" charset="0"/>
              <a:ea typeface="Calibri" panose="020F0502020204030204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51720" y="3140968"/>
            <a:ext cx="483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0" y="378904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36296" y="2996952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86000" y="2348880"/>
            <a:ext cx="4572000" cy="32553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lnSpc>
                <a:spcPct val="115000"/>
              </a:lnSpc>
              <a:spcAft>
                <a:spcPts val="0"/>
              </a:spcAft>
            </a:pPr>
            <a:endParaRPr lang="ru-RU" sz="1400" dirty="0">
              <a:effectLst/>
              <a:latin typeface="Calibri" panose="020F0502020204030204"/>
              <a:ea typeface="Calibri" panose="020F0502020204030204"/>
              <a:cs typeface="Times New Roman" panose="02020603050405020304"/>
            </a:endParaRPr>
          </a:p>
        </p:txBody>
      </p:sp>
      <p:sp>
        <p:nvSpPr>
          <p:cNvPr id="7" name="AutoShape 2" descr="https://www.dabasmuzejs.gov.lv/sites/default/files/2021-03/Zakiem_pa_pedam_bilde_pedas_1920x1080px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pic>
        <p:nvPicPr>
          <p:cNvPr id="20484" name="Picture 4" descr="https://catherineasquithgallery.com/uploads/posts/2021-02/1612762028_105-p-goluboi-fon-krug-158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836712"/>
            <a:ext cx="3768264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risunok-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9" descr="zayac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88024" y="1772816"/>
            <a:ext cx="3486150" cy="4648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9552" y="404664"/>
            <a:ext cx="8064896" cy="3065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u="sng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/>
                <a:ea typeface="Times New Roman" panose="02020603050405020304"/>
              </a:rPr>
              <a:t>Зайчик даёт подсказку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2400" dirty="0">
              <a:solidFill>
                <a:srgbClr val="000000"/>
              </a:solidFill>
              <a:latin typeface="Times New Roman" panose="02020603050405020304"/>
              <a:ea typeface="Times New Roman" panose="02020603050405020304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/>
                <a:ea typeface="Times New Roman" panose="02020603050405020304"/>
              </a:rPr>
              <a:t>Все 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/>
                <a:ea typeface="Times New Roman" panose="02020603050405020304"/>
              </a:rPr>
              <a:t>в лесу его боятся,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/>
              <a:ea typeface="Times New Roman" panose="02020603050405020304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/>
                <a:ea typeface="Times New Roman" panose="02020603050405020304"/>
              </a:rPr>
              <a:t>Очень любит он кусаться.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/>
              <a:ea typeface="Times New Roman" panose="02020603050405020304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/>
                <a:ea typeface="Times New Roman" panose="02020603050405020304"/>
              </a:rPr>
              <a:t>Ам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/>
                <a:ea typeface="Times New Roman" panose="02020603050405020304"/>
              </a:rPr>
              <a:t> – и схватит за бочок.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/>
              <a:ea typeface="Times New Roman" panose="02020603050405020304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/>
                <a:ea typeface="Times New Roman" panose="02020603050405020304"/>
              </a:rPr>
              <a:t>А зовут его…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/>
              <a:ea typeface="Times New Roman" panose="02020603050405020304"/>
            </a:endParaRPr>
          </a:p>
          <a:p>
            <a:pPr marL="342900" indent="-342900" fontAlgn="base">
              <a:lnSpc>
                <a:spcPct val="115000"/>
              </a:lnSpc>
              <a:buFontTx/>
              <a:buChar char="-"/>
            </a:pPr>
            <a:endParaRPr lang="ru-RU" sz="2400" b="1" dirty="0">
              <a:solidFill>
                <a:srgbClr val="BBE0E3">
                  <a:lumMod val="10000"/>
                </a:srgbClr>
              </a:solidFill>
              <a:latin typeface="Times New Roman" panose="02020603050405020304" pitchFamily="18" charset="0"/>
              <a:ea typeface="Calibri" panose="020F0502020204030204"/>
              <a:cs typeface="Times New Roman" panose="02020603050405020304" pitchFamily="18" charset="0"/>
            </a:endParaRPr>
          </a:p>
        </p:txBody>
      </p:sp>
      <p:pic>
        <p:nvPicPr>
          <p:cNvPr id="22530" name="Picture 2" descr="https://e7.pngegg.com/pngimages/282/221/png-clipart-gray-wolf-leporids-ivan-tsarevich-and-the-grey-wolf-film-series-puppy-tree-squirrels-puppy-mammal-child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600" y="2492896"/>
            <a:ext cx="5716238" cy="4191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landscape-3621167_128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538-5383842_river-clipart-river-clipart-image-17-dinosaur-clipa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997450"/>
            <a:ext cx="1905000" cy="186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 descr="hello_html_773b55f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105400"/>
            <a:ext cx="903288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0_80b1d_d2f3d954_ori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648200"/>
            <a:ext cx="5638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1" name="Picture 13" descr="Мерцающие-открытки-с-бабочками-Открытки-с-красивыми-бабочками-скачать-бесплатно-18368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343400"/>
            <a:ext cx="3238500" cy="229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188640"/>
            <a:ext cx="8424936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15000"/>
              </a:lnSpc>
            </a:pPr>
            <a:r>
              <a:rPr lang="ru-RU" sz="2000" b="1" dirty="0" smtClean="0">
                <a:solidFill>
                  <a:srgbClr val="333399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Кого пойдём искать???</a:t>
            </a:r>
          </a:p>
          <a:p>
            <a:pPr fontAlgn="base">
              <a:lnSpc>
                <a:spcPct val="115000"/>
              </a:lnSpc>
            </a:pPr>
            <a:r>
              <a:rPr lang="ru-RU" sz="2000" b="1" dirty="0" smtClean="0">
                <a:solidFill>
                  <a:srgbClr val="333399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- Ребята</a:t>
            </a:r>
            <a:r>
              <a:rPr lang="ru-RU" sz="2000" b="1" dirty="0">
                <a:solidFill>
                  <a:srgbClr val="333399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, смотрите, </a:t>
            </a:r>
            <a:r>
              <a:rPr lang="ru-RU" sz="2000" b="1" dirty="0" smtClean="0">
                <a:solidFill>
                  <a:srgbClr val="333399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я нашла </a:t>
            </a:r>
            <a:r>
              <a:rPr lang="ru-RU" sz="2000" b="1" dirty="0">
                <a:solidFill>
                  <a:srgbClr val="333399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следы</a:t>
            </a:r>
            <a:r>
              <a:rPr lang="ru-RU" sz="2000" b="1" dirty="0" smtClean="0">
                <a:solidFill>
                  <a:srgbClr val="333399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.</a:t>
            </a:r>
            <a:endParaRPr lang="en-US" sz="2000" b="1" dirty="0" smtClean="0">
              <a:solidFill>
                <a:srgbClr val="333399">
                  <a:lumMod val="50000"/>
                </a:srgbClr>
              </a:solidFill>
              <a:latin typeface="Times New Roman" panose="02020603050405020304" pitchFamily="18" charset="0"/>
              <a:ea typeface="Times New Roman" panose="02020603050405020304"/>
              <a:cs typeface="Times New Roman" panose="02020603050405020304" pitchFamily="18" charset="0"/>
            </a:endParaRPr>
          </a:p>
          <a:p>
            <a:pPr fontAlgn="base">
              <a:lnSpc>
                <a:spcPct val="115000"/>
              </a:lnSpc>
            </a:pPr>
            <a:r>
              <a:rPr lang="ru-RU" sz="2000" b="1" dirty="0" smtClean="0">
                <a:solidFill>
                  <a:srgbClr val="333399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- Давайте попробуем отгадать под какой цифрой  следы волка</a:t>
            </a:r>
            <a:endParaRPr lang="ru-RU" sz="2000" b="1" dirty="0">
              <a:solidFill>
                <a:srgbClr val="333399">
                  <a:lumMod val="50000"/>
                </a:srgbClr>
              </a:solidFill>
              <a:latin typeface="Times New Roman" panose="02020603050405020304" pitchFamily="18" charset="0"/>
              <a:ea typeface="Times New Roman" panose="02020603050405020304"/>
              <a:cs typeface="Times New Roman" panose="02020603050405020304" pitchFamily="18" charset="0"/>
            </a:endParaRPr>
          </a:p>
          <a:p>
            <a:pPr fontAlgn="base">
              <a:lnSpc>
                <a:spcPct val="115000"/>
              </a:lnSpc>
            </a:pPr>
            <a:endParaRPr lang="ru-RU" sz="2000" b="1" dirty="0">
              <a:solidFill>
                <a:srgbClr val="333399">
                  <a:lumMod val="50000"/>
                </a:srgbClr>
              </a:solidFill>
              <a:latin typeface="Times New Roman" panose="02020603050405020304" pitchFamily="18" charset="0"/>
              <a:ea typeface="Calibri" panose="020F0502020204030204"/>
              <a:cs typeface="Times New Roman" panose="02020603050405020304" pitchFamily="18" charset="0"/>
            </a:endParaRPr>
          </a:p>
        </p:txBody>
      </p:sp>
      <p:pic>
        <p:nvPicPr>
          <p:cNvPr id="25602" name="Picture 2" descr="https://i1.wp.com/redbook67.ru/img/image/40.kaban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839683"/>
            <a:ext cx="2448272" cy="2525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https://avatars.mds.yandex.net/i?id=b919ce9c6ac9ddadcffd527ed82a0cad_l-5332707-images-thumbs&amp;n=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83721"/>
            <a:ext cx="317160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7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917290"/>
            <a:ext cx="2182360" cy="2448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AutoShape 6" descr="https://prikolists.club/wp-content/uploads/2019/07/36-32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995936" y="3717032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2</a:t>
            </a:r>
            <a:endParaRPr lang="ru-RU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262325" y="3808972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3</a:t>
            </a:r>
            <a:endParaRPr lang="ru-RU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788024" y="-24340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2744954" y="3801396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1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56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risunok-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9552" y="404664"/>
            <a:ext cx="8064896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115000"/>
              </a:lnSpc>
            </a:pPr>
            <a:r>
              <a:rPr lang="ru-RU" sz="2400" b="1" dirty="0" smtClean="0">
                <a:solidFill>
                  <a:srgbClr val="333399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Здравствуй волк!</a:t>
            </a:r>
            <a:endParaRPr lang="ru-RU" sz="2400" b="1" dirty="0">
              <a:solidFill>
                <a:srgbClr val="333399">
                  <a:lumMod val="50000"/>
                </a:srgbClr>
              </a:solidFill>
              <a:latin typeface="Times New Roman" panose="02020603050405020304" pitchFamily="18" charset="0"/>
              <a:ea typeface="Times New Roman" panose="02020603050405020304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15000"/>
              </a:lnSpc>
              <a:buFontTx/>
              <a:buChar char="-"/>
            </a:pPr>
            <a:r>
              <a:rPr lang="ru-RU" sz="2400" b="1" dirty="0">
                <a:solidFill>
                  <a:srgbClr val="333399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Из нашей сказки Колобок потерялся. Ты его не видел? </a:t>
            </a:r>
          </a:p>
          <a:p>
            <a:pPr marL="342900" indent="-342900" fontAlgn="base">
              <a:lnSpc>
                <a:spcPct val="115000"/>
              </a:lnSpc>
              <a:buFontTx/>
              <a:buChar char="-"/>
            </a:pPr>
            <a:endParaRPr lang="ru-RU" sz="2400" b="1" dirty="0">
              <a:solidFill>
                <a:srgbClr val="BBE0E3">
                  <a:lumMod val="10000"/>
                </a:srgbClr>
              </a:solidFill>
              <a:latin typeface="Times New Roman" panose="02020603050405020304" pitchFamily="18" charset="0"/>
              <a:ea typeface="Calibri" panose="020F0502020204030204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s://static.wixstatic.com/media/b201fe_31eb9c5878d347669697adc281c0b6e4~mv2_d_2213_2212_s_2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9512" y="2132856"/>
            <a:ext cx="4032448" cy="403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ts_demofiles_637137817c532872559279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64088" y="551723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landscape-3621167_12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538-5383842_river-clipart-river-clipart-image-17-dinosaur-clip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997450"/>
            <a:ext cx="1905000" cy="186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 descr="hello_html_773b55f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105400"/>
            <a:ext cx="903288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0_80b1d_d2f3d954_ori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509120"/>
            <a:ext cx="5638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1" name="Picture 13" descr="Мерцающие-открытки-с-бабочками-Открытки-с-красивыми-бабочками-скачать-бесплатно-1836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343400"/>
            <a:ext cx="3238500" cy="229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16004"/>
            <a:ext cx="9143999" cy="5059847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algn="ctr" fontAlgn="base">
              <a:lnSpc>
                <a:spcPct val="115000"/>
              </a:lnSpc>
            </a:pPr>
            <a:r>
              <a:rPr lang="ru-RU" sz="2400" b="1" u="sng" dirty="0" smtClean="0">
                <a:solidFill>
                  <a:srgbClr val="333399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Игра </a:t>
            </a:r>
            <a:r>
              <a:rPr lang="ru-RU" sz="2400" b="1" u="sng" dirty="0">
                <a:solidFill>
                  <a:srgbClr val="333399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«</a:t>
            </a:r>
            <a:r>
              <a:rPr lang="ru-RU" sz="2400" b="1" u="sng" dirty="0" err="1">
                <a:solidFill>
                  <a:srgbClr val="333399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Веселый</a:t>
            </a:r>
            <a:r>
              <a:rPr lang="ru-RU" sz="2400" b="1" u="sng" dirty="0">
                <a:solidFill>
                  <a:srgbClr val="333399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</a:t>
            </a:r>
            <a:r>
              <a:rPr lang="ru-RU" sz="2400" b="1" u="sng" dirty="0" err="1">
                <a:solidFill>
                  <a:srgbClr val="333399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счет</a:t>
            </a:r>
            <a:r>
              <a:rPr lang="ru-RU" sz="2400" b="1" u="sng" dirty="0">
                <a:solidFill>
                  <a:srgbClr val="333399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»</a:t>
            </a:r>
          </a:p>
          <a:p>
            <a:pPr algn="ctr" fontAlgn="base">
              <a:lnSpc>
                <a:spcPct val="115000"/>
              </a:lnSpc>
            </a:pPr>
            <a:r>
              <a:rPr lang="ru-RU" sz="2400" b="1" dirty="0" smtClean="0">
                <a:solidFill>
                  <a:srgbClr val="333399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/>
                <a:ea typeface="Times New Roman" panose="02020603050405020304"/>
              </a:rPr>
              <a:t>Математика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/>
                <a:ea typeface="Times New Roman" panose="02020603050405020304"/>
              </a:rPr>
              <a:t>наш друг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/>
                <a:ea typeface="Times New Roman" panose="02020603050405020304"/>
              </a:rPr>
              <a:t>.                      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/>
              <a:ea typeface="Times New Roman" panose="02020603050405020304"/>
            </a:endParaRPr>
          </a:p>
          <a:p>
            <a:pPr algn="ctr">
              <a:spcAft>
                <a:spcPts val="0"/>
              </a:spcAft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/>
                <a:ea typeface="Times New Roman" panose="02020603050405020304"/>
              </a:rPr>
              <a:t>Видим цифры мы вокруг.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/>
              <a:ea typeface="Times New Roman" panose="02020603050405020304"/>
            </a:endParaRPr>
          </a:p>
          <a:p>
            <a:pPr algn="ctr">
              <a:spcAft>
                <a:spcPts val="0"/>
              </a:spcAft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/>
                <a:ea typeface="Times New Roman" panose="02020603050405020304"/>
              </a:rPr>
              <a:t>Любим быстро мы считать.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/>
              <a:ea typeface="Times New Roman" panose="02020603050405020304"/>
            </a:endParaRPr>
          </a:p>
          <a:p>
            <a:pPr algn="ctr">
              <a:spcAft>
                <a:spcPts val="0"/>
              </a:spcAft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/>
                <a:ea typeface="Times New Roman" panose="02020603050405020304"/>
              </a:rPr>
              <a:t>Можем это доказать.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/>
              <a:ea typeface="Times New Roman" panose="02020603050405020304"/>
            </a:endParaRPr>
          </a:p>
          <a:p>
            <a:pPr algn="ctr">
              <a:spcAft>
                <a:spcPts val="0"/>
              </a:spcAft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/>
                <a:ea typeface="Times New Roman" panose="02020603050405020304"/>
              </a:rPr>
              <a:t>Ты дружочек не зевай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/>
              <a:ea typeface="Times New Roman" panose="02020603050405020304"/>
            </a:endParaRPr>
          </a:p>
          <a:p>
            <a:pPr algn="ctr">
              <a:spcAft>
                <a:spcPts val="0"/>
              </a:spcAft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/>
                <a:ea typeface="Times New Roman" panose="02020603050405020304"/>
              </a:rPr>
              <a:t>Сразу цифру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/>
                <a:ea typeface="Times New Roman" panose="02020603050405020304"/>
              </a:rPr>
              <a:t>называй</a:t>
            </a:r>
          </a:p>
          <a:p>
            <a:pPr algn="ctr">
              <a:spcAft>
                <a:spcPts val="0"/>
              </a:spcAft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/>
                <a:ea typeface="Times New Roman" panose="02020603050405020304"/>
              </a:rPr>
              <a:t>Раз, два, три, четыре, пять</a:t>
            </a:r>
          </a:p>
          <a:p>
            <a:pPr algn="ctr">
              <a:spcAft>
                <a:spcPts val="0"/>
              </a:spcAft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/>
                <a:ea typeface="Times New Roman" panose="02020603050405020304"/>
              </a:rPr>
              <a:t>Будем мы с тобой играть</a:t>
            </a:r>
          </a:p>
          <a:p>
            <a:pPr algn="ctr">
              <a:spcAft>
                <a:spcPts val="0"/>
              </a:spcAft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/>
                <a:ea typeface="Times New Roman" panose="02020603050405020304"/>
              </a:rPr>
              <a:t>Видим, видим цифру </a:t>
            </a:r>
            <a:r>
              <a:rPr lang="ru-RU" sz="2800" b="1" dirty="0">
                <a:solidFill>
                  <a:srgbClr val="C0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/>
                <a:ea typeface="Times New Roman" panose="02020603050405020304"/>
              </a:rPr>
              <a:t>2</a:t>
            </a:r>
          </a:p>
          <a:p>
            <a:pPr algn="ctr">
              <a:spcAft>
                <a:spcPts val="0"/>
              </a:spcAft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/>
                <a:ea typeface="Times New Roman" panose="02020603050405020304"/>
              </a:rPr>
              <a:t>Встанем в пары,  детвора</a:t>
            </a:r>
          </a:p>
          <a:p>
            <a:pPr>
              <a:spcAft>
                <a:spcPts val="0"/>
              </a:spcAft>
            </a:pPr>
            <a:endParaRPr lang="ru-RU" sz="2000" dirty="0">
              <a:solidFill>
                <a:schemeClr val="accent2">
                  <a:lumMod val="50000"/>
                </a:schemeClr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/>
              <a:ea typeface="Times New Roman" panose="02020603050405020304"/>
            </a:endParaRPr>
          </a:p>
          <a:p>
            <a:pPr fontAlgn="base">
              <a:lnSpc>
                <a:spcPct val="115000"/>
              </a:lnSpc>
            </a:pPr>
            <a:endParaRPr lang="ru-RU" sz="2400" b="1" dirty="0">
              <a:solidFill>
                <a:srgbClr val="333399">
                  <a:lumMod val="50000"/>
                </a:srgbClr>
              </a:solidFill>
              <a:latin typeface="Times New Roman" panose="02020603050405020304" pitchFamily="18" charset="0"/>
              <a:ea typeface="Calibri" panose="020F0502020204030204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0" y="378904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36296" y="2996952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86000" y="2348880"/>
            <a:ext cx="4572000" cy="32553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lnSpc>
                <a:spcPct val="115000"/>
              </a:lnSpc>
              <a:spcAft>
                <a:spcPts val="0"/>
              </a:spcAft>
            </a:pPr>
            <a:endParaRPr lang="ru-RU" sz="1400" dirty="0">
              <a:effectLst/>
              <a:latin typeface="Calibri" panose="020F0502020204030204"/>
              <a:ea typeface="Calibri" panose="020F0502020204030204"/>
              <a:cs typeface="Times New Roman" panose="02020603050405020304"/>
            </a:endParaRPr>
          </a:p>
        </p:txBody>
      </p:sp>
      <p:sp>
        <p:nvSpPr>
          <p:cNvPr id="7" name="AutoShape 2" descr="https://www.dabasmuzejs.gov.lv/sites/default/files/2021-03/Zakiem_pa_pedam_bilde_pedas_1920x1080px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landscape-3621167_12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0" y="29915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538-5383842_river-clipart-river-clipart-image-17-dinosaur-clip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997450"/>
            <a:ext cx="1905000" cy="186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 descr="hello_html_773b55f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105400"/>
            <a:ext cx="903288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0_80b1d_d2f3d954_ori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648200"/>
            <a:ext cx="5638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1" name="Picture 13" descr="Мерцающие-открытки-с-бабочками-Открытки-с-красивыми-бабочками-скачать-бесплатно-1836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343400"/>
            <a:ext cx="3238500" cy="229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51720" y="3140968"/>
            <a:ext cx="483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>
              <a:solidFill>
                <a:srgbClr val="333399">
                  <a:lumMod val="50000"/>
                </a:srgb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0" y="378904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400" b="1" dirty="0">
              <a:solidFill>
                <a:srgbClr val="333399">
                  <a:lumMod val="50000"/>
                </a:srgb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36296" y="2996952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400" b="1" dirty="0">
              <a:solidFill>
                <a:srgbClr val="333399">
                  <a:lumMod val="50000"/>
                </a:srgb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86000" y="2348880"/>
            <a:ext cx="4572000" cy="32553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lnSpc>
                <a:spcPct val="115000"/>
              </a:lnSpc>
            </a:pPr>
            <a:endParaRPr lang="ru-RU" sz="1400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Times New Roman" panose="02020603050405020304"/>
            </a:endParaRPr>
          </a:p>
        </p:txBody>
      </p:sp>
      <p:sp>
        <p:nvSpPr>
          <p:cNvPr id="7" name="AutoShape 2" descr="https://www.dabasmuzejs.gov.lv/sites/default/files/2021-03/Zakiem_pa_pedam_bilde_pedas_1920x1080px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1520" y="260648"/>
            <a:ext cx="7844694" cy="3065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                           (волк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даёт подсказку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)</a:t>
            </a:r>
          </a:p>
          <a:p>
            <a:pPr fontAlgn="base">
              <a:lnSpc>
                <a:spcPct val="115000"/>
              </a:lnSpc>
              <a:spcAft>
                <a:spcPts val="0"/>
              </a:spcAft>
            </a:pPr>
            <a:endParaRPr lang="ru-RU" sz="2400" b="1" dirty="0">
              <a:solidFill>
                <a:schemeClr val="accent6">
                  <a:lumMod val="50000"/>
                </a:schemeClr>
              </a:solidFill>
              <a:latin typeface="Calibri" panose="020F0502020204030204"/>
              <a:ea typeface="Calibri" panose="020F0502020204030204"/>
              <a:cs typeface="Times New Roman" panose="02020603050405020304"/>
            </a:endParaRPr>
          </a:p>
          <a:p>
            <a:pPr algn="r" fontAlgn="base">
              <a:lnSpc>
                <a:spcPct val="115000"/>
              </a:lnSpc>
              <a:spcAft>
                <a:spcPts val="0"/>
              </a:spcAft>
            </a:pP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По размеру и по весу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latin typeface="Calibri" panose="020F0502020204030204"/>
              <a:ea typeface="Calibri" panose="020F0502020204030204"/>
              <a:cs typeface="Times New Roman" panose="02020603050405020304"/>
            </a:endParaRPr>
          </a:p>
          <a:p>
            <a:pPr algn="r" fontAlgn="base">
              <a:lnSpc>
                <a:spcPct val="115000"/>
              </a:lnSpc>
              <a:spcAft>
                <a:spcPts val="0"/>
              </a:spcAft>
            </a:pP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Этот зверь-хозяин леса.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latin typeface="Calibri" panose="020F0502020204030204"/>
              <a:ea typeface="Calibri" panose="020F0502020204030204"/>
              <a:cs typeface="Times New Roman" panose="02020603050405020304"/>
            </a:endParaRPr>
          </a:p>
          <a:p>
            <a:pPr algn="r" fontAlgn="base">
              <a:lnSpc>
                <a:spcPct val="115000"/>
              </a:lnSpc>
              <a:spcAft>
                <a:spcPts val="0"/>
              </a:spcAft>
            </a:pP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Любит он зимой храпеть,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latin typeface="Calibri" panose="020F0502020204030204"/>
              <a:ea typeface="Calibri" panose="020F0502020204030204"/>
              <a:cs typeface="Times New Roman" panose="02020603050405020304"/>
            </a:endParaRPr>
          </a:p>
          <a:p>
            <a:pPr algn="r" fontAlgn="base">
              <a:lnSpc>
                <a:spcPct val="115000"/>
              </a:lnSpc>
              <a:spcAft>
                <a:spcPts val="0"/>
              </a:spcAft>
            </a:pP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А зовут его …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latin typeface="Calibri" panose="020F0502020204030204"/>
              <a:ea typeface="Calibri" panose="020F0502020204030204"/>
              <a:cs typeface="Times New Roman" panose="02020603050405020304"/>
            </a:endParaRPr>
          </a:p>
          <a:p>
            <a:pPr algn="ctr" fontAlgn="base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(</a:t>
            </a:r>
            <a:endParaRPr lang="ru-RU" sz="2400" b="1" dirty="0">
              <a:solidFill>
                <a:srgbClr val="002060"/>
              </a:solidFill>
              <a:effectLst/>
              <a:latin typeface="Calibri" panose="020F0502020204030204"/>
              <a:ea typeface="Calibri" panose="020F0502020204030204"/>
              <a:cs typeface="Times New Roman" panose="02020603050405020304"/>
            </a:endParaRPr>
          </a:p>
        </p:txBody>
      </p:sp>
      <p:pic>
        <p:nvPicPr>
          <p:cNvPr id="16" name="Picture 2" descr="https://static.wixstatic.com/media/b201fe_31eb9c5878d347669697adc281c0b6e4~mv2_d_2213_2212_s_2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9552" y="836712"/>
            <a:ext cx="3744481" cy="374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img5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DD72"/>
              </a:clrFrom>
              <a:clrTo>
                <a:srgbClr val="FFDD7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34" r="3334" b="2222"/>
          <a:stretch>
            <a:fillRect/>
          </a:stretch>
        </p:blipFill>
        <p:spPr bwMode="auto">
          <a:xfrm flipH="1">
            <a:off x="5580112" y="3356992"/>
            <a:ext cx="2396876" cy="3636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7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risunok-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9552" y="404664"/>
            <a:ext cx="806489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lnSpc>
                <a:spcPct val="115000"/>
              </a:lnSpc>
              <a:buFontTx/>
              <a:buChar char="-"/>
            </a:pPr>
            <a:r>
              <a:rPr lang="ru-RU" sz="2400" b="1" dirty="0" smtClean="0">
                <a:solidFill>
                  <a:srgbClr val="333399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Посмотрите</a:t>
            </a:r>
            <a:r>
              <a:rPr lang="ru-RU" sz="2400" b="1" dirty="0">
                <a:solidFill>
                  <a:srgbClr val="333399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, кто это на пеньке сидит, на нас глядит?</a:t>
            </a:r>
          </a:p>
          <a:p>
            <a:pPr marL="342900" indent="-342900" fontAlgn="base">
              <a:lnSpc>
                <a:spcPct val="115000"/>
              </a:lnSpc>
              <a:buFontTx/>
              <a:buChar char="-"/>
            </a:pPr>
            <a:r>
              <a:rPr lang="ru-RU" sz="2400" b="1" dirty="0">
                <a:solidFill>
                  <a:srgbClr val="333399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Здравствуй, Миша. Из нашей сказки Колобок потерялся. Ты его не видел?</a:t>
            </a:r>
          </a:p>
          <a:p>
            <a:pPr marL="342900" indent="-342900" fontAlgn="base">
              <a:lnSpc>
                <a:spcPct val="115000"/>
              </a:lnSpc>
              <a:buFontTx/>
              <a:buChar char="-"/>
            </a:pPr>
            <a:endParaRPr lang="ru-RU" sz="2400" b="1" dirty="0">
              <a:solidFill>
                <a:srgbClr val="333399">
                  <a:lumMod val="50000"/>
                </a:srgbClr>
              </a:solidFill>
              <a:latin typeface="Times New Roman" panose="02020603050405020304" pitchFamily="18" charset="0"/>
              <a:ea typeface="Times New Roman" panose="02020603050405020304"/>
              <a:cs typeface="Times New Roman" panose="02020603050405020304" pitchFamily="18" charset="0"/>
            </a:endParaRPr>
          </a:p>
          <a:p>
            <a:pPr marL="342900" indent="-342900" fontAlgn="base">
              <a:lnSpc>
                <a:spcPct val="115000"/>
              </a:lnSpc>
              <a:buFontTx/>
              <a:buChar char="-"/>
            </a:pPr>
            <a:endParaRPr lang="ru-RU" sz="2400" b="1" dirty="0">
              <a:solidFill>
                <a:srgbClr val="BBE0E3">
                  <a:lumMod val="10000"/>
                </a:srgbClr>
              </a:solidFill>
              <a:latin typeface="Times New Roman" panose="02020603050405020304" pitchFamily="18" charset="0"/>
              <a:ea typeface="Calibri" panose="020F0502020204030204"/>
              <a:cs typeface="Times New Roman" panose="02020603050405020304" pitchFamily="18" charset="0"/>
            </a:endParaRPr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988840"/>
            <a:ext cx="4638055" cy="4524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tts_demofiles_637139a14728a530786136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72200" y="551723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landscape-3621167_128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07" y="-99392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538-5383842_river-clipart-river-clipart-image-17-dinosaur-clipa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997450"/>
            <a:ext cx="1905000" cy="186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 descr="hello_html_773b55f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105400"/>
            <a:ext cx="903288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43808" y="2924944"/>
            <a:ext cx="483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>
              <a:solidFill>
                <a:srgbClr val="333399">
                  <a:lumMod val="50000"/>
                </a:srgb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0" y="378904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400" b="1" dirty="0">
              <a:solidFill>
                <a:srgbClr val="333399">
                  <a:lumMod val="50000"/>
                </a:srgb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36296" y="2996952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400" b="1" dirty="0">
              <a:solidFill>
                <a:srgbClr val="333399">
                  <a:lumMod val="50000"/>
                </a:srgb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86000" y="2348880"/>
            <a:ext cx="4572000" cy="32553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lnSpc>
                <a:spcPct val="115000"/>
              </a:lnSpc>
            </a:pPr>
            <a:endParaRPr lang="ru-RU" sz="1400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Times New Roman" panose="02020603050405020304"/>
            </a:endParaRPr>
          </a:p>
        </p:txBody>
      </p:sp>
      <p:sp>
        <p:nvSpPr>
          <p:cNvPr id="7" name="AutoShape 2" descr="https://www.dabasmuzejs.gov.lv/sites/default/files/2021-03/Zakiem_pa_pedam_bilde_pedas_1920x1080px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>
              <a:solidFill>
                <a:srgbClr val="0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077072"/>
            <a:ext cx="1578092" cy="25202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077072"/>
            <a:ext cx="1679512" cy="25371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74" y="4077072"/>
            <a:ext cx="1593484" cy="24995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374" y="4077071"/>
            <a:ext cx="1553802" cy="24482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077072"/>
            <a:ext cx="1650984" cy="25201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1174" y="4106268"/>
            <a:ext cx="1592827" cy="24672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331640" y="116632"/>
            <a:ext cx="6624736" cy="687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2F2F2F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«Расставь героев сказки по порядку» </a:t>
            </a:r>
            <a:endParaRPr lang="ru-RU" sz="1400" dirty="0">
              <a:latin typeface="Calibri" panose="020F0502020204030204"/>
              <a:ea typeface="Calibri" panose="020F0502020204030204"/>
              <a:cs typeface="Times New Roman" panose="02020603050405020304"/>
            </a:endParaRPr>
          </a:p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0.01042 L -0.33837 -0.4356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27" y="-2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85185E-6 L 0.0026 -0.4368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2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7.40741E-7 L -0.31857 -0.4356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37" y="-2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063 -0.19259 L 0.50087 -0.4340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03" y="-1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7037E-6 L -0.16077 -0.4361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8" y="-2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7 L 0.32136 -0.4266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59" y="-2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landscape-3621167_128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0" y="29915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538-5383842_river-clipart-river-clipart-image-17-dinosaur-clipa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997450"/>
            <a:ext cx="1905000" cy="186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 descr="hello_html_773b55f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105400"/>
            <a:ext cx="903288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0_80b1d_d2f3d954_ori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648200"/>
            <a:ext cx="5638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1" name="Picture 13" descr="Мерцающие-открытки-с-бабочками-Открытки-с-красивыми-бабочками-скачать-бесплатно-18368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343400"/>
            <a:ext cx="3238500" cy="229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51720" y="3140968"/>
            <a:ext cx="483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>
              <a:solidFill>
                <a:srgbClr val="333399">
                  <a:lumMod val="50000"/>
                </a:srgb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0" y="378904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400" b="1" dirty="0">
              <a:solidFill>
                <a:srgbClr val="333399">
                  <a:lumMod val="50000"/>
                </a:srgb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36296" y="2996952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400" b="1" dirty="0">
              <a:solidFill>
                <a:srgbClr val="333399">
                  <a:lumMod val="50000"/>
                </a:srgb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86000" y="2348880"/>
            <a:ext cx="4572000" cy="32553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lnSpc>
                <a:spcPct val="115000"/>
              </a:lnSpc>
            </a:pPr>
            <a:endParaRPr lang="ru-RU" sz="1400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Times New Roman" panose="02020603050405020304"/>
            </a:endParaRPr>
          </a:p>
        </p:txBody>
      </p:sp>
      <p:sp>
        <p:nvSpPr>
          <p:cNvPr id="7" name="AutoShape 2" descr="https://www.dabasmuzejs.gov.lv/sites/default/files/2021-03/Zakiem_pa_pedam_bilde_pedas_1920x1080px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299306" y="260648"/>
            <a:ext cx="6545388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15000"/>
              </a:lnSpc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(медведь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даёт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подсказку)</a:t>
            </a:r>
          </a:p>
          <a:p>
            <a:pPr fontAlgn="base">
              <a:lnSpc>
                <a:spcPct val="115000"/>
              </a:lnSpc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Хитрая плутовка , </a:t>
            </a:r>
            <a:endParaRPr lang="en-US" sz="2400" b="1" dirty="0" smtClean="0">
              <a:solidFill>
                <a:srgbClr val="002060"/>
              </a:solidFill>
              <a:latin typeface="Times New Roman" panose="02020603050405020304"/>
              <a:ea typeface="Calibri" panose="020F0502020204030204"/>
              <a:cs typeface="Times New Roman" panose="02020603050405020304"/>
            </a:endParaRPr>
          </a:p>
          <a:p>
            <a:pPr fontAlgn="base">
              <a:lnSpc>
                <a:spcPct val="115000"/>
              </a:lnSpc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рыжая шубка</a:t>
            </a:r>
            <a:endParaRPr lang="ru-RU" sz="2400" b="1" dirty="0">
              <a:solidFill>
                <a:srgbClr val="002060"/>
              </a:solidFill>
              <a:latin typeface="Times New Roman" panose="02020603050405020304"/>
              <a:ea typeface="Calibri" panose="020F0502020204030204"/>
              <a:cs typeface="Times New Roman" panose="02020603050405020304"/>
            </a:endParaRPr>
          </a:p>
          <a:p>
            <a:pPr fontAlgn="base">
              <a:lnSpc>
                <a:spcPct val="115000"/>
              </a:lnSpc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Хвост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пушистый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– краса</a:t>
            </a:r>
          </a:p>
          <a:p>
            <a:pPr fontAlgn="base">
              <a:lnSpc>
                <a:spcPct val="115000"/>
              </a:lnSpc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Как зовут её ?</a:t>
            </a:r>
          </a:p>
          <a:p>
            <a:pPr algn="ctr" fontAlgn="base">
              <a:lnSpc>
                <a:spcPct val="115000"/>
              </a:lnSpc>
            </a:pPr>
            <a:endParaRPr lang="ru-RU" sz="2400" b="1" dirty="0">
              <a:solidFill>
                <a:srgbClr val="002060"/>
              </a:solidFill>
              <a:latin typeface="Calibri" panose="020F0502020204030204"/>
              <a:ea typeface="Calibri" panose="020F0502020204030204"/>
              <a:cs typeface="Times New Roman" panose="02020603050405020304"/>
            </a:endParaRPr>
          </a:p>
        </p:txBody>
      </p:sp>
      <p:pic>
        <p:nvPicPr>
          <p:cNvPr id="14" name="Picture 5" descr="img5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DD72"/>
              </a:clrFrom>
              <a:clrTo>
                <a:srgbClr val="FFDD7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34" r="3334" b="2222"/>
          <a:stretch>
            <a:fillRect/>
          </a:stretch>
        </p:blipFill>
        <p:spPr bwMode="auto">
          <a:xfrm flipH="1">
            <a:off x="6372200" y="3132972"/>
            <a:ext cx="2396876" cy="3636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3212976"/>
            <a:ext cx="4498975" cy="337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0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risunok-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6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1552319224_3491-gifka-lisichk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284984"/>
            <a:ext cx="4495800" cy="337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tts_demofiles_6370e92f3ff4f768328229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5616" y="5661248"/>
            <a:ext cx="609600" cy="6096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55576" y="692696"/>
            <a:ext cx="6912768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15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-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 </a:t>
            </a: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Лиса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, скажи, ты ли, рыжая плутовка, </a:t>
            </a:r>
            <a:r>
              <a:rPr lang="ru-RU" sz="2800" b="1" dirty="0" err="1">
                <a:solidFill>
                  <a:schemeClr val="bg1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Колобочка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съела ловко?</a:t>
            </a:r>
            <a:endParaRPr lang="ru-RU" sz="2800" b="1" dirty="0">
              <a:solidFill>
                <a:schemeClr val="bg1"/>
              </a:solidFill>
              <a:effectLst/>
              <a:latin typeface="Calibri" panose="020F0502020204030204"/>
              <a:ea typeface="Calibri" panose="020F0502020204030204"/>
              <a:cs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Фон для презентации сказ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5" y="0"/>
            <a:ext cx="909975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979712" y="148478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endParaRPr lang="ru-RU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83768" y="4581128"/>
            <a:ext cx="40324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kumimoji="0" lang="ru-RU" b="0" i="0" u="none" strike="noStrike" kern="0" cap="none" spc="0" normalizeH="0" baseline="0" noProof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627784" y="1124744"/>
            <a:ext cx="3663280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>
                <a:ln w="1905">
                  <a:solidFill>
                    <a:schemeClr val="accent2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endParaRPr lang="ru-RU" sz="2800" b="1" i="1" dirty="0" smtClean="0">
              <a:ln w="1905">
                <a:solidFill>
                  <a:schemeClr val="accent2">
                    <a:lumMod val="50000"/>
                  </a:schemeClr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условий для развития познавательных способностей детей в процессе игры и формирование самостоятельности и инициативы в различных видах деятельности.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Привить интерес к новой форме игровой деятельности (</a:t>
            </a:r>
            <a:r>
              <a:rPr lang="ru-RU" sz="24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-игра).</a:t>
            </a:r>
            <a:endParaRPr lang="ru-RU" sz="24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risunok-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6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1552319224_3491-gifka-lisichk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284984"/>
            <a:ext cx="4495800" cy="337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55576" y="692696"/>
            <a:ext cx="6912768" cy="1054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15000"/>
              </a:lnSpc>
              <a:spcAft>
                <a:spcPts val="0"/>
              </a:spcAft>
            </a:pPr>
            <a:r>
              <a:rPr lang="ru-RU" sz="2800" b="1" dirty="0">
                <a:solidFill>
                  <a:schemeClr val="bg1"/>
                </a:solidFill>
                <a:latin typeface="Calibri" panose="020F0502020204030204"/>
                <a:ea typeface="Calibri" panose="020F0502020204030204"/>
                <a:cs typeface="Times New Roman" panose="02020603050405020304"/>
              </a:rPr>
              <a:t>- </a:t>
            </a:r>
            <a:r>
              <a:rPr lang="ru-RU" sz="2800" b="1" dirty="0" smtClean="0">
                <a:solidFill>
                  <a:schemeClr val="bg1"/>
                </a:solidFill>
                <a:latin typeface="Calibri" panose="020F0502020204030204"/>
                <a:ea typeface="Calibri" panose="020F0502020204030204"/>
                <a:cs typeface="Times New Roman" panose="02020603050405020304"/>
              </a:rPr>
              <a:t>Как </a:t>
            </a:r>
            <a:r>
              <a:rPr lang="ru-RU" sz="2800" b="1" dirty="0">
                <a:solidFill>
                  <a:schemeClr val="bg1"/>
                </a:solidFill>
                <a:latin typeface="Calibri" panose="020F0502020204030204"/>
                <a:ea typeface="Calibri" panose="020F0502020204030204"/>
                <a:cs typeface="Times New Roman" panose="02020603050405020304"/>
              </a:rPr>
              <a:t>хорошо, что нашли Колобка. Теперь его в сказку </a:t>
            </a:r>
            <a:r>
              <a:rPr lang="ru-RU" sz="2800" b="1" dirty="0" err="1">
                <a:solidFill>
                  <a:schemeClr val="bg1"/>
                </a:solidFill>
                <a:latin typeface="Calibri" panose="020F0502020204030204"/>
                <a:ea typeface="Calibri" panose="020F0502020204030204"/>
                <a:cs typeface="Times New Roman" panose="02020603050405020304"/>
              </a:rPr>
              <a:t>вернем</a:t>
            </a:r>
            <a:r>
              <a:rPr lang="ru-RU" sz="2800" b="1" dirty="0" smtClean="0">
                <a:solidFill>
                  <a:schemeClr val="bg1"/>
                </a:solidFill>
                <a:latin typeface="Calibri" panose="020F0502020204030204"/>
                <a:ea typeface="Calibri" panose="020F0502020204030204"/>
                <a:cs typeface="Times New Roman" panose="02020603050405020304"/>
              </a:rPr>
              <a:t>.</a:t>
            </a:r>
            <a:endParaRPr lang="ru-RU" sz="2800" b="1" dirty="0">
              <a:solidFill>
                <a:schemeClr val="bg1"/>
              </a:solidFill>
              <a:latin typeface="Calibri" panose="020F0502020204030204"/>
              <a:ea typeface="Calibri" panose="020F0502020204030204"/>
              <a:cs typeface="Times New Roman" panose="02020603050405020304"/>
            </a:endParaRPr>
          </a:p>
        </p:txBody>
      </p:sp>
      <p:pic>
        <p:nvPicPr>
          <p:cNvPr id="3" name="tts_demofiles_6370e96c9286d533560507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36296" y="5229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50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risunok-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6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55576" y="692696"/>
            <a:ext cx="6912768" cy="483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-Ребята, разве это  наш Колобок?!! </a:t>
            </a:r>
            <a:endParaRPr lang="ru-RU" sz="2400" b="1" dirty="0" smtClean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/>
              <a:cs typeface="Times New Roman" panose="02020603050405020304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52028">
            <a:off x="1273200" y="3006052"/>
            <a:ext cx="1163153" cy="3470220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path" presetSubtype="0" repeatCount="indefinite" accel="47000" decel="5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476 0.00138 L -0.07622 0.16712 L -0.04879 -0.00209 L -0.0099 0.16365 L 0.01927 -0.00579 L 0.05625 0.16018 L 0.08559 -0.00926 L 0.12291 0.15671 L 0.15208 -0.01274 L 0.19114 0.153 L 0.21892 -0.01598 L 0.25781 0.14953 L 0.28472 -0.01968 L 0.32361 0.14606 L 0.3533 -0.02315 L 0.38958 0.14259 L 0.42048 -0.02639 " pathEditMode="relative" rAng="-134340" ptsTypes="FFFFFFFFFFFFFFFFF">
                                      <p:cBhvr>
                                        <p:cTn id="6" dur="10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97" y="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risunok-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6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1552319224_3491-gifka-lisichk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284984"/>
            <a:ext cx="4495800" cy="337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55576" y="692696"/>
            <a:ext cx="6912768" cy="21819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Ах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Лиса, плутовка, перехитрить нас вздумала! Давайте покажем ей, как Колобок катиться должен. Давайте сядем за столы, послушаем отрывок из сказки и нарисуем как колобок катится.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landscape-3621167_12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0" y="29915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538-5383842_river-clipart-river-clipart-image-17-dinosaur-clip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997450"/>
            <a:ext cx="1905000" cy="186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 descr="hello_html_773b55f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105400"/>
            <a:ext cx="903288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43808" y="2924944"/>
            <a:ext cx="483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>
              <a:solidFill>
                <a:srgbClr val="333399">
                  <a:lumMod val="50000"/>
                </a:srgb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0" y="378904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400" b="1" dirty="0">
              <a:solidFill>
                <a:srgbClr val="333399">
                  <a:lumMod val="50000"/>
                </a:srgb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36296" y="2996952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400" b="1" dirty="0">
              <a:solidFill>
                <a:srgbClr val="333399">
                  <a:lumMod val="50000"/>
                </a:srgb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86000" y="2348880"/>
            <a:ext cx="4572000" cy="32553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lnSpc>
                <a:spcPct val="115000"/>
              </a:lnSpc>
            </a:pPr>
            <a:endParaRPr lang="ru-RU" sz="1400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Times New Roman" panose="02020603050405020304"/>
            </a:endParaRPr>
          </a:p>
        </p:txBody>
      </p:sp>
      <p:sp>
        <p:nvSpPr>
          <p:cNvPr id="7" name="AutoShape 2" descr="https://www.dabasmuzejs.gov.lv/sites/default/files/2021-03/Zakiem_pa_pedam_bilde_pedas_1920x1080px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699792" y="980728"/>
            <a:ext cx="34923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Колобок, румяный бок</a:t>
            </a:r>
          </a:p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Укатился за порог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772816"/>
            <a:ext cx="3414713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landscape-3621167_12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0" y="2991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538-5383842_river-clipart-river-clipart-image-17-dinosaur-clip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997450"/>
            <a:ext cx="1905000" cy="186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 descr="hello_html_773b55f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105400"/>
            <a:ext cx="903288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43808" y="2924944"/>
            <a:ext cx="483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>
              <a:solidFill>
                <a:srgbClr val="333399">
                  <a:lumMod val="50000"/>
                </a:srgb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0" y="378904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400" b="1" dirty="0">
              <a:solidFill>
                <a:srgbClr val="333399">
                  <a:lumMod val="50000"/>
                </a:srgb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36296" y="2996952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400" b="1" dirty="0">
              <a:solidFill>
                <a:srgbClr val="333399">
                  <a:lumMod val="50000"/>
                </a:srgb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86000" y="2348880"/>
            <a:ext cx="4572000" cy="32553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lnSpc>
                <a:spcPct val="115000"/>
              </a:lnSpc>
            </a:pPr>
            <a:endParaRPr lang="ru-RU" sz="1400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Times New Roman" panose="02020603050405020304"/>
            </a:endParaRPr>
          </a:p>
        </p:txBody>
      </p:sp>
      <p:sp>
        <p:nvSpPr>
          <p:cNvPr id="7" name="AutoShape 2" descr="https://www.dabasmuzejs.gov.lv/sites/default/files/2021-03/Zakiem_pa_pedam_bilde_pedas_1920x1080px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059832" y="1052736"/>
            <a:ext cx="28083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Скок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поскок,</a:t>
            </a:r>
          </a:p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Скок –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поскок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6" name="Picture 2" descr="https://www.silhouette.pics/images/quotes/english/general/black-zig-zag-line-transparent-52650-10225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4" t="31456" r="4874" b="36573"/>
          <a:stretch>
            <a:fillRect/>
          </a:stretch>
        </p:blipFill>
        <p:spPr bwMode="auto">
          <a:xfrm>
            <a:off x="2051720" y="1916832"/>
            <a:ext cx="4763729" cy="9438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landscape-3621167_128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0" y="29915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538-5383842_river-clipart-river-clipart-image-17-dinosaur-clipa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997450"/>
            <a:ext cx="1905000" cy="186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 descr="hello_html_773b55f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105400"/>
            <a:ext cx="903288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43808" y="2924944"/>
            <a:ext cx="483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>
              <a:solidFill>
                <a:srgbClr val="333399">
                  <a:lumMod val="50000"/>
                </a:srgb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0" y="378904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400" b="1" dirty="0">
              <a:solidFill>
                <a:srgbClr val="333399">
                  <a:lumMod val="50000"/>
                </a:srgb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36296" y="2996952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400" b="1" dirty="0">
              <a:solidFill>
                <a:srgbClr val="333399">
                  <a:lumMod val="50000"/>
                </a:srgb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86000" y="2348880"/>
            <a:ext cx="4572000" cy="32553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lnSpc>
                <a:spcPct val="115000"/>
              </a:lnSpc>
            </a:pPr>
            <a:endParaRPr lang="ru-RU" sz="1400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Times New Roman" panose="02020603050405020304"/>
            </a:endParaRPr>
          </a:p>
        </p:txBody>
      </p:sp>
      <p:sp>
        <p:nvSpPr>
          <p:cNvPr id="7" name="AutoShape 2" descr="https://www.dabasmuzejs.gov.lv/sites/default/files/2021-03/Zakiem_pa_pedam_bilde_pedas_1920x1080px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807804" y="476672"/>
            <a:ext cx="35283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Покатился Колобок</a:t>
            </a:r>
          </a:p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тропинке во лесок. </a:t>
            </a:r>
          </a:p>
          <a:p>
            <a:endParaRPr lang="ru-RU" sz="2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8" name="Picture 2" descr="https://www.clipartkey.com/mpngs/m/36-366810_spin-clip-spiral-circl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484784"/>
            <a:ext cx="2525819" cy="2736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landscape-3621167_12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0" y="29915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538-5383842_river-clipart-river-clipart-image-17-dinosaur-clip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997450"/>
            <a:ext cx="1905000" cy="186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 descr="hello_html_773b55f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105400"/>
            <a:ext cx="903288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43808" y="2924944"/>
            <a:ext cx="483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>
              <a:solidFill>
                <a:srgbClr val="333399">
                  <a:lumMod val="50000"/>
                </a:srgb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0" y="378904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400" b="1" dirty="0">
              <a:solidFill>
                <a:srgbClr val="333399">
                  <a:lumMod val="50000"/>
                </a:srgb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36296" y="2996952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400" b="1" dirty="0">
              <a:solidFill>
                <a:srgbClr val="333399">
                  <a:lumMod val="50000"/>
                </a:srgb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86000" y="2348880"/>
            <a:ext cx="4572000" cy="32553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lnSpc>
                <a:spcPct val="115000"/>
              </a:lnSpc>
            </a:pPr>
            <a:endParaRPr lang="ru-RU" sz="1400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Times New Roman" panose="02020603050405020304"/>
            </a:endParaRPr>
          </a:p>
        </p:txBody>
      </p:sp>
      <p:sp>
        <p:nvSpPr>
          <p:cNvPr id="7" name="AutoShape 2" descr="https://www.dabasmuzejs.gov.lv/sites/default/files/2021-03/Zakiem_pa_pedam_bilde_pedas_1920x1080px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059832" y="1052736"/>
            <a:ext cx="28083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2D2D8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Скок </a:t>
            </a:r>
            <a:r>
              <a:rPr lang="ru-RU" sz="2800" b="1" dirty="0">
                <a:solidFill>
                  <a:srgbClr val="2D2D8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поскок,</a:t>
            </a:r>
          </a:p>
          <a:p>
            <a:r>
              <a:rPr lang="ru-RU" sz="2800" b="1" dirty="0">
                <a:solidFill>
                  <a:srgbClr val="2D2D8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Скок – </a:t>
            </a:r>
            <a:r>
              <a:rPr lang="ru-RU" sz="2800" b="1" dirty="0" smtClean="0">
                <a:solidFill>
                  <a:srgbClr val="2D2D8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поскок</a:t>
            </a:r>
            <a:r>
              <a:rPr lang="en-US" sz="2800" b="1" dirty="0" smtClean="0">
                <a:solidFill>
                  <a:srgbClr val="2D2D8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2800" b="1" dirty="0">
              <a:solidFill>
                <a:srgbClr val="2D2D8A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6" name="Picture 2" descr="https://www.silhouette.pics/images/quotes/english/general/black-zig-zag-line-transparent-52650-10225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4" t="31456" r="4874" b="36573"/>
          <a:stretch>
            <a:fillRect/>
          </a:stretch>
        </p:blipFill>
        <p:spPr bwMode="auto">
          <a:xfrm>
            <a:off x="2051720" y="1916832"/>
            <a:ext cx="4763729" cy="9438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risunok-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6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1552319224_3491-gifka-lisichk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284984"/>
            <a:ext cx="4495800" cy="337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ts_demofiles_63711c2e828c3899336357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36296" y="5085184"/>
            <a:ext cx="609600" cy="609600"/>
          </a:xfrm>
          <a:prstGeom prst="rect">
            <a:avLst/>
          </a:prstGeom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824" y="3592089"/>
            <a:ext cx="2507048" cy="2141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0"/>
                            </p:stCondLst>
                            <p:childTnLst>
                              <p:par>
                                <p:cTn id="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9500"/>
                            </p:stCondLst>
                            <p:childTnLst>
                              <p:par>
                                <p:cTn id="12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landscape-3621167_12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0" y="29915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538-5383842_river-clipart-river-clipart-image-17-dinosaur-clip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997450"/>
            <a:ext cx="1905000" cy="186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 descr="hello_html_773b55f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105400"/>
            <a:ext cx="903288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43808" y="2924944"/>
            <a:ext cx="483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>
              <a:solidFill>
                <a:srgbClr val="333399">
                  <a:lumMod val="50000"/>
                </a:srgb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0" y="378904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400" b="1" dirty="0">
              <a:solidFill>
                <a:srgbClr val="333399">
                  <a:lumMod val="50000"/>
                </a:srgb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36296" y="2996952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400" b="1" dirty="0">
              <a:solidFill>
                <a:srgbClr val="333399">
                  <a:lumMod val="50000"/>
                </a:srgb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86000" y="2348880"/>
            <a:ext cx="4572000" cy="32553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lnSpc>
                <a:spcPct val="115000"/>
              </a:lnSpc>
            </a:pPr>
            <a:endParaRPr lang="ru-RU" sz="1400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Times New Roman" panose="02020603050405020304"/>
            </a:endParaRPr>
          </a:p>
        </p:txBody>
      </p:sp>
      <p:sp>
        <p:nvSpPr>
          <p:cNvPr id="7" name="AutoShape 2" descr="https://www.dabasmuzejs.gov.lv/sites/default/files/2021-03/Zakiem_pa_pedam_bilde_pedas_1920x1080px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23728" y="548680"/>
            <a:ext cx="4572000" cy="179126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Нашли нашего колобка. . Нагулялся Колобок. Пора его к Бабушке возвращать. Она нас заждалась, наверно 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effectLst/>
              <a:latin typeface="Calibri" panose="020F0502020204030204"/>
              <a:ea typeface="Calibri" panose="020F0502020204030204"/>
              <a:cs typeface="Times New Roman" panose="02020603050405020304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537533"/>
            <a:ext cx="1939192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33 0 0.06 0.027 0.06 0.06 C 0.06 0.099 0.03 0.113 0.012 0.119 L -0.012 0.125 C -0.03 0.131 -0.06 0.146 -0.06 0.19 C -0.06 0.218 -0.033 0.25 0 0.25 C 0.033 0.25 0.06 0.218 0.06 0.19 C 0.06 0.146 0.03 0.131 0.012 0.125 L -0.012 0.119 C -0.03 0.113 -0.06 0.099 -0.06 0.06 C -0.06 0.027 -0.033 0 0 0 Z" pathEditMode="relative" ptsTypes="">
                                      <p:cBhvr>
                                        <p:cTn id="6" dur="2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43808" y="2924944"/>
            <a:ext cx="483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>
              <a:solidFill>
                <a:srgbClr val="333399">
                  <a:lumMod val="50000"/>
                </a:srgb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0" y="378904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400" b="1" dirty="0">
              <a:solidFill>
                <a:srgbClr val="333399">
                  <a:lumMod val="50000"/>
                </a:srgb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36296" y="2996952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400" b="1" dirty="0">
              <a:solidFill>
                <a:srgbClr val="333399">
                  <a:lumMod val="50000"/>
                </a:srgb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86000" y="2348880"/>
            <a:ext cx="4572000" cy="32553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lnSpc>
                <a:spcPct val="115000"/>
              </a:lnSpc>
            </a:pPr>
            <a:endParaRPr lang="ru-RU" sz="1400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Times New Roman" panose="02020603050405020304"/>
            </a:endParaRPr>
          </a:p>
        </p:txBody>
      </p:sp>
      <p:sp>
        <p:nvSpPr>
          <p:cNvPr id="7" name="AutoShape 2" descr="https://www.dabasmuzejs.gov.lv/sites/default/files/2021-03/Zakiem_pa_pedam_bilde_pedas_1920x1080px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>
              <a:solidFill>
                <a:srgbClr val="000000"/>
              </a:solidFill>
            </a:endParaRPr>
          </a:p>
        </p:txBody>
      </p:sp>
      <p:pic>
        <p:nvPicPr>
          <p:cNvPr id="1026" name="Picture 2" descr="https://printonic.ru/uploads/images/2016/02/22/img_56cad7b20df4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341"/>
            <a:ext cx="9144000" cy="68743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5633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Фон для презентации сказ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9975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979712" y="148478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endParaRPr lang="ru-RU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83768" y="4581128"/>
            <a:ext cx="40324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kumimoji="0" lang="ru-RU" b="0" i="0" u="none" strike="noStrike" kern="0" cap="none" spc="0" normalizeH="0" baseline="0" noProof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627784" y="476672"/>
            <a:ext cx="3663280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>
                <a:ln w="1905">
                  <a:solidFill>
                    <a:schemeClr val="accent2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2800" b="1" i="1" dirty="0" smtClean="0">
                <a:ln w="1905">
                  <a:solidFill>
                    <a:schemeClr val="accent2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адачи: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закреплять умения детей оформлять речевое высказывание.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формировать социально-коммуникативные навыки – сотрудничества и доброжелательности.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развивать умения детей согласовывать свои действия со сверстниками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развивать творчество и логическое мышление детей.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развивать ловкость, сообразительность.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cf3.ppt-online.org/files3/slide/v/vKs4bItPlEAeTrcaOpoxMyU8fCGS1WznJD052m/slide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" y="387948"/>
            <a:ext cx="9137961" cy="64700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8845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CC00"/>
            </a:gs>
            <a:gs pos="100000">
              <a:srgbClr val="FF66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7" descr="gifk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666081"/>
            <a:ext cx="5634037" cy="539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8" descr="autumn_leaves_0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34114">
            <a:off x="7725396" y="2499577"/>
            <a:ext cx="1152525" cy="126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9" descr="autumn_leaves_0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919951">
            <a:off x="5180758" y="5751263"/>
            <a:ext cx="1179512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10" descr="autumn_leaves_02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886200"/>
            <a:ext cx="2481263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11" descr="autumn_leaves_00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56638">
            <a:off x="606026" y="5887600"/>
            <a:ext cx="892175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12" descr="autumn_leaves_00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40699">
            <a:off x="-23358" y="3236483"/>
            <a:ext cx="1243013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14" descr="25406908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628" y="4136243"/>
            <a:ext cx="6696744" cy="2720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19844"/>
            <a:ext cx="903649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В завершении нашей игры, хотим сказать</a:t>
            </a:r>
          </a:p>
          <a:p>
            <a:pPr algn="ctr"/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Всем спасибо за внимание</a:t>
            </a:r>
          </a:p>
          <a:p>
            <a:pPr algn="ctr"/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Говорим мы « </a:t>
            </a:r>
            <a:r>
              <a:rPr lang="ru-RU" sz="2800" b="1">
                <a:solidFill>
                  <a:schemeClr val="accent6">
                    <a:lumMod val="50000"/>
                  </a:schemeClr>
                </a:solidFill>
              </a:rPr>
              <a:t>До </a:t>
            </a:r>
            <a:r>
              <a:rPr lang="ru-RU" sz="2800" b="1" smtClean="0">
                <a:solidFill>
                  <a:schemeClr val="accent6">
                    <a:lumMod val="50000"/>
                  </a:schemeClr>
                </a:solidFill>
              </a:rPr>
              <a:t>свидания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!»</a:t>
            </a:r>
          </a:p>
          <a:p>
            <a:pPr algn="ctr"/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До счастливых новых встреч!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43808" y="2924944"/>
            <a:ext cx="483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>
              <a:solidFill>
                <a:srgbClr val="333399">
                  <a:lumMod val="50000"/>
                </a:srgb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0" y="378904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400" b="1" dirty="0">
              <a:solidFill>
                <a:srgbClr val="333399">
                  <a:lumMod val="50000"/>
                </a:srgb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36296" y="2996952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400" b="1" dirty="0">
              <a:solidFill>
                <a:srgbClr val="333399">
                  <a:lumMod val="50000"/>
                </a:srgb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86000" y="2348880"/>
            <a:ext cx="4572000" cy="32553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lnSpc>
                <a:spcPct val="115000"/>
              </a:lnSpc>
            </a:pPr>
            <a:endParaRPr lang="ru-RU" sz="1400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Times New Roman" panose="02020603050405020304"/>
            </a:endParaRPr>
          </a:p>
        </p:txBody>
      </p:sp>
      <p:sp>
        <p:nvSpPr>
          <p:cNvPr id="7" name="AutoShape 2" descr="https://www.dabasmuzejs.gov.lv/sites/default/files/2021-03/Zakiem_pa_pedam_bilde_pedas_1920x1080px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>
              <a:solidFill>
                <a:srgbClr val="000000"/>
              </a:solidFill>
            </a:endParaRPr>
          </a:p>
        </p:txBody>
      </p:sp>
      <p:pic>
        <p:nvPicPr>
          <p:cNvPr id="1026" name="Picture 2" descr="https://printonic.ru/uploads/images/2016/02/22/img_56cad7b20df4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341"/>
            <a:ext cx="9144000" cy="68743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5354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landscape-3621167_128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384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538-5383842_river-clipart-river-clipart-image-17-dinosaur-clipa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997450"/>
            <a:ext cx="1905000" cy="186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 descr="hello_html_773b55f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105400"/>
            <a:ext cx="903288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0_80b1d_d2f3d954_ori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648200"/>
            <a:ext cx="5638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1" name="Picture 13" descr="Мерцающие-открытки-с-бабочками-Открытки-с-красивыми-бабочками-скачать-бесплатно-18368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343400"/>
            <a:ext cx="3238500" cy="229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83" name="AutoShape 15"/>
          <p:cNvSpPr>
            <a:spLocks noChangeArrowheads="1"/>
          </p:cNvSpPr>
          <p:nvPr/>
        </p:nvSpPr>
        <p:spPr bwMode="auto">
          <a:xfrm>
            <a:off x="827584" y="1916832"/>
            <a:ext cx="1738313" cy="866775"/>
          </a:xfrm>
          <a:prstGeom prst="rightArrow">
            <a:avLst>
              <a:gd name="adj1" fmla="val 50000"/>
              <a:gd name="adj2" fmla="val 50137"/>
            </a:avLst>
          </a:prstGeom>
          <a:solidFill>
            <a:srgbClr val="E1210D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39552" y="188640"/>
            <a:ext cx="8424936" cy="1479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Интересно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, как мы узнаем, в какую сторону нам идти?</a:t>
            </a:r>
          </a:p>
          <a:p>
            <a:pPr fontAlgn="base"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Может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быть нам сказку вспомнить? В какую сторону покатился Колобок? Давайте посмотрим.</a:t>
            </a:r>
          </a:p>
          <a:p>
            <a:pPr fontAlgn="base">
              <a:lnSpc>
                <a:spcPct val="115000"/>
              </a:lnSpc>
              <a:spcAft>
                <a:spcPts val="0"/>
              </a:spcAft>
            </a:pPr>
            <a:endParaRPr lang="ru-RU" sz="20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/>
              <a:cs typeface="Times New Roman" panose="02020603050405020304" pitchFamily="18" charset="0"/>
            </a:endParaRPr>
          </a:p>
        </p:txBody>
      </p:sp>
      <p:pic>
        <p:nvPicPr>
          <p:cNvPr id="12" name="Picture 2" descr="C:\Users\Elena\Downloads\Vhl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412776"/>
            <a:ext cx="2127117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26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3" grpId="0" animBg="1"/>
      <p:bldP spid="718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risunok-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1552319224_3491-gifka-lisichk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458334"/>
            <a:ext cx="4495800" cy="337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ts_demofiles_6370e86b1c5b5060391976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80312" y="5445224"/>
            <a:ext cx="609600" cy="609600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77230">
            <a:off x="1024163" y="20053"/>
            <a:ext cx="2157413" cy="358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55776" y="1412776"/>
            <a:ext cx="4572000" cy="150810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base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«Кто трясётся за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кустом,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/>
              <a:cs typeface="Times New Roman" panose="02020603050405020304" pitchFamily="18" charset="0"/>
            </a:endParaRPr>
          </a:p>
          <a:p>
            <a:pPr fontAlgn="base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Маленьким дрожит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хвостом?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/>
              <a:cs typeface="Times New Roman" panose="02020603050405020304" pitchFamily="18" charset="0"/>
            </a:endParaRPr>
          </a:p>
          <a:p>
            <a:pPr fontAlgn="base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Ты трусливого узнай –ка 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/>
              <a:cs typeface="Times New Roman" panose="02020603050405020304" pitchFamily="18" charset="0"/>
            </a:endParaRPr>
          </a:p>
          <a:p>
            <a:pPr fontAlgn="base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–То наверно, серый…»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/>
              <a:cs typeface="Times New Roman" panose="02020603050405020304" pitchFamily="18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56992"/>
            <a:ext cx="2305050" cy="307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50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risunok-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384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9" descr="zayac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91000" y="1752600"/>
            <a:ext cx="348615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9552" y="404664"/>
            <a:ext cx="4572000" cy="136652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lnSpc>
                <a:spcPct val="115000"/>
              </a:lnSpc>
              <a:spcAft>
                <a:spcPts val="0"/>
              </a:spcAft>
            </a:pP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-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Здравствуй зайчик!</a:t>
            </a:r>
          </a:p>
          <a:p>
            <a:pPr marL="342900" indent="-342900" fontAlgn="base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Из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нашей сказки Колобок потерялся. Ты его не видел? 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/>
              <a:cs typeface="Times New Roman" panose="02020603050405020304" pitchFamily="18" charset="0"/>
            </a:endParaRPr>
          </a:p>
        </p:txBody>
      </p:sp>
      <p:pic>
        <p:nvPicPr>
          <p:cNvPr id="2" name="tts_demofiles_6370eaa26607d862918617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23728" y="541168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landscape-3621167_12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538-5383842_river-clipart-river-clipart-image-17-dinosaur-clip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997450"/>
            <a:ext cx="1905000" cy="186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 descr="hello_html_773b55f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105400"/>
            <a:ext cx="903288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0_80b1d_d2f3d954_ori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648200"/>
            <a:ext cx="5638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1" name="Picture 13" descr="Мерцающие-открытки-с-бабочками-Открытки-с-красивыми-бабочками-скачать-бесплатно-1836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343400"/>
            <a:ext cx="3238500" cy="229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16004"/>
            <a:ext cx="9143999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15000"/>
              </a:lnSpc>
            </a:pPr>
            <a:r>
              <a:rPr lang="ru-RU" sz="2400" b="1" dirty="0" smtClean="0">
                <a:solidFill>
                  <a:srgbClr val="333399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Вопросы викторины</a:t>
            </a:r>
            <a:endParaRPr lang="ru-RU" sz="2400" b="1" dirty="0">
              <a:solidFill>
                <a:srgbClr val="333399">
                  <a:lumMod val="50000"/>
                </a:srgbClr>
              </a:solidFill>
              <a:latin typeface="Times New Roman" panose="02020603050405020304" pitchFamily="18" charset="0"/>
              <a:ea typeface="Calibri" panose="020F0502020204030204"/>
              <a:cs typeface="Times New Roman" panose="02020603050405020304" pitchFamily="18" charset="0"/>
            </a:endParaRPr>
          </a:p>
          <a:p>
            <a:pPr fontAlgn="base">
              <a:lnSpc>
                <a:spcPct val="115000"/>
              </a:lnSpc>
            </a:pPr>
            <a:r>
              <a:rPr lang="ru-RU" sz="2400" b="1" dirty="0">
                <a:solidFill>
                  <a:srgbClr val="333399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1. Назови геометрическую фигуру с тремя углами.</a:t>
            </a:r>
          </a:p>
          <a:p>
            <a:pPr fontAlgn="base">
              <a:lnSpc>
                <a:spcPct val="115000"/>
              </a:lnSpc>
            </a:pPr>
            <a:endParaRPr lang="ru-RU" sz="2400" b="1" dirty="0">
              <a:solidFill>
                <a:srgbClr val="333399">
                  <a:lumMod val="50000"/>
                </a:srgbClr>
              </a:solidFill>
              <a:latin typeface="Times New Roman" panose="02020603050405020304" pitchFamily="18" charset="0"/>
              <a:ea typeface="Calibri" panose="020F0502020204030204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51720" y="3140968"/>
            <a:ext cx="483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0" y="378904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36296" y="2996952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86000" y="2348880"/>
            <a:ext cx="4572000" cy="32553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lnSpc>
                <a:spcPct val="115000"/>
              </a:lnSpc>
              <a:spcAft>
                <a:spcPts val="0"/>
              </a:spcAft>
            </a:pPr>
            <a:endParaRPr lang="ru-RU" sz="1400" dirty="0">
              <a:effectLst/>
              <a:latin typeface="Calibri" panose="020F0502020204030204"/>
              <a:ea typeface="Calibri" panose="020F0502020204030204"/>
              <a:cs typeface="Times New Roman" panose="02020603050405020304"/>
            </a:endParaRPr>
          </a:p>
        </p:txBody>
      </p:sp>
      <p:sp>
        <p:nvSpPr>
          <p:cNvPr id="7" name="AutoShape 2" descr="https://www.dabasmuzejs.gov.lv/sites/default/files/2021-03/Zakiem_pa_pedam_bilde_pedas_1920x1080px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pic>
        <p:nvPicPr>
          <p:cNvPr id="18434" name="Picture 2" descr="https://catherineasquithgallery.com/uploads/posts/2021-02/1612669094_50-p-zelenii-treugolnik-na-prozrachnom-fone-6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980728"/>
            <a:ext cx="3408324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landscape-3621167_12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538-5383842_river-clipart-river-clipart-image-17-dinosaur-clip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997450"/>
            <a:ext cx="1905000" cy="186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 descr="hello_html_773b55f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105400"/>
            <a:ext cx="903288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0_80b1d_d2f3d954_ori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648200"/>
            <a:ext cx="5638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1" name="Picture 13" descr="Мерцающие-открытки-с-бабочками-Открытки-с-красивыми-бабочками-скачать-бесплатно-1836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343400"/>
            <a:ext cx="3238500" cy="229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16004"/>
            <a:ext cx="9143999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15000"/>
              </a:lnSpc>
            </a:pPr>
            <a:r>
              <a:rPr lang="ru-RU" sz="2400" b="1" dirty="0" smtClean="0">
                <a:solidFill>
                  <a:srgbClr val="333399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Вопросы викторины</a:t>
            </a:r>
            <a:endParaRPr lang="ru-RU" sz="2400" b="1" dirty="0">
              <a:solidFill>
                <a:srgbClr val="333399">
                  <a:lumMod val="50000"/>
                </a:srgbClr>
              </a:solidFill>
              <a:latin typeface="Times New Roman" panose="02020603050405020304" pitchFamily="18" charset="0"/>
              <a:ea typeface="Calibri" panose="020F0502020204030204"/>
              <a:cs typeface="Times New Roman" panose="02020603050405020304" pitchFamily="18" charset="0"/>
            </a:endParaRPr>
          </a:p>
          <a:p>
            <a:pPr fontAlgn="base">
              <a:lnSpc>
                <a:spcPct val="115000"/>
              </a:lnSpc>
            </a:pPr>
            <a:r>
              <a:rPr lang="ru-RU" sz="2400" b="1" dirty="0" smtClean="0">
                <a:solidFill>
                  <a:srgbClr val="333399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2</a:t>
            </a:r>
            <a:r>
              <a:rPr lang="ru-RU" sz="2400" b="1" dirty="0">
                <a:solidFill>
                  <a:srgbClr val="333399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. На какую геометрическую фигуру похоже яйцо?</a:t>
            </a:r>
          </a:p>
          <a:p>
            <a:pPr fontAlgn="base">
              <a:lnSpc>
                <a:spcPct val="115000"/>
              </a:lnSpc>
            </a:pPr>
            <a:endParaRPr lang="ru-RU" sz="2400" b="1" dirty="0">
              <a:solidFill>
                <a:srgbClr val="333399">
                  <a:lumMod val="50000"/>
                </a:srgbClr>
              </a:solidFill>
              <a:latin typeface="Times New Roman" panose="02020603050405020304" pitchFamily="18" charset="0"/>
              <a:ea typeface="Calibri" panose="020F0502020204030204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51720" y="3140968"/>
            <a:ext cx="483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0" y="378904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36296" y="2996952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86000" y="2348880"/>
            <a:ext cx="4572000" cy="32553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lnSpc>
                <a:spcPct val="115000"/>
              </a:lnSpc>
              <a:spcAft>
                <a:spcPts val="0"/>
              </a:spcAft>
            </a:pPr>
            <a:endParaRPr lang="ru-RU" sz="1400" dirty="0">
              <a:effectLst/>
              <a:latin typeface="Calibri" panose="020F0502020204030204"/>
              <a:ea typeface="Calibri" panose="020F0502020204030204"/>
              <a:cs typeface="Times New Roman" panose="02020603050405020304"/>
            </a:endParaRPr>
          </a:p>
        </p:txBody>
      </p:sp>
      <p:sp>
        <p:nvSpPr>
          <p:cNvPr id="7" name="AutoShape 2" descr="https://www.dabasmuzejs.gov.lv/sites/default/files/2021-03/Zakiem_pa_pedam_bilde_pedas_1920x1080px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981249"/>
            <a:ext cx="2537786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</TotalTime>
  <Words>527</Words>
  <Application>Microsoft Office PowerPoint</Application>
  <PresentationFormat>Экран (4:3)</PresentationFormat>
  <Paragraphs>96</Paragraphs>
  <Slides>31</Slides>
  <Notes>7</Notes>
  <HiddenSlides>0</HiddenSlides>
  <MMClips>7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31</vt:i4>
      </vt:variant>
    </vt:vector>
  </HeadingPairs>
  <TitlesOfParts>
    <vt:vector size="36" baseType="lpstr">
      <vt:lpstr>Тема Office</vt:lpstr>
      <vt:lpstr>Оформление по умолчанию</vt:lpstr>
      <vt:lpstr>1_Оформление по умолчанию</vt:lpstr>
      <vt:lpstr>2_Оформление по умолчанию</vt:lpstr>
      <vt:lpstr>3_Оформление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*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Махмудова Елена</dc:creator>
  <cp:lastModifiedBy>Махмудова Елена</cp:lastModifiedBy>
  <cp:revision>121</cp:revision>
  <dcterms:created xsi:type="dcterms:W3CDTF">2022-11-06T14:24:00Z</dcterms:created>
  <dcterms:modified xsi:type="dcterms:W3CDTF">2022-12-19T08:13:19Z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888084321A6141EF94677367CADE9FF7</vt:lpwstr>
  </property>
  <property fmtid="{D5CDD505-2E9C-101B-9397-08002B2CF9AE}" pid="3" name="KSOProductBuildVer">
    <vt:lpwstr>1049-11.2.0.11417</vt:lpwstr>
  </property>
</Properties>
</file>