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276373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ООД по ознакомлению с окружающим миром                «Цветущий луг»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dirty="0" smtClean="0">
                <a:solidFill>
                  <a:srgbClr val="C00000"/>
                </a:solidFill>
              </a:rPr>
              <a:t>Подготовила:                           Спиридонова М. Н.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336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980727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Пастушья сумка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196752"/>
            <a:ext cx="4355976" cy="566124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</a:rPr>
              <a:t>Растет повсеместно </a:t>
            </a:r>
            <a:r>
              <a:rPr lang="ru-RU" b="1" dirty="0" smtClean="0">
                <a:solidFill>
                  <a:srgbClr val="C00000"/>
                </a:solidFill>
              </a:rPr>
              <a:t>в тропических </a:t>
            </a:r>
            <a:r>
              <a:rPr lang="ru-RU" b="1" dirty="0">
                <a:solidFill>
                  <a:srgbClr val="C00000"/>
                </a:solidFill>
              </a:rPr>
              <a:t>и </a:t>
            </a:r>
            <a:r>
              <a:rPr lang="ru-RU" b="1" dirty="0" smtClean="0">
                <a:solidFill>
                  <a:srgbClr val="C00000"/>
                </a:solidFill>
              </a:rPr>
              <a:t>умеренных районах </a:t>
            </a:r>
            <a:r>
              <a:rPr lang="ru-RU" b="1" dirty="0">
                <a:solidFill>
                  <a:srgbClr val="C00000"/>
                </a:solidFill>
              </a:rPr>
              <a:t>земного шара. В </a:t>
            </a:r>
            <a:r>
              <a:rPr lang="ru-RU" b="1" dirty="0" smtClean="0">
                <a:solidFill>
                  <a:srgbClr val="C00000"/>
                </a:solidFill>
              </a:rPr>
              <a:t>горах пастушья </a:t>
            </a:r>
            <a:r>
              <a:rPr lang="ru-RU" b="1" dirty="0">
                <a:solidFill>
                  <a:srgbClr val="C00000"/>
                </a:solidFill>
              </a:rPr>
              <a:t>сумка </a:t>
            </a:r>
            <a:r>
              <a:rPr lang="ru-RU" b="1" dirty="0" smtClean="0">
                <a:solidFill>
                  <a:srgbClr val="C00000"/>
                </a:solidFill>
              </a:rPr>
              <a:t>поднимается до </a:t>
            </a:r>
            <a:r>
              <a:rPr lang="ru-RU" b="1" dirty="0">
                <a:solidFill>
                  <a:srgbClr val="C00000"/>
                </a:solidFill>
              </a:rPr>
              <a:t>высоты 2700 </a:t>
            </a:r>
            <a:r>
              <a:rPr lang="ru-RU" b="1" dirty="0" smtClean="0">
                <a:solidFill>
                  <a:srgbClr val="C00000"/>
                </a:solidFill>
              </a:rPr>
              <a:t>м. Это </a:t>
            </a:r>
            <a:r>
              <a:rPr lang="ru-RU" b="1" dirty="0">
                <a:solidFill>
                  <a:srgbClr val="C00000"/>
                </a:solidFill>
              </a:rPr>
              <a:t>растение </a:t>
            </a:r>
            <a:r>
              <a:rPr lang="ru-RU" b="1" dirty="0" smtClean="0">
                <a:solidFill>
                  <a:srgbClr val="C00000"/>
                </a:solidFill>
              </a:rPr>
              <a:t>широко используется </a:t>
            </a:r>
            <a:r>
              <a:rPr lang="ru-RU" b="1" dirty="0">
                <a:solidFill>
                  <a:srgbClr val="C00000"/>
                </a:solidFill>
              </a:rPr>
              <a:t>в медицине, как </a:t>
            </a:r>
            <a:r>
              <a:rPr lang="ru-RU" b="1" dirty="0" smtClean="0">
                <a:solidFill>
                  <a:srgbClr val="C00000"/>
                </a:solidFill>
              </a:rPr>
              <a:t>в традиционной</a:t>
            </a:r>
            <a:r>
              <a:rPr lang="ru-RU" b="1" dirty="0">
                <a:solidFill>
                  <a:srgbClr val="C00000"/>
                </a:solidFill>
              </a:rPr>
              <a:t>, так и </a:t>
            </a:r>
            <a:r>
              <a:rPr lang="ru-RU" b="1" dirty="0" smtClean="0">
                <a:solidFill>
                  <a:srgbClr val="C00000"/>
                </a:solidFill>
              </a:rPr>
              <a:t>в народной</a:t>
            </a:r>
            <a:r>
              <a:rPr lang="ru-RU" b="1" dirty="0">
                <a:solidFill>
                  <a:srgbClr val="C00000"/>
                </a:solidFill>
              </a:rPr>
              <a:t>. </a:t>
            </a:r>
            <a:r>
              <a:rPr lang="ru-RU" b="1" dirty="0" smtClean="0">
                <a:solidFill>
                  <a:srgbClr val="C00000"/>
                </a:solidFill>
              </a:rPr>
              <a:t>              Пастушья сумка обладает уникальным кровоостанавливающим действием </a:t>
            </a:r>
            <a:r>
              <a:rPr lang="ru-RU" b="1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302" y="1196752"/>
            <a:ext cx="4355976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3010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26617"/>
            <a:ext cx="9721080" cy="688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980727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Колокольчик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1124744"/>
            <a:ext cx="8856984" cy="2016224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</a:rPr>
              <a:t>Колокольчик – красивое растение, которое было </a:t>
            </a:r>
            <a:r>
              <a:rPr lang="ru-RU" b="1" dirty="0" smtClean="0">
                <a:solidFill>
                  <a:srgbClr val="C00000"/>
                </a:solidFill>
              </a:rPr>
              <a:t>названо так </a:t>
            </a:r>
            <a:r>
              <a:rPr lang="ru-RU" b="1" dirty="0">
                <a:solidFill>
                  <a:srgbClr val="C00000"/>
                </a:solidFill>
              </a:rPr>
              <a:t>из-за формы цветков, похожей на </a:t>
            </a:r>
            <a:r>
              <a:rPr lang="ru-RU" b="1" dirty="0" smtClean="0">
                <a:solidFill>
                  <a:srgbClr val="C00000"/>
                </a:solidFill>
              </a:rPr>
              <a:t>колокол. Такие </a:t>
            </a:r>
            <a:r>
              <a:rPr lang="ru-RU" b="1" dirty="0">
                <a:solidFill>
                  <a:srgbClr val="C00000"/>
                </a:solidFill>
              </a:rPr>
              <a:t>цветы начали прорастать в горных местностях, </a:t>
            </a:r>
            <a:r>
              <a:rPr lang="ru-RU" b="1" dirty="0" smtClean="0">
                <a:solidFill>
                  <a:srgbClr val="C00000"/>
                </a:solidFill>
              </a:rPr>
              <a:t>а затем </a:t>
            </a:r>
            <a:r>
              <a:rPr lang="ru-RU" b="1" dirty="0">
                <a:solidFill>
                  <a:srgbClr val="C00000"/>
                </a:solidFill>
              </a:rPr>
              <a:t>появились и в лесах, и на полях. Даже в </a:t>
            </a:r>
            <a:r>
              <a:rPr lang="ru-RU" b="1" dirty="0" smtClean="0">
                <a:solidFill>
                  <a:srgbClr val="C00000"/>
                </a:solidFill>
              </a:rPr>
              <a:t>пустынных местах </a:t>
            </a:r>
            <a:r>
              <a:rPr lang="ru-RU" b="1" dirty="0">
                <a:solidFill>
                  <a:srgbClr val="C00000"/>
                </a:solidFill>
              </a:rPr>
              <a:t>и на скалах можно встретить колокольчик</a:t>
            </a:r>
            <a:r>
              <a:rPr lang="ru-RU" b="1" dirty="0" smtClean="0">
                <a:solidFill>
                  <a:srgbClr val="C00000"/>
                </a:solidFill>
              </a:rPr>
              <a:t>.  В </a:t>
            </a:r>
            <a:r>
              <a:rPr lang="ru-RU" b="1" dirty="0">
                <a:solidFill>
                  <a:srgbClr val="C00000"/>
                </a:solidFill>
              </a:rPr>
              <a:t>России насчитывается около 150 видов колокольчика!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26" y="3140968"/>
            <a:ext cx="4514850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64088" y="2828836"/>
            <a:ext cx="37799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 smtClean="0">
              <a:solidFill>
                <a:srgbClr val="C00000"/>
              </a:solidFill>
            </a:endParaRPr>
          </a:p>
          <a:p>
            <a:endParaRPr lang="ru-RU" sz="2800" b="1" dirty="0">
              <a:solidFill>
                <a:srgbClr val="C00000"/>
              </a:solidFill>
            </a:endParaRPr>
          </a:p>
          <a:p>
            <a:r>
              <a:rPr lang="ru-RU" sz="2800" b="1" dirty="0" smtClean="0">
                <a:solidFill>
                  <a:srgbClr val="C00000"/>
                </a:solidFill>
              </a:rPr>
              <a:t>Очень </a:t>
            </a:r>
            <a:r>
              <a:rPr lang="ru-RU" sz="2800" b="1" dirty="0">
                <a:solidFill>
                  <a:srgbClr val="C00000"/>
                </a:solidFill>
              </a:rPr>
              <a:t>часто</a:t>
            </a:r>
          </a:p>
          <a:p>
            <a:r>
              <a:rPr lang="ru-RU" sz="2800" b="1" dirty="0">
                <a:solidFill>
                  <a:srgbClr val="C00000"/>
                </a:solidFill>
              </a:rPr>
              <a:t>применяют настой из</a:t>
            </a:r>
          </a:p>
          <a:p>
            <a:r>
              <a:rPr lang="ru-RU" sz="2800" b="1" dirty="0">
                <a:solidFill>
                  <a:srgbClr val="C00000"/>
                </a:solidFill>
              </a:rPr>
              <a:t>колокольчика для</a:t>
            </a:r>
          </a:p>
          <a:p>
            <a:r>
              <a:rPr lang="ru-RU" sz="2800" b="1" dirty="0">
                <a:solidFill>
                  <a:srgbClr val="C00000"/>
                </a:solidFill>
              </a:rPr>
              <a:t>лечения ангины.</a:t>
            </a:r>
          </a:p>
        </p:txBody>
      </p:sp>
    </p:spTree>
    <p:extLst>
      <p:ext uri="{BB962C8B-B14F-4D97-AF65-F5344CB8AC3E}">
        <p14:creationId xmlns:p14="http://schemas.microsoft.com/office/powerpoint/2010/main" val="1196635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298" y="-121704"/>
            <a:ext cx="9651825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24743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Пижма обычная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980728"/>
            <a:ext cx="8928992" cy="1656184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</a:rPr>
              <a:t>Растёт по сухим лугам, канавам, балкам, по берегам рек и</a:t>
            </a:r>
          </a:p>
          <a:p>
            <a:pPr algn="just"/>
            <a:r>
              <a:rPr lang="ru-RU" b="1" dirty="0">
                <a:solidFill>
                  <a:srgbClr val="C00000"/>
                </a:solidFill>
              </a:rPr>
              <a:t>озёр, в посадках, на опушках леса и среди кустарников, около</a:t>
            </a:r>
          </a:p>
          <a:p>
            <a:pPr algn="just"/>
            <a:r>
              <a:rPr lang="ru-RU" b="1" dirty="0">
                <a:solidFill>
                  <a:srgbClr val="C00000"/>
                </a:solidFill>
              </a:rPr>
              <a:t>дорог и близ жилья, по </a:t>
            </a:r>
            <a:r>
              <a:rPr lang="ru-RU" b="1" dirty="0" smtClean="0">
                <a:solidFill>
                  <a:srgbClr val="C00000"/>
                </a:solidFill>
              </a:rPr>
              <a:t>мусорным </a:t>
            </a:r>
            <a:r>
              <a:rPr lang="ru-RU" b="1" dirty="0">
                <a:solidFill>
                  <a:srgbClr val="C00000"/>
                </a:solidFill>
              </a:rPr>
              <a:t>местам, на межах.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4028480" cy="4337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3968" y="1582341"/>
            <a:ext cx="4464496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sz="2400" b="1" dirty="0" smtClean="0">
                <a:solidFill>
                  <a:srgbClr val="C00000"/>
                </a:solidFill>
              </a:rPr>
              <a:t>В </a:t>
            </a:r>
            <a:r>
              <a:rPr lang="ru-RU" sz="2400" b="1" dirty="0">
                <a:solidFill>
                  <a:srgbClr val="C00000"/>
                </a:solidFill>
              </a:rPr>
              <a:t>давние времена, когда не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было холодильников, при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недостаче соли или её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отсутствии, для сохранения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свежего мяса пользовались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порошком из цветов пижмы и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её листьев, добавляя к этой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смеси листья крапивы.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Считается</a:t>
            </a:r>
            <a:r>
              <a:rPr lang="ru-RU" sz="2400" b="1" dirty="0">
                <a:solidFill>
                  <a:srgbClr val="C00000"/>
                </a:solidFill>
              </a:rPr>
              <a:t>, что пижма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обыкновенная отгоняет мух,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поэтому её целесообразно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Высаживать возле помещений для скота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623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24743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Синеголовник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196752"/>
            <a:ext cx="8208912" cy="792088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Это </a:t>
            </a:r>
            <a:r>
              <a:rPr lang="ru-RU" b="1" dirty="0">
                <a:solidFill>
                  <a:srgbClr val="C00000"/>
                </a:solidFill>
              </a:rPr>
              <a:t>многолетнее растение, которого </a:t>
            </a:r>
            <a:r>
              <a:rPr lang="ru-RU" b="1" dirty="0" smtClean="0">
                <a:solidFill>
                  <a:srgbClr val="C00000"/>
                </a:solidFill>
              </a:rPr>
              <a:t>насчитывается несколько </a:t>
            </a:r>
            <a:r>
              <a:rPr lang="ru-RU" b="1" dirty="0">
                <a:solidFill>
                  <a:srgbClr val="C00000"/>
                </a:solidFill>
              </a:rPr>
              <a:t>видов.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3456384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39952" y="1443841"/>
            <a:ext cx="4248472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sz="2400" b="1" dirty="0" smtClean="0">
              <a:solidFill>
                <a:srgbClr val="C00000"/>
              </a:solidFill>
            </a:endParaRPr>
          </a:p>
          <a:p>
            <a:r>
              <a:rPr lang="ru-RU" sz="2400" b="1" dirty="0" smtClean="0">
                <a:solidFill>
                  <a:srgbClr val="C00000"/>
                </a:solidFill>
              </a:rPr>
              <a:t>Синеголовник </a:t>
            </a:r>
            <a:r>
              <a:rPr lang="ru-RU" sz="2400" b="1" dirty="0">
                <a:solidFill>
                  <a:srgbClr val="C00000"/>
                </a:solidFill>
              </a:rPr>
              <a:t>- это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уникальное растение,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которое издревле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применяли для лечения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различных заболеваний. Его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препараты помогали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преодолеть головную и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зубную боль.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Согласно </a:t>
            </a:r>
            <a:r>
              <a:rPr lang="ru-RU" sz="2400" b="1" dirty="0">
                <a:solidFill>
                  <a:srgbClr val="C00000"/>
                </a:solidFill>
              </a:rPr>
              <a:t>поверьям, если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композицию из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синеголовника разместить в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своем доме, то она отведет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порчу и сглаз.</a:t>
            </a:r>
          </a:p>
        </p:txBody>
      </p:sp>
    </p:spTree>
    <p:extLst>
      <p:ext uri="{BB962C8B-B14F-4D97-AF65-F5344CB8AC3E}">
        <p14:creationId xmlns:p14="http://schemas.microsoft.com/office/powerpoint/2010/main" val="276026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15" y="4841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96751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Сурепка обычная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124744"/>
            <a:ext cx="8964488" cy="1944216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</a:rPr>
              <a:t>Растет по всему земному шару, предпочитая места </a:t>
            </a:r>
            <a:r>
              <a:rPr lang="ru-RU" b="1" dirty="0" smtClean="0">
                <a:solidFill>
                  <a:srgbClr val="C00000"/>
                </a:solidFill>
              </a:rPr>
              <a:t>с умеренным </a:t>
            </a:r>
            <a:r>
              <a:rPr lang="ru-RU" b="1" dirty="0">
                <a:solidFill>
                  <a:srgbClr val="C00000"/>
                </a:solidFill>
              </a:rPr>
              <a:t>климатом. Сурепка встречается вдоль дорог, </a:t>
            </a:r>
            <a:r>
              <a:rPr lang="ru-RU" b="1" dirty="0" smtClean="0">
                <a:solidFill>
                  <a:srgbClr val="C00000"/>
                </a:solidFill>
              </a:rPr>
              <a:t>на полях</a:t>
            </a:r>
            <a:r>
              <a:rPr lang="ru-RU" b="1" dirty="0">
                <a:solidFill>
                  <a:srgbClr val="C00000"/>
                </a:solidFill>
              </a:rPr>
              <a:t>, лугах и огородах как сорняк. Сурепку используют </a:t>
            </a:r>
            <a:r>
              <a:rPr lang="ru-RU" b="1" dirty="0" smtClean="0">
                <a:solidFill>
                  <a:srgbClr val="C00000"/>
                </a:solidFill>
              </a:rPr>
              <a:t>в качестве </a:t>
            </a:r>
            <a:r>
              <a:rPr lang="ru-RU" b="1" dirty="0">
                <a:solidFill>
                  <a:srgbClr val="C00000"/>
                </a:solidFill>
              </a:rPr>
              <a:t>пряности или салатной зелени в кулинарии, а также </a:t>
            </a:r>
            <a:r>
              <a:rPr lang="ru-RU" b="1" dirty="0" smtClean="0">
                <a:solidFill>
                  <a:srgbClr val="C00000"/>
                </a:solidFill>
              </a:rPr>
              <a:t>в качестве </a:t>
            </a:r>
            <a:r>
              <a:rPr lang="ru-RU" b="1" dirty="0">
                <a:solidFill>
                  <a:srgbClr val="C00000"/>
                </a:solidFill>
              </a:rPr>
              <a:t>целебного средства в народной и </a:t>
            </a:r>
            <a:r>
              <a:rPr lang="ru-RU" b="1" dirty="0" smtClean="0">
                <a:solidFill>
                  <a:srgbClr val="C00000"/>
                </a:solidFill>
              </a:rPr>
              <a:t>официальной медицине.</a:t>
            </a:r>
          </a:p>
          <a:p>
            <a:pPr algn="just"/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041576"/>
            <a:ext cx="3384376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2136339"/>
            <a:ext cx="63184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sz="2400" b="1" dirty="0" smtClean="0">
                <a:solidFill>
                  <a:srgbClr val="C00000"/>
                </a:solidFill>
              </a:rPr>
              <a:t>Растение </a:t>
            </a:r>
            <a:r>
              <a:rPr lang="ru-RU" sz="2400" b="1" dirty="0">
                <a:solidFill>
                  <a:srgbClr val="C00000"/>
                </a:solidFill>
              </a:rPr>
              <a:t>считается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условно ядовитым, но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большую опасность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представляет для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насекомых и птиц: при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соблюдении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умеренности во время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употребления человеку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сурепка не вредна.</a:t>
            </a:r>
          </a:p>
        </p:txBody>
      </p:sp>
    </p:spTree>
    <p:extLst>
      <p:ext uri="{BB962C8B-B14F-4D97-AF65-F5344CB8AC3E}">
        <p14:creationId xmlns:p14="http://schemas.microsoft.com/office/powerpoint/2010/main" val="2635106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24743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Тысячелистник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980728"/>
            <a:ext cx="8784976" cy="180020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</a:rPr>
              <a:t>Растёт на лугах, в луговых степях, в светлых лесах, </a:t>
            </a:r>
            <a:r>
              <a:rPr lang="ru-RU" b="1" dirty="0" smtClean="0">
                <a:solidFill>
                  <a:srgbClr val="C00000"/>
                </a:solidFill>
              </a:rPr>
              <a:t>вдоль дорог </a:t>
            </a:r>
            <a:r>
              <a:rPr lang="ru-RU" b="1" dirty="0">
                <a:solidFill>
                  <a:srgbClr val="C00000"/>
                </a:solidFill>
              </a:rPr>
              <a:t>почти по всей </a:t>
            </a:r>
            <a:r>
              <a:rPr lang="ru-RU" b="1" dirty="0" smtClean="0">
                <a:solidFill>
                  <a:srgbClr val="C00000"/>
                </a:solidFill>
              </a:rPr>
              <a:t>России. Листьев </a:t>
            </a:r>
            <a:r>
              <a:rPr lang="ru-RU" b="1" dirty="0">
                <a:solidFill>
                  <a:srgbClr val="C00000"/>
                </a:solidFill>
              </a:rPr>
              <a:t>у тысячелистника не тысяча, а гораздо </a:t>
            </a:r>
            <a:r>
              <a:rPr lang="ru-RU" b="1" dirty="0" smtClean="0">
                <a:solidFill>
                  <a:srgbClr val="C00000"/>
                </a:solidFill>
              </a:rPr>
              <a:t>меньше. Но </a:t>
            </a:r>
            <a:r>
              <a:rPr lang="ru-RU" b="1" dirty="0">
                <a:solidFill>
                  <a:srgbClr val="C00000"/>
                </a:solidFill>
              </a:rPr>
              <a:t>каждый изрезан, рассечён на множество долек. Вот </a:t>
            </a:r>
            <a:r>
              <a:rPr lang="ru-RU" b="1" dirty="0" smtClean="0">
                <a:solidFill>
                  <a:srgbClr val="C00000"/>
                </a:solidFill>
              </a:rPr>
              <a:t>и кажется</a:t>
            </a:r>
            <a:r>
              <a:rPr lang="ru-RU" b="1" dirty="0">
                <a:solidFill>
                  <a:srgbClr val="C00000"/>
                </a:solidFill>
              </a:rPr>
              <a:t>, что их очень </a:t>
            </a:r>
            <a:r>
              <a:rPr lang="ru-RU" b="1" dirty="0" smtClean="0">
                <a:solidFill>
                  <a:srgbClr val="C00000"/>
                </a:solidFill>
              </a:rPr>
              <a:t>много. Ещё </a:t>
            </a:r>
            <a:r>
              <a:rPr lang="ru-RU" b="1" dirty="0">
                <a:solidFill>
                  <a:srgbClr val="C00000"/>
                </a:solidFill>
              </a:rPr>
              <a:t>900 лет назад греческий врач </a:t>
            </a:r>
            <a:r>
              <a:rPr lang="ru-RU" b="1" dirty="0" err="1">
                <a:solidFill>
                  <a:srgbClr val="C00000"/>
                </a:solidFill>
              </a:rPr>
              <a:t>Диоскорид</a:t>
            </a:r>
            <a:r>
              <a:rPr lang="ru-RU" b="1" dirty="0">
                <a:solidFill>
                  <a:srgbClr val="C00000"/>
                </a:solidFill>
              </a:rPr>
              <a:t> писал, </a:t>
            </a:r>
            <a:r>
              <a:rPr lang="ru-RU" b="1" dirty="0" smtClean="0">
                <a:solidFill>
                  <a:srgbClr val="C00000"/>
                </a:solidFill>
              </a:rPr>
              <a:t>что тысячелистник </a:t>
            </a:r>
            <a:r>
              <a:rPr lang="ru-RU" b="1" dirty="0">
                <a:solidFill>
                  <a:srgbClr val="C00000"/>
                </a:solidFill>
              </a:rPr>
              <a:t>заживляет раны и </a:t>
            </a:r>
            <a:r>
              <a:rPr lang="ru-RU" b="1" dirty="0" smtClean="0">
                <a:solidFill>
                  <a:srgbClr val="C00000"/>
                </a:solidFill>
              </a:rPr>
              <a:t>останавливает кровотечения</a:t>
            </a:r>
            <a:r>
              <a:rPr lang="ru-RU" b="1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811939"/>
            <a:ext cx="4831073" cy="408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36096" y="2413338"/>
            <a:ext cx="3384376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sz="2800" b="1" dirty="0" smtClean="0">
                <a:solidFill>
                  <a:srgbClr val="C00000"/>
                </a:solidFill>
              </a:rPr>
              <a:t>В </a:t>
            </a:r>
            <a:r>
              <a:rPr lang="ru-RU" sz="2800" b="1" dirty="0">
                <a:solidFill>
                  <a:srgbClr val="C00000"/>
                </a:solidFill>
              </a:rPr>
              <a:t>годы Великой</a:t>
            </a:r>
          </a:p>
          <a:p>
            <a:r>
              <a:rPr lang="ru-RU" sz="2800" b="1" dirty="0">
                <a:solidFill>
                  <a:srgbClr val="C00000"/>
                </a:solidFill>
              </a:rPr>
              <a:t>Отечественной</a:t>
            </a:r>
          </a:p>
          <a:p>
            <a:r>
              <a:rPr lang="ru-RU" sz="2800" b="1" dirty="0">
                <a:solidFill>
                  <a:srgbClr val="C00000"/>
                </a:solidFill>
              </a:rPr>
              <a:t>войны отвары и</a:t>
            </a:r>
          </a:p>
          <a:p>
            <a:r>
              <a:rPr lang="ru-RU" sz="2800" b="1" dirty="0">
                <a:solidFill>
                  <a:srgbClr val="C00000"/>
                </a:solidFill>
              </a:rPr>
              <a:t>настои растения</a:t>
            </a:r>
          </a:p>
          <a:p>
            <a:r>
              <a:rPr lang="ru-RU" sz="2800" b="1" dirty="0">
                <a:solidFill>
                  <a:srgbClr val="C00000"/>
                </a:solidFill>
              </a:rPr>
              <a:t>применялись при</a:t>
            </a:r>
          </a:p>
          <a:p>
            <a:r>
              <a:rPr lang="ru-RU" sz="2800" b="1" dirty="0">
                <a:solidFill>
                  <a:srgbClr val="C00000"/>
                </a:solidFill>
              </a:rPr>
              <a:t>лечении раненых</a:t>
            </a:r>
          </a:p>
          <a:p>
            <a:r>
              <a:rPr lang="ru-RU" sz="2800" b="1" dirty="0">
                <a:solidFill>
                  <a:srgbClr val="C00000"/>
                </a:solidFill>
              </a:rPr>
              <a:t>воинов.</a:t>
            </a:r>
          </a:p>
        </p:txBody>
      </p:sp>
    </p:spTree>
    <p:extLst>
      <p:ext uri="{BB962C8B-B14F-4D97-AF65-F5344CB8AC3E}">
        <p14:creationId xmlns:p14="http://schemas.microsoft.com/office/powerpoint/2010/main" val="1218110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1" y="4539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908719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Цикорий обычный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908720"/>
            <a:ext cx="8784976" cy="1512168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</a:rPr>
              <a:t>Встречается практически всюду — в азиатской </a:t>
            </a:r>
            <a:r>
              <a:rPr lang="ru-RU" b="1" dirty="0" smtClean="0">
                <a:solidFill>
                  <a:srgbClr val="C00000"/>
                </a:solidFill>
              </a:rPr>
              <a:t>и европейской </a:t>
            </a:r>
            <a:r>
              <a:rPr lang="ru-RU" b="1" dirty="0">
                <a:solidFill>
                  <a:srgbClr val="C00000"/>
                </a:solidFill>
              </a:rPr>
              <a:t>частях Евразии, в Новой Зеландии, </a:t>
            </a:r>
            <a:r>
              <a:rPr lang="ru-RU" b="1" dirty="0" smtClean="0">
                <a:solidFill>
                  <a:srgbClr val="C00000"/>
                </a:solidFill>
              </a:rPr>
              <a:t>Африке, Австралии</a:t>
            </a:r>
            <a:r>
              <a:rPr lang="ru-RU" b="1" dirty="0">
                <a:solidFill>
                  <a:srgbClr val="C00000"/>
                </a:solidFill>
              </a:rPr>
              <a:t>, Индии, Южной </a:t>
            </a:r>
            <a:r>
              <a:rPr lang="ru-RU" b="1" dirty="0" smtClean="0">
                <a:solidFill>
                  <a:srgbClr val="C00000"/>
                </a:solidFill>
              </a:rPr>
              <a:t>Америке</a:t>
            </a:r>
            <a:r>
              <a:rPr lang="ru-RU" b="1" dirty="0">
                <a:solidFill>
                  <a:srgbClr val="C00000"/>
                </a:solidFill>
              </a:rPr>
              <a:t>, России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80" y="2681536"/>
            <a:ext cx="4408120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32040" y="1720840"/>
            <a:ext cx="396044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sz="2400" b="1" dirty="0" smtClean="0">
                <a:solidFill>
                  <a:srgbClr val="C00000"/>
                </a:solidFill>
              </a:rPr>
              <a:t>Корень </a:t>
            </a:r>
            <a:r>
              <a:rPr lang="ru-RU" sz="2400" b="1" dirty="0">
                <a:solidFill>
                  <a:srgbClr val="C00000"/>
                </a:solidFill>
              </a:rPr>
              <a:t>используют как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заменитель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кофе. Высушенные и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обжаренные корни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добавляют к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натуральному кофе для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улучшения его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вкуса. Сироп из корней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используется в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кондитерской,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консервной отрасли и в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кулинарии.</a:t>
            </a:r>
          </a:p>
        </p:txBody>
      </p:sp>
    </p:spTree>
    <p:extLst>
      <p:ext uri="{BB962C8B-B14F-4D97-AF65-F5344CB8AC3E}">
        <p14:creationId xmlns:p14="http://schemas.microsoft.com/office/powerpoint/2010/main" val="4051451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78387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24743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Иван-чай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1124744"/>
            <a:ext cx="8928992" cy="1656184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</a:rPr>
              <a:t>Из него готовят лекарственный чайный </a:t>
            </a:r>
            <a:r>
              <a:rPr lang="ru-RU" b="1" dirty="0" smtClean="0">
                <a:solidFill>
                  <a:srgbClr val="C00000"/>
                </a:solidFill>
              </a:rPr>
              <a:t>напиток, который </a:t>
            </a:r>
            <a:r>
              <a:rPr lang="ru-RU" b="1" dirty="0">
                <a:solidFill>
                  <a:srgbClr val="C00000"/>
                </a:solidFill>
              </a:rPr>
              <a:t>обладает мощным оздоровительным </a:t>
            </a:r>
            <a:r>
              <a:rPr lang="ru-RU" b="1" dirty="0" smtClean="0">
                <a:solidFill>
                  <a:srgbClr val="C00000"/>
                </a:solidFill>
              </a:rPr>
              <a:t>эффектом. Это </a:t>
            </a:r>
            <a:r>
              <a:rPr lang="ru-RU" b="1" dirty="0">
                <a:solidFill>
                  <a:srgbClr val="C00000"/>
                </a:solidFill>
              </a:rPr>
              <a:t>растение высоко ценится по всему миру, ведь одним </a:t>
            </a:r>
            <a:r>
              <a:rPr lang="ru-RU" b="1" dirty="0" smtClean="0">
                <a:solidFill>
                  <a:srgbClr val="C00000"/>
                </a:solidFill>
              </a:rPr>
              <a:t>из его </a:t>
            </a:r>
            <a:r>
              <a:rPr lang="ru-RU" b="1" dirty="0">
                <a:solidFill>
                  <a:srgbClr val="C00000"/>
                </a:solidFill>
              </a:rPr>
              <a:t>главных преимуществ является наличие в </a:t>
            </a:r>
            <a:r>
              <a:rPr lang="ru-RU" b="1" dirty="0" smtClean="0">
                <a:solidFill>
                  <a:srgbClr val="C00000"/>
                </a:solidFill>
              </a:rPr>
              <a:t>нем витамина </a:t>
            </a:r>
            <a:r>
              <a:rPr lang="ru-RU" b="1" dirty="0">
                <a:solidFill>
                  <a:srgbClr val="C00000"/>
                </a:solidFill>
              </a:rPr>
              <a:t>С в 6 раз больше, чем в лимоне.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33" y="2939379"/>
            <a:ext cx="5654402" cy="3895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492896"/>
            <a:ext cx="2880320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7931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75"/>
            <a:ext cx="9251504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052735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Мышиный горошек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908720"/>
            <a:ext cx="8856984" cy="2232248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</a:rPr>
              <a:t>Это многолетнее растение, которое растет на одном месте </a:t>
            </a:r>
            <a:r>
              <a:rPr lang="ru-RU" b="1" dirty="0" smtClean="0">
                <a:solidFill>
                  <a:srgbClr val="C00000"/>
                </a:solidFill>
              </a:rPr>
              <a:t>около 10 </a:t>
            </a:r>
            <a:r>
              <a:rPr lang="ru-RU" b="1" dirty="0">
                <a:solidFill>
                  <a:srgbClr val="C00000"/>
                </a:solidFill>
              </a:rPr>
              <a:t>лет. Его часто можно увидеть на лесных опушках, растет </a:t>
            </a:r>
            <a:r>
              <a:rPr lang="ru-RU" b="1" dirty="0" smtClean="0">
                <a:solidFill>
                  <a:srgbClr val="C00000"/>
                </a:solidFill>
              </a:rPr>
              <a:t>на лугах</a:t>
            </a:r>
            <a:r>
              <a:rPr lang="ru-RU" b="1" dirty="0">
                <a:solidFill>
                  <a:srgbClr val="C00000"/>
                </a:solidFill>
              </a:rPr>
              <a:t>, вдоль дорог. Реже встречается и в горной </a:t>
            </a:r>
            <a:r>
              <a:rPr lang="ru-RU" b="1" dirty="0" smtClean="0">
                <a:solidFill>
                  <a:srgbClr val="C00000"/>
                </a:solidFill>
              </a:rPr>
              <a:t>местности. Высота </a:t>
            </a:r>
            <a:r>
              <a:rPr lang="ru-RU" b="1" dirty="0">
                <a:solidFill>
                  <a:srgbClr val="C00000"/>
                </a:solidFill>
              </a:rPr>
              <a:t>растения около 130 см. Корни длинные, </a:t>
            </a:r>
            <a:r>
              <a:rPr lang="ru-RU" b="1" dirty="0" smtClean="0">
                <a:solidFill>
                  <a:srgbClr val="C00000"/>
                </a:solidFill>
              </a:rPr>
              <a:t>разветвленные. Могут </a:t>
            </a:r>
            <a:r>
              <a:rPr lang="ru-RU" b="1" dirty="0">
                <a:solidFill>
                  <a:srgbClr val="C00000"/>
                </a:solidFill>
              </a:rPr>
              <a:t>уходить вглубь земли на два </a:t>
            </a:r>
            <a:r>
              <a:rPr lang="ru-RU" b="1" dirty="0" smtClean="0">
                <a:solidFill>
                  <a:srgbClr val="C00000"/>
                </a:solidFill>
              </a:rPr>
              <a:t>метра. Сельскохозяйственные </a:t>
            </a:r>
            <a:r>
              <a:rPr lang="ru-RU" b="1" dirty="0">
                <a:solidFill>
                  <a:srgbClr val="C00000"/>
                </a:solidFill>
              </a:rPr>
              <a:t>производители используют его </a:t>
            </a:r>
            <a:r>
              <a:rPr lang="ru-RU" b="1" dirty="0" smtClean="0">
                <a:solidFill>
                  <a:srgbClr val="C00000"/>
                </a:solidFill>
              </a:rPr>
              <a:t>для откорма </a:t>
            </a:r>
            <a:r>
              <a:rPr lang="ru-RU" b="1" dirty="0">
                <a:solidFill>
                  <a:srgbClr val="C00000"/>
                </a:solidFill>
              </a:rPr>
              <a:t>скота.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35572"/>
            <a:ext cx="4625752" cy="3522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2690336"/>
            <a:ext cx="2808312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sz="2000" b="1" dirty="0" smtClean="0">
                <a:solidFill>
                  <a:srgbClr val="C00000"/>
                </a:solidFill>
              </a:rPr>
              <a:t>Пчелы </a:t>
            </a:r>
            <a:r>
              <a:rPr lang="ru-RU" sz="2000" b="1" dirty="0">
                <a:solidFill>
                  <a:srgbClr val="C00000"/>
                </a:solidFill>
              </a:rPr>
              <a:t>охотно собирают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нектар с этого растения.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Мед, полученный из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мышиного горошка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считается лечебным.</a:t>
            </a:r>
          </a:p>
        </p:txBody>
      </p:sp>
    </p:spTree>
    <p:extLst>
      <p:ext uri="{BB962C8B-B14F-4D97-AF65-F5344CB8AC3E}">
        <p14:creationId xmlns:p14="http://schemas.microsoft.com/office/powerpoint/2010/main" val="964248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130425"/>
            <a:ext cx="8134672" cy="1470025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/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Теперь </a:t>
            </a:r>
            <a:r>
              <a:rPr lang="ru-RU" sz="2800" b="1" dirty="0">
                <a:solidFill>
                  <a:srgbClr val="C00000"/>
                </a:solidFill>
              </a:rPr>
              <a:t>мы знаем много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названий и полезных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свойств луговых цветов.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/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А самое главное: «не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рвите цветы, не рвите,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пусть будет нарядна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Земля, а вместо букетов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дарите васильковые,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незабудковые и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ромашковые поля.» *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/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* Юрий Антонов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047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/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/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/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/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Луговые </a:t>
            </a:r>
            <a:r>
              <a:rPr lang="ru-RU" sz="2400" b="1" dirty="0">
                <a:solidFill>
                  <a:srgbClr val="C00000"/>
                </a:solidFill>
              </a:rPr>
              <a:t>цветы растут на зеленых солнечных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лугах и полях, а так же на опушках леса. И вы не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раз их видели, когда приезжали в гости к бабушке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и дедушке в деревню, ездили с родителями на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дачу или в турпоход. Вы могли слышать об их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полезных свойствах. А может быть даже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пробовали душистый чай из луговых трав?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/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Да, действительно многие из луговых цветов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и растений относятся к лекарственным травам,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которые вы можете собрать, а затем дома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приготовить полезные отвары и чаи.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/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Луговые цветы поражают своим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многообразием, простотой и красотой.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/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Сегодня мы познакомимся с наиболее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известными из них.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8220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" y="0"/>
            <a:ext cx="9134515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6362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СПАСИБО ЗА ВНИМАНИЕ!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9375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53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4606280" cy="1412775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Клевер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980728"/>
            <a:ext cx="8820472" cy="4935760"/>
          </a:xfrm>
        </p:spPr>
        <p:txBody>
          <a:bodyPr>
            <a:noAutofit/>
          </a:bodyPr>
          <a:lstStyle/>
          <a:p>
            <a:pPr algn="l"/>
            <a:r>
              <a:rPr lang="ru-RU" sz="2000" b="1" dirty="0">
                <a:solidFill>
                  <a:srgbClr val="C00000"/>
                </a:solidFill>
              </a:rPr>
              <a:t>Произрастает практически на всех</a:t>
            </a:r>
          </a:p>
          <a:p>
            <a:pPr algn="l"/>
            <a:r>
              <a:rPr lang="ru-RU" sz="2000" b="1" dirty="0">
                <a:solidFill>
                  <a:srgbClr val="C00000"/>
                </a:solidFill>
              </a:rPr>
              <a:t>континентах нашей планеты. Листики</a:t>
            </a:r>
          </a:p>
          <a:p>
            <a:pPr algn="l"/>
            <a:r>
              <a:rPr lang="ru-RU" sz="2000" b="1" dirty="0">
                <a:solidFill>
                  <a:srgbClr val="C00000"/>
                </a:solidFill>
              </a:rPr>
              <a:t>у этой травы собраны по трое, образуя</a:t>
            </a:r>
          </a:p>
          <a:p>
            <a:pPr algn="l"/>
            <a:r>
              <a:rPr lang="ru-RU" sz="2000" b="1" dirty="0">
                <a:solidFill>
                  <a:srgbClr val="C00000"/>
                </a:solidFill>
              </a:rPr>
              <a:t>характерный трилистник. Но</a:t>
            </a:r>
          </a:p>
          <a:p>
            <a:pPr algn="l"/>
            <a:r>
              <a:rPr lang="ru-RU" sz="2000" b="1" dirty="0">
                <a:solidFill>
                  <a:srgbClr val="C00000"/>
                </a:solidFill>
              </a:rPr>
              <a:t>встречаются и четырехлистные виды</a:t>
            </a:r>
          </a:p>
          <a:p>
            <a:pPr algn="l"/>
            <a:r>
              <a:rPr lang="ru-RU" sz="2000" b="1" dirty="0" smtClean="0">
                <a:solidFill>
                  <a:srgbClr val="C00000"/>
                </a:solidFill>
              </a:rPr>
              <a:t>клевера. Клевер </a:t>
            </a:r>
            <a:r>
              <a:rPr lang="ru-RU" sz="2000" b="1" dirty="0">
                <a:solidFill>
                  <a:srgbClr val="C00000"/>
                </a:solidFill>
              </a:rPr>
              <a:t>– весьма популярное в</a:t>
            </a:r>
          </a:p>
          <a:p>
            <a:pPr algn="l"/>
            <a:r>
              <a:rPr lang="ru-RU" sz="2000" b="1" dirty="0">
                <a:solidFill>
                  <a:srgbClr val="C00000"/>
                </a:solidFill>
              </a:rPr>
              <a:t>сельской местности растение, </a:t>
            </a:r>
            <a:r>
              <a:rPr lang="ru-RU" sz="2000" b="1" dirty="0" smtClean="0">
                <a:solidFill>
                  <a:srgbClr val="C00000"/>
                </a:solidFill>
              </a:rPr>
              <a:t>является</a:t>
            </a:r>
          </a:p>
          <a:p>
            <a:pPr algn="l"/>
            <a:r>
              <a:rPr lang="ru-RU" sz="2000" b="1" dirty="0" smtClean="0">
                <a:solidFill>
                  <a:srgbClr val="C00000"/>
                </a:solidFill>
              </a:rPr>
              <a:t>отличным кормом для животных. </a:t>
            </a:r>
          </a:p>
          <a:p>
            <a:pPr algn="r"/>
            <a:r>
              <a:rPr lang="ru-RU" sz="2000" dirty="0" smtClean="0">
                <a:solidFill>
                  <a:srgbClr val="C00000"/>
                </a:solidFill>
              </a:rPr>
              <a:t>                              </a:t>
            </a:r>
          </a:p>
          <a:p>
            <a:pPr algn="r"/>
            <a:endParaRPr lang="ru-RU" sz="2000" dirty="0">
              <a:solidFill>
                <a:srgbClr val="C00000"/>
              </a:solidFill>
            </a:endParaRPr>
          </a:p>
          <a:p>
            <a:pPr algn="r"/>
            <a:r>
              <a:rPr lang="ru-RU" sz="2400" b="1" dirty="0" smtClean="0">
                <a:solidFill>
                  <a:srgbClr val="C00000"/>
                </a:solidFill>
              </a:rPr>
              <a:t>В народной медицине</a:t>
            </a:r>
          </a:p>
          <a:p>
            <a:pPr algn="r"/>
            <a:r>
              <a:rPr lang="ru-RU" sz="2400" b="1" dirty="0" smtClean="0">
                <a:solidFill>
                  <a:srgbClr val="C00000"/>
                </a:solidFill>
              </a:rPr>
              <a:t>                              клевер </a:t>
            </a:r>
            <a:r>
              <a:rPr lang="ru-RU" sz="2400" b="1" dirty="0">
                <a:solidFill>
                  <a:srgbClr val="C00000"/>
                </a:solidFill>
              </a:rPr>
              <a:t>до сих пор</a:t>
            </a:r>
          </a:p>
          <a:p>
            <a:pPr algn="r"/>
            <a:r>
              <a:rPr lang="ru-RU" sz="2400" b="1" dirty="0">
                <a:solidFill>
                  <a:srgbClr val="C00000"/>
                </a:solidFill>
              </a:rPr>
              <a:t>применяется как средство от</a:t>
            </a:r>
          </a:p>
          <a:p>
            <a:pPr algn="r"/>
            <a:r>
              <a:rPr lang="ru-RU" sz="2400" b="1" dirty="0">
                <a:solidFill>
                  <a:srgbClr val="C00000"/>
                </a:solidFill>
              </a:rPr>
              <a:t>головной боли и</a:t>
            </a:r>
          </a:p>
          <a:p>
            <a:pPr algn="r"/>
            <a:r>
              <a:rPr lang="ru-RU" sz="2400" b="1" dirty="0">
                <a:solidFill>
                  <a:srgbClr val="C00000"/>
                </a:solidFill>
              </a:rPr>
              <a:t>головокружения.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5920"/>
            <a:ext cx="3779912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5064"/>
            <a:ext cx="4320480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5896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212239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24743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Ромашка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980728"/>
            <a:ext cx="8856984" cy="4658072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solidFill>
                  <a:srgbClr val="C00000"/>
                </a:solidFill>
              </a:rPr>
              <a:t>Имеет </a:t>
            </a:r>
            <a:r>
              <a:rPr lang="ru-RU" sz="2400" b="1" dirty="0">
                <a:solidFill>
                  <a:srgbClr val="C00000"/>
                </a:solidFill>
              </a:rPr>
              <a:t>довольно широкое распространение в </a:t>
            </a:r>
            <a:r>
              <a:rPr lang="ru-RU" sz="2400" b="1" dirty="0" smtClean="0">
                <a:solidFill>
                  <a:srgbClr val="C00000"/>
                </a:solidFill>
              </a:rPr>
              <a:t>Евразии, Австралии</a:t>
            </a:r>
            <a:r>
              <a:rPr lang="ru-RU" sz="2400" b="1" dirty="0">
                <a:solidFill>
                  <a:srgbClr val="C00000"/>
                </a:solidFill>
              </a:rPr>
              <a:t>, Южной Африке, </a:t>
            </a:r>
            <a:r>
              <a:rPr lang="ru-RU" sz="2400" b="1" dirty="0" smtClean="0">
                <a:solidFill>
                  <a:srgbClr val="C00000"/>
                </a:solidFill>
              </a:rPr>
              <a:t>Америке. В </a:t>
            </a:r>
            <a:r>
              <a:rPr lang="ru-RU" sz="2400" b="1" dirty="0">
                <a:solidFill>
                  <a:srgbClr val="C00000"/>
                </a:solidFill>
              </a:rPr>
              <a:t>медицине препараты на основе ромашки используют </a:t>
            </a:r>
            <a:r>
              <a:rPr lang="ru-RU" sz="2400" b="1" dirty="0" smtClean="0">
                <a:solidFill>
                  <a:srgbClr val="C00000"/>
                </a:solidFill>
              </a:rPr>
              <a:t>при многих </a:t>
            </a:r>
            <a:r>
              <a:rPr lang="ru-RU" sz="2400" b="1" dirty="0">
                <a:solidFill>
                  <a:srgbClr val="C00000"/>
                </a:solidFill>
              </a:rPr>
              <a:t>болезнях взрослых и детей. Настои и отвары из </a:t>
            </a:r>
            <a:r>
              <a:rPr lang="ru-RU" sz="2400" b="1" dirty="0" smtClean="0">
                <a:solidFill>
                  <a:srgbClr val="C00000"/>
                </a:solidFill>
              </a:rPr>
              <a:t>этого растения </a:t>
            </a:r>
            <a:r>
              <a:rPr lang="ru-RU" sz="2400" b="1" dirty="0">
                <a:solidFill>
                  <a:srgbClr val="C00000"/>
                </a:solidFill>
              </a:rPr>
              <a:t>помогают при лечении простуды</a:t>
            </a:r>
            <a:r>
              <a:rPr lang="ru-RU" sz="2400" b="1" dirty="0" smtClean="0">
                <a:solidFill>
                  <a:srgbClr val="C00000"/>
                </a:solidFill>
              </a:rPr>
              <a:t>.</a:t>
            </a:r>
          </a:p>
          <a:p>
            <a:pPr algn="l"/>
            <a:endParaRPr lang="ru-RU" sz="2400" b="1" dirty="0" smtClean="0">
              <a:solidFill>
                <a:srgbClr val="C00000"/>
              </a:solidFill>
            </a:endParaRPr>
          </a:p>
          <a:p>
            <a:pPr algn="l"/>
            <a:endParaRPr lang="ru-RU" sz="2400" b="1" dirty="0">
              <a:solidFill>
                <a:srgbClr val="C00000"/>
              </a:solidFill>
            </a:endParaRPr>
          </a:p>
          <a:p>
            <a:pPr algn="l"/>
            <a:r>
              <a:rPr lang="ru-RU" sz="2400" b="1" dirty="0" smtClean="0">
                <a:solidFill>
                  <a:srgbClr val="C00000"/>
                </a:solidFill>
              </a:rPr>
              <a:t>Этот цветок считается                                                                             символом России.                                                                                     Поэтому ромашке посвящено                                                                  много известных стихов и песен.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119" y="3068960"/>
            <a:ext cx="4283968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1340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1080119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Василек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124744"/>
            <a:ext cx="8424936" cy="540060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1" dirty="0">
                <a:solidFill>
                  <a:srgbClr val="C00000"/>
                </a:solidFill>
              </a:rPr>
              <a:t>Василёк луговой растёт в европейской части страны и </a:t>
            </a:r>
            <a:r>
              <a:rPr lang="ru-RU" sz="2400" b="1" dirty="0" smtClean="0">
                <a:solidFill>
                  <a:srgbClr val="C00000"/>
                </a:solidFill>
              </a:rPr>
              <a:t>на Алтае </a:t>
            </a:r>
            <a:r>
              <a:rPr lang="ru-RU" sz="2400" b="1" dirty="0">
                <a:solidFill>
                  <a:srgbClr val="C00000"/>
                </a:solidFill>
              </a:rPr>
              <a:t>на лугах, лесных полянах, среди </a:t>
            </a:r>
            <a:r>
              <a:rPr lang="ru-RU" sz="2400" b="1" dirty="0" smtClean="0">
                <a:solidFill>
                  <a:srgbClr val="C00000"/>
                </a:solidFill>
              </a:rPr>
              <a:t>кустарников. Русское </a:t>
            </a:r>
            <a:r>
              <a:rPr lang="ru-RU" sz="2400" b="1" dirty="0">
                <a:solidFill>
                  <a:srgbClr val="C00000"/>
                </a:solidFill>
              </a:rPr>
              <a:t>название цветка произошло от имени удалого </a:t>
            </a:r>
            <a:r>
              <a:rPr lang="ru-RU" sz="2400" b="1" dirty="0" smtClean="0">
                <a:solidFill>
                  <a:srgbClr val="C00000"/>
                </a:solidFill>
              </a:rPr>
              <a:t>парня Василя</a:t>
            </a:r>
            <a:r>
              <a:rPr lang="ru-RU" sz="2400" b="1" dirty="0">
                <a:solidFill>
                  <a:srgbClr val="C00000"/>
                </a:solidFill>
              </a:rPr>
              <a:t>. Согласно легенде единственный сын бедной </a:t>
            </a:r>
            <a:r>
              <a:rPr lang="ru-RU" sz="2400" b="1" dirty="0" smtClean="0">
                <a:solidFill>
                  <a:srgbClr val="C00000"/>
                </a:solidFill>
              </a:rPr>
              <a:t>женщины был </a:t>
            </a:r>
            <a:r>
              <a:rPr lang="ru-RU" sz="2400" b="1" dirty="0">
                <a:solidFill>
                  <a:srgbClr val="C00000"/>
                </a:solidFill>
              </a:rPr>
              <a:t>околдован русалкой: увлечённый ею в поле, он </a:t>
            </a:r>
            <a:r>
              <a:rPr lang="ru-RU" sz="2400" b="1" dirty="0" smtClean="0">
                <a:solidFill>
                  <a:srgbClr val="C00000"/>
                </a:solidFill>
              </a:rPr>
              <a:t>превратился в </a:t>
            </a:r>
            <a:r>
              <a:rPr lang="ru-RU" sz="2400" b="1" dirty="0">
                <a:solidFill>
                  <a:srgbClr val="C00000"/>
                </a:solidFill>
              </a:rPr>
              <a:t>синий, напоминающий студёный омут цветок</a:t>
            </a:r>
            <a:r>
              <a:rPr lang="ru-RU" sz="2400" b="1" dirty="0" smtClean="0">
                <a:solidFill>
                  <a:srgbClr val="C00000"/>
                </a:solidFill>
              </a:rPr>
              <a:t>.</a:t>
            </a:r>
          </a:p>
          <a:p>
            <a:pPr algn="r"/>
            <a:endParaRPr lang="ru-RU" sz="2400" b="1" dirty="0" smtClean="0">
              <a:solidFill>
                <a:srgbClr val="C00000"/>
              </a:solidFill>
            </a:endParaRPr>
          </a:p>
          <a:p>
            <a:pPr algn="r"/>
            <a:endParaRPr lang="ru-RU" sz="2400" b="1" dirty="0">
              <a:solidFill>
                <a:srgbClr val="C00000"/>
              </a:solidFill>
            </a:endParaRPr>
          </a:p>
          <a:p>
            <a:pPr algn="r"/>
            <a:endParaRPr lang="ru-RU" sz="24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400" b="1" dirty="0" smtClean="0">
                <a:solidFill>
                  <a:srgbClr val="C00000"/>
                </a:solidFill>
              </a:rPr>
              <a:t>Цветки </a:t>
            </a:r>
            <a:r>
              <a:rPr lang="ru-RU" sz="2400" b="1" dirty="0">
                <a:solidFill>
                  <a:srgbClr val="C00000"/>
                </a:solidFill>
              </a:rPr>
              <a:t>могут быть</a:t>
            </a:r>
          </a:p>
          <a:p>
            <a:pPr algn="r"/>
            <a:r>
              <a:rPr lang="ru-RU" sz="2400" b="1" dirty="0">
                <a:solidFill>
                  <a:srgbClr val="C00000"/>
                </a:solidFill>
              </a:rPr>
              <a:t>использованы для</a:t>
            </a:r>
          </a:p>
          <a:p>
            <a:pPr algn="r"/>
            <a:r>
              <a:rPr lang="ru-RU" sz="2400" b="1" dirty="0">
                <a:solidFill>
                  <a:srgbClr val="C00000"/>
                </a:solidFill>
              </a:rPr>
              <a:t>получения красок -</a:t>
            </a:r>
          </a:p>
          <a:p>
            <a:pPr algn="r"/>
            <a:r>
              <a:rPr lang="ru-RU" sz="2400" b="1" dirty="0">
                <a:solidFill>
                  <a:srgbClr val="C00000"/>
                </a:solidFill>
              </a:rPr>
              <a:t>голубой и синей (для</a:t>
            </a:r>
          </a:p>
          <a:p>
            <a:pPr algn="r"/>
            <a:r>
              <a:rPr lang="ru-RU" sz="2400" b="1" dirty="0">
                <a:solidFill>
                  <a:srgbClr val="C00000"/>
                </a:solidFill>
              </a:rPr>
              <a:t>шерстяных тканей)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89" y="3523224"/>
            <a:ext cx="4586783" cy="333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3346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052735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Одуванчик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124744"/>
            <a:ext cx="9036496" cy="573325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400" b="1" dirty="0">
                <a:solidFill>
                  <a:srgbClr val="C00000"/>
                </a:solidFill>
              </a:rPr>
              <a:t>Это весенний цветок яркого солнечно-жёлтого </a:t>
            </a:r>
            <a:r>
              <a:rPr lang="ru-RU" sz="2400" b="1" dirty="0" smtClean="0">
                <a:solidFill>
                  <a:srgbClr val="C00000"/>
                </a:solidFill>
              </a:rPr>
              <a:t>цвета. Они </a:t>
            </a:r>
            <a:r>
              <a:rPr lang="ru-RU" sz="2400" b="1" dirty="0">
                <a:solidFill>
                  <a:srgbClr val="C00000"/>
                </a:solidFill>
              </a:rPr>
              <a:t>начинают цвести одними из первых цветов. Ещё в </a:t>
            </a:r>
            <a:r>
              <a:rPr lang="ru-RU" sz="2400" b="1" dirty="0" smtClean="0">
                <a:solidFill>
                  <a:srgbClr val="C00000"/>
                </a:solidFill>
              </a:rPr>
              <a:t>самом начале </a:t>
            </a:r>
            <a:r>
              <a:rPr lang="ru-RU" sz="2400" b="1" dirty="0">
                <a:solidFill>
                  <a:srgbClr val="C00000"/>
                </a:solidFill>
              </a:rPr>
              <a:t>весны одуванчиками укрываются все </a:t>
            </a:r>
            <a:r>
              <a:rPr lang="ru-RU" sz="2400" b="1" dirty="0" smtClean="0">
                <a:solidFill>
                  <a:srgbClr val="C00000"/>
                </a:solidFill>
              </a:rPr>
              <a:t>свободные лужайки</a:t>
            </a:r>
            <a:r>
              <a:rPr lang="ru-RU" sz="2400" b="1" dirty="0">
                <a:solidFill>
                  <a:srgbClr val="C00000"/>
                </a:solidFill>
              </a:rPr>
              <a:t>, </a:t>
            </a:r>
            <a:r>
              <a:rPr lang="ru-RU" sz="2400" b="1" dirty="0" smtClean="0">
                <a:solidFill>
                  <a:srgbClr val="C00000"/>
                </a:solidFill>
              </a:rPr>
              <a:t>клумбы </a:t>
            </a:r>
            <a:r>
              <a:rPr lang="ru-RU" sz="2400" b="1" dirty="0">
                <a:solidFill>
                  <a:srgbClr val="C00000"/>
                </a:solidFill>
              </a:rPr>
              <a:t>и скверики</a:t>
            </a:r>
            <a:r>
              <a:rPr lang="ru-RU" sz="2400" b="1" dirty="0" smtClean="0">
                <a:solidFill>
                  <a:srgbClr val="C00000"/>
                </a:solidFill>
              </a:rPr>
              <a:t>.</a:t>
            </a:r>
          </a:p>
          <a:p>
            <a:pPr algn="just"/>
            <a:endParaRPr lang="ru-RU" sz="2400" b="1" dirty="0" smtClean="0">
              <a:solidFill>
                <a:srgbClr val="C00000"/>
              </a:solidFill>
            </a:endParaRPr>
          </a:p>
          <a:p>
            <a:pPr algn="just"/>
            <a:r>
              <a:rPr lang="ru-RU" sz="2400" b="1" dirty="0" smtClean="0">
                <a:solidFill>
                  <a:srgbClr val="C00000"/>
                </a:solidFill>
              </a:rPr>
              <a:t>Одуванчики </a:t>
            </a:r>
            <a:r>
              <a:rPr lang="ru-RU" sz="2400" b="1" dirty="0">
                <a:solidFill>
                  <a:srgbClr val="C00000"/>
                </a:solidFill>
              </a:rPr>
              <a:t>имеют</a:t>
            </a:r>
          </a:p>
          <a:p>
            <a:pPr algn="just"/>
            <a:r>
              <a:rPr lang="ru-RU" sz="2400" b="1" dirty="0">
                <a:solidFill>
                  <a:srgbClr val="C00000"/>
                </a:solidFill>
              </a:rPr>
              <a:t>лечебные свойства.</a:t>
            </a:r>
          </a:p>
          <a:p>
            <a:pPr algn="just"/>
            <a:r>
              <a:rPr lang="ru-RU" sz="2400" b="1" dirty="0">
                <a:solidFill>
                  <a:srgbClr val="C00000"/>
                </a:solidFill>
              </a:rPr>
              <a:t>Корни, листья и сок</a:t>
            </a:r>
          </a:p>
          <a:p>
            <a:pPr algn="just"/>
            <a:r>
              <a:rPr lang="ru-RU" sz="2400" b="1" dirty="0">
                <a:solidFill>
                  <a:srgbClr val="C00000"/>
                </a:solidFill>
              </a:rPr>
              <a:t>помогают излечиться</a:t>
            </a:r>
          </a:p>
          <a:p>
            <a:pPr algn="just"/>
            <a:r>
              <a:rPr lang="ru-RU" sz="2400" b="1" dirty="0">
                <a:solidFill>
                  <a:srgbClr val="C00000"/>
                </a:solidFill>
              </a:rPr>
              <a:t>от многих болезней. Их</a:t>
            </a:r>
          </a:p>
          <a:p>
            <a:pPr algn="just"/>
            <a:r>
              <a:rPr lang="ru-RU" sz="2400" b="1" dirty="0">
                <a:solidFill>
                  <a:srgbClr val="C00000"/>
                </a:solidFill>
              </a:rPr>
              <a:t>можно употреблять в</a:t>
            </a:r>
          </a:p>
          <a:p>
            <a:pPr algn="just"/>
            <a:r>
              <a:rPr lang="ru-RU" sz="2400" b="1" dirty="0">
                <a:solidFill>
                  <a:srgbClr val="C00000"/>
                </a:solidFill>
              </a:rPr>
              <a:t>пищу, делать из них</a:t>
            </a:r>
          </a:p>
          <a:p>
            <a:pPr algn="just"/>
            <a:r>
              <a:rPr lang="ru-RU" sz="2400" b="1" dirty="0">
                <a:solidFill>
                  <a:srgbClr val="C00000"/>
                </a:solidFill>
              </a:rPr>
              <a:t>салаты или же сварить</a:t>
            </a:r>
          </a:p>
          <a:p>
            <a:pPr algn="just"/>
            <a:r>
              <a:rPr lang="ru-RU" sz="2400" b="1" dirty="0">
                <a:solidFill>
                  <a:srgbClr val="C00000"/>
                </a:solidFill>
              </a:rPr>
              <a:t>вкусное и полезное</a:t>
            </a:r>
          </a:p>
          <a:p>
            <a:pPr algn="just"/>
            <a:r>
              <a:rPr lang="ru-RU" sz="2400" b="1" dirty="0">
                <a:solidFill>
                  <a:srgbClr val="C00000"/>
                </a:solidFill>
              </a:rPr>
              <a:t>варенье.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708920"/>
            <a:ext cx="5724128" cy="3957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6160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09" y="0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052735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Анютины глазки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908720"/>
            <a:ext cx="8712968" cy="511256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800" b="1" dirty="0" smtClean="0">
                <a:solidFill>
                  <a:srgbClr val="C00000"/>
                </a:solidFill>
              </a:rPr>
              <a:t>По легенде, в цветок превратилась девушка Анюта, которая очень долгое время ждала своего жениха с войны, но который так и не вернулся обратно. Так и по сей день, анютины глазки мы видим у дороги, они всматриваются вдаль, с надеждой увидеть любимого.</a:t>
            </a:r>
          </a:p>
          <a:p>
            <a:pPr algn="just"/>
            <a:endParaRPr lang="ru-RU" sz="2800" b="1" dirty="0">
              <a:solidFill>
                <a:srgbClr val="C00000"/>
              </a:solidFill>
            </a:endParaRPr>
          </a:p>
          <a:p>
            <a:pPr algn="just"/>
            <a:endParaRPr lang="ru-RU" sz="2800" b="1" dirty="0" smtClean="0">
              <a:solidFill>
                <a:srgbClr val="C00000"/>
              </a:solidFill>
            </a:endParaRPr>
          </a:p>
          <a:p>
            <a:pPr algn="just"/>
            <a:r>
              <a:rPr lang="ru-RU" sz="2800" b="1" dirty="0">
                <a:solidFill>
                  <a:srgbClr val="C00000"/>
                </a:solidFill>
              </a:rPr>
              <a:t>Анютины глазки относятся к</a:t>
            </a:r>
          </a:p>
          <a:p>
            <a:pPr algn="just"/>
            <a:r>
              <a:rPr lang="ru-RU" sz="2800" b="1" dirty="0">
                <a:solidFill>
                  <a:srgbClr val="C00000"/>
                </a:solidFill>
              </a:rPr>
              <a:t>съедобным цветам, что</a:t>
            </a:r>
          </a:p>
          <a:p>
            <a:pPr algn="just"/>
            <a:r>
              <a:rPr lang="ru-RU" sz="2800" b="1" dirty="0">
                <a:solidFill>
                  <a:srgbClr val="C00000"/>
                </a:solidFill>
              </a:rPr>
              <a:t>позволяет поварам мира</a:t>
            </a:r>
          </a:p>
          <a:p>
            <a:pPr algn="just"/>
            <a:r>
              <a:rPr lang="ru-RU" sz="2800" b="1" dirty="0">
                <a:solidFill>
                  <a:srgbClr val="C00000"/>
                </a:solidFill>
              </a:rPr>
              <a:t>готовить из них самые</a:t>
            </a:r>
          </a:p>
          <a:p>
            <a:pPr algn="just"/>
            <a:r>
              <a:rPr lang="ru-RU" sz="2800" b="1" dirty="0">
                <a:solidFill>
                  <a:srgbClr val="C00000"/>
                </a:solidFill>
              </a:rPr>
              <a:t>разнообразные блюда.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403" y="3140968"/>
            <a:ext cx="360040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0835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24743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Льнянка обычная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6016" y="1146418"/>
            <a:ext cx="4248472" cy="5954990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Народные названия собачки или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львиный зев.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Его </a:t>
            </a:r>
            <a:r>
              <a:rPr lang="ru-RU" sz="2000" b="1" dirty="0">
                <a:solidFill>
                  <a:srgbClr val="C00000"/>
                </a:solidFill>
              </a:rPr>
              <a:t>можно встретить на сухих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лугах и опушках, на заброшенных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полях и степных осыпях.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В </a:t>
            </a:r>
            <a:r>
              <a:rPr lang="ru-RU" sz="2000" b="1" dirty="0">
                <a:solidFill>
                  <a:srgbClr val="C00000"/>
                </a:solidFill>
              </a:rPr>
              <a:t>полях льнянка обыкновенная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является распространенным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сорняком. Растение быстро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разрастается благодаря большому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количеству семян. Пчелы и шмели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приспособились получать нектар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из его сложных цветков.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Не </a:t>
            </a:r>
            <a:r>
              <a:rPr lang="ru-RU" sz="2000" b="1" dirty="0">
                <a:solidFill>
                  <a:srgbClr val="C00000"/>
                </a:solidFill>
              </a:rPr>
              <a:t>стоит забывать, что растение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ядовитое.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Внешне </a:t>
            </a:r>
            <a:r>
              <a:rPr lang="ru-RU" sz="2000" b="1" dirty="0">
                <a:solidFill>
                  <a:srgbClr val="C00000"/>
                </a:solidFill>
              </a:rPr>
              <a:t>он напоминает одуванчик, но мать-и-мачеха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92" y="1146418"/>
            <a:ext cx="4367208" cy="5714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0001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424"/>
            <a:ext cx="9144000" cy="72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836711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Мать-и-мачеха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836712"/>
            <a:ext cx="8784976" cy="1944216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</a:rPr>
              <a:t>Внешне он напоминает одуванчик, но </a:t>
            </a:r>
            <a:r>
              <a:rPr lang="ru-RU" b="1" dirty="0" smtClean="0">
                <a:solidFill>
                  <a:srgbClr val="C00000"/>
                </a:solidFill>
              </a:rPr>
              <a:t>мать-и-мачеха меньше </a:t>
            </a:r>
            <a:r>
              <a:rPr lang="ru-RU" b="1" dirty="0">
                <a:solidFill>
                  <a:srgbClr val="C00000"/>
                </a:solidFill>
              </a:rPr>
              <a:t>и всегда растет кучками. Цветок </a:t>
            </a:r>
            <a:r>
              <a:rPr lang="ru-RU" b="1" dirty="0" smtClean="0">
                <a:solidFill>
                  <a:srgbClr val="C00000"/>
                </a:solidFill>
              </a:rPr>
              <a:t>мать-и-мачехи желтый </a:t>
            </a:r>
            <a:r>
              <a:rPr lang="ru-RU" b="1" dirty="0">
                <a:solidFill>
                  <a:srgbClr val="C00000"/>
                </a:solidFill>
              </a:rPr>
              <a:t>и пушистый</a:t>
            </a:r>
            <a:r>
              <a:rPr lang="ru-RU" b="1" dirty="0" smtClean="0">
                <a:solidFill>
                  <a:srgbClr val="C00000"/>
                </a:solidFill>
              </a:rPr>
              <a:t>.  Мать-и-мачеха </a:t>
            </a:r>
            <a:r>
              <a:rPr lang="ru-RU" b="1" dirty="0">
                <a:solidFill>
                  <a:srgbClr val="C00000"/>
                </a:solidFill>
              </a:rPr>
              <a:t>встречается по всей территории </a:t>
            </a:r>
            <a:r>
              <a:rPr lang="ru-RU" b="1" dirty="0" smtClean="0">
                <a:solidFill>
                  <a:srgbClr val="C00000"/>
                </a:solidFill>
              </a:rPr>
              <a:t>нашей страны</a:t>
            </a:r>
            <a:r>
              <a:rPr lang="ru-RU" b="1" dirty="0">
                <a:solidFill>
                  <a:srgbClr val="C00000"/>
                </a:solidFill>
              </a:rPr>
              <a:t>. Она селится на влажных берегах водоемов, </a:t>
            </a:r>
            <a:r>
              <a:rPr lang="ru-RU" b="1" dirty="0" smtClean="0">
                <a:solidFill>
                  <a:srgbClr val="C00000"/>
                </a:solidFill>
              </a:rPr>
              <a:t>оврагов, на </a:t>
            </a:r>
            <a:r>
              <a:rPr lang="ru-RU" b="1" dirty="0">
                <a:solidFill>
                  <a:srgbClr val="C00000"/>
                </a:solidFill>
              </a:rPr>
              <a:t>лугах. Цветет мать-и-мачеха ранней </a:t>
            </a:r>
            <a:r>
              <a:rPr lang="ru-RU" b="1" dirty="0" smtClean="0">
                <a:solidFill>
                  <a:srgbClr val="C00000"/>
                </a:solidFill>
              </a:rPr>
              <a:t>вес</a:t>
            </a:r>
          </a:p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ной.</a:t>
            </a:r>
          </a:p>
          <a:p>
            <a:pPr algn="just"/>
            <a:endParaRPr lang="ru-RU" b="1" dirty="0">
              <a:solidFill>
                <a:srgbClr val="C00000"/>
              </a:solidFill>
            </a:endParaRPr>
          </a:p>
          <a:p>
            <a:pPr algn="just"/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08920"/>
            <a:ext cx="4464496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2274838"/>
            <a:ext cx="6534472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sz="2400" b="1" dirty="0" smtClean="0">
                <a:solidFill>
                  <a:srgbClr val="C00000"/>
                </a:solidFill>
              </a:rPr>
              <a:t>Листья </a:t>
            </a:r>
            <a:r>
              <a:rPr lang="ru-RU" sz="2400" b="1" dirty="0">
                <a:solidFill>
                  <a:srgbClr val="C00000"/>
                </a:solidFill>
              </a:rPr>
              <a:t>мать-и-мачехи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помогают от кашля.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Правильно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приготовленный настой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очищает легкие от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инфекции, облегчает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кашель и лечит больное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горло.</a:t>
            </a:r>
          </a:p>
        </p:txBody>
      </p:sp>
    </p:spTree>
    <p:extLst>
      <p:ext uri="{BB962C8B-B14F-4D97-AF65-F5344CB8AC3E}">
        <p14:creationId xmlns:p14="http://schemas.microsoft.com/office/powerpoint/2010/main" val="28244830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1070</Words>
  <Application>Microsoft Office PowerPoint</Application>
  <PresentationFormat>Экран (4:3)</PresentationFormat>
  <Paragraphs>189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ООД по ознакомлению с окружающим миром                «Цветущий луг»</vt:lpstr>
      <vt:lpstr>    Луговые цветы растут на зеленых солнечных лугах и полях, а так же на опушках леса. И вы не раз их видели, когда приезжали в гости к бабушке и дедушке в деревню, ездили с родителями на дачу или в турпоход. Вы могли слышать об их полезных свойствах. А может быть даже пробовали душистый чай из луговых трав?  Да, действительно многие из луговых цветов и растений относятся к лекарственным травам, которые вы можете собрать, а затем дома приготовить полезные отвары и чаи.  Луговые цветы поражают своим многообразием, простотой и красотой.  Сегодня мы познакомимся с наиболее известными из них.</vt:lpstr>
      <vt:lpstr>Клевер</vt:lpstr>
      <vt:lpstr>Ромашка</vt:lpstr>
      <vt:lpstr>Василек</vt:lpstr>
      <vt:lpstr>Одуванчик</vt:lpstr>
      <vt:lpstr>Анютины глазки</vt:lpstr>
      <vt:lpstr>Льнянка обычная</vt:lpstr>
      <vt:lpstr>Мать-и-мачеха</vt:lpstr>
      <vt:lpstr>Пастушья сумка</vt:lpstr>
      <vt:lpstr>Колокольчик</vt:lpstr>
      <vt:lpstr>Пижма обычная</vt:lpstr>
      <vt:lpstr>Синеголовник</vt:lpstr>
      <vt:lpstr>Сурепка обычная</vt:lpstr>
      <vt:lpstr>Тысячелистник</vt:lpstr>
      <vt:lpstr>Цикорий обычный</vt:lpstr>
      <vt:lpstr>Иван-чай</vt:lpstr>
      <vt:lpstr>Мышиный горошек</vt:lpstr>
      <vt:lpstr> Теперь мы знаем много названий и полезных свойств луговых цветов.  А самое главное: «не рвите цветы, не рвите, пусть будет нарядна Земля, а вместо букетов дарите васильковые, незабудковые и ромашковые поля.» *  * Юрий Антонов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ООД по ознакомлению с окружающим миром                «Цветущий луг»</dc:title>
  <cp:lastModifiedBy>Сергей</cp:lastModifiedBy>
  <cp:revision>9</cp:revision>
  <dcterms:modified xsi:type="dcterms:W3CDTF">2020-05-11T18:35:25Z</dcterms:modified>
</cp:coreProperties>
</file>