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</p:sldMasterIdLst>
  <p:notesMasterIdLst>
    <p:notesMasterId r:id="rId27"/>
  </p:notesMasterIdLst>
  <p:sldIdLst>
    <p:sldId id="293" r:id="rId2"/>
    <p:sldId id="308" r:id="rId3"/>
    <p:sldId id="281" r:id="rId4"/>
    <p:sldId id="282" r:id="rId5"/>
    <p:sldId id="309" r:id="rId6"/>
    <p:sldId id="283" r:id="rId7"/>
    <p:sldId id="294" r:id="rId8"/>
    <p:sldId id="296" r:id="rId9"/>
    <p:sldId id="306" r:id="rId10"/>
    <p:sldId id="297" r:id="rId11"/>
    <p:sldId id="302" r:id="rId12"/>
    <p:sldId id="304" r:id="rId13"/>
    <p:sldId id="305" r:id="rId14"/>
    <p:sldId id="307" r:id="rId15"/>
    <p:sldId id="310" r:id="rId16"/>
    <p:sldId id="318" r:id="rId17"/>
    <p:sldId id="315" r:id="rId18"/>
    <p:sldId id="316" r:id="rId19"/>
    <p:sldId id="314" r:id="rId20"/>
    <p:sldId id="312" r:id="rId21"/>
    <p:sldId id="285" r:id="rId22"/>
    <p:sldId id="291" r:id="rId23"/>
    <p:sldId id="317" r:id="rId24"/>
    <p:sldId id="289" r:id="rId25"/>
    <p:sldId id="31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8" autoAdjust="0"/>
    <p:restoredTop sz="94713" autoAdjust="0"/>
  </p:normalViewPr>
  <p:slideViewPr>
    <p:cSldViewPr>
      <p:cViewPr>
        <p:scale>
          <a:sx n="93" d="100"/>
          <a:sy n="93" d="100"/>
        </p:scale>
        <p:origin x="-2172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8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9245C81-1135-457E-9ED9-3D72DBCCE7A9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4672EFC-141B-4DAC-A135-30460997F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46856-EFFB-4FCA-A9E9-2A94602971A7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46856-EFFB-4FCA-A9E9-2A94602971A7}" type="slidenum">
              <a:rPr lang="ru-RU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2C36951-E083-4349-B2EA-E1256D8BC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F0F28-0A52-40D1-8470-28103FEE1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3FDD82D-019F-44F7-95C0-64AF7E1AD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F64AB-BD33-4EAB-A01B-9C24DE9EF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73898C-50ED-4B09-9669-88E97DB36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1C6BD-A53B-431E-A4DB-816CB4E53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9D86A-A6E9-4D85-9139-85E55B525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4E392-77A3-4085-B577-6BAB12E2E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767AD-2158-469A-96E3-34BE9C4AC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D2A36-EF2C-41FA-A32B-8BA21BD81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E1730E-BF34-44B1-8D85-6264D2FFD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C4AE2CB-1F23-4FB8-8376-66B1DECC0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1" r:id="rId2"/>
    <p:sldLayoutId id="2147483959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60" r:id="rId9"/>
    <p:sldLayoutId id="2147483957" r:id="rId10"/>
    <p:sldLayoutId id="21474839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43200" y="838200"/>
            <a:ext cx="57150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Волшебный мир театра и его актеры</a:t>
            </a:r>
            <a:b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</a:b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/>
            </a:r>
            <a:b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</a:b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 презентация  ДЛЯ ВОСПИТАТЕЛЕЙ</a:t>
            </a:r>
            <a:b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</a:b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/>
            </a:r>
            <a:b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9" name="Picture 5" descr="C:\Documents and Settings\Admin\Рабочий стол\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84785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User\Downloads\1_html_m6ea41e9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362200"/>
            <a:ext cx="4267200" cy="3810000"/>
          </a:xfrm>
          <a:prstGeom prst="rect">
            <a:avLst/>
          </a:prstGeom>
          <a:noFill/>
        </p:spPr>
      </p:pic>
      <p:pic>
        <p:nvPicPr>
          <p:cNvPr id="6" name="Picture 3" descr="C:\Users\User\Downloads\teatr_c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3" y="142852"/>
            <a:ext cx="2143140" cy="162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3733800" cy="533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Настольный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театр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3" descr="C:\Users\User\Downloads\teatr_c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381000"/>
            <a:ext cx="176214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фото по кружку\DSC094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200401"/>
            <a:ext cx="3657600" cy="27432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user\Desktop\IMG_20190409_0803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143000"/>
            <a:ext cx="2628900" cy="35052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29718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Теневой театр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459" name="Содержимое 3" descr="DSC042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981200"/>
            <a:ext cx="3124198" cy="26670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C:\Users\User\Downloads\teatr_c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228600"/>
            <a:ext cx="1524000" cy="124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IMG_20190412_162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81200"/>
            <a:ext cx="3200400" cy="41910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3962400" cy="457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Пальчиковый театр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3" descr="C:\Users\User\Downloads\teatr_c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596571" cy="152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фото по кружку\DSC094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19200"/>
            <a:ext cx="3251200" cy="24384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user\Desktop\фото по кружку\DSC094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733800"/>
            <a:ext cx="3556000" cy="26670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4038600" cy="457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Игра драматизация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C:\Users\User\Downloads\teatr_c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0"/>
            <a:ext cx="12954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C:\Documents and Settings\Admin\Рабочий стол\DSC02028.JPG"/>
          <p:cNvPicPr>
            <a:picLocks noChangeAspect="1" noChangeArrowheads="1"/>
          </p:cNvPicPr>
          <p:nvPr/>
        </p:nvPicPr>
        <p:blipFill>
          <a:blip r:embed="rId3"/>
          <a:srcRect l="328" r="220"/>
          <a:stretch>
            <a:fillRect/>
          </a:stretch>
        </p:blipFill>
        <p:spPr bwMode="auto">
          <a:xfrm>
            <a:off x="4191000" y="3048000"/>
            <a:ext cx="3568700" cy="28575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27" name="Picture 3" descr="F:\фото кружков\DSC0868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066800"/>
            <a:ext cx="3833284" cy="287496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4038600" cy="762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Инсценировка сказки «колобок»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C:\Users\User\Downloads\teatr_c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52401"/>
            <a:ext cx="12954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колобок для сайта\DSC081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19200"/>
            <a:ext cx="3162983" cy="270190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user\Desktop\колобок для сайта\DSC081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2692" y="1219200"/>
            <a:ext cx="3164740" cy="27432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user\Desktop\колобок для сайта\DSC081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087835"/>
            <a:ext cx="3276600" cy="257093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олобок для сайта\DSC081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5568" y="381000"/>
            <a:ext cx="3695259" cy="29718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user\Desktop\колобок для сайта\DSC08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29000"/>
            <a:ext cx="4038600" cy="302895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C:\Users\User\Downloads\teatr_c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" y="533400"/>
            <a:ext cx="1596571" cy="152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0" y="6096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A8D3D">
                    <a:lumMod val="75000"/>
                  </a:srgbClr>
                </a:solidFill>
                <a:latin typeface="Trebuchet MS"/>
                <a:ea typeface="+mj-ea"/>
                <a:cs typeface="+mj-cs"/>
              </a:rPr>
              <a:t>Басня и.а. Крылова «стрекоза и муравей»</a:t>
            </a:r>
            <a:endParaRPr lang="ru-RU" dirty="0"/>
          </a:p>
        </p:txBody>
      </p:sp>
      <p:pic>
        <p:nvPicPr>
          <p:cNvPr id="5" name="Picture 2" descr="C:\Users\user\Desktop\DSC07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3214710" cy="24110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6" name="Picture 3" descr="C:\Users\user\Desktop\DSC077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3286148" cy="246461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7" name="Picture 4" descr="C:\Users\user\Desktop\DSC077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114800"/>
            <a:ext cx="3286115" cy="24645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8" name="Picture 5" descr="C:\Users\user\Desktop\DSC078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114800"/>
            <a:ext cx="3286148" cy="24646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74612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Инсценировка сказки «МУХА - ЦОКОТУХА»</a:t>
            </a:r>
            <a:endParaRPr lang="ru-RU" sz="2400" dirty="0"/>
          </a:p>
        </p:txBody>
      </p:sp>
      <p:pic>
        <p:nvPicPr>
          <p:cNvPr id="1026" name="Picture 2" descr="C:\Users\user\Desktop\DSC083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3325284" cy="249396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user\Desktop\DSC083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219200"/>
            <a:ext cx="3284482" cy="25146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user\Desktop\DSC083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86200"/>
            <a:ext cx="3276600" cy="245745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user\Desktop\DSC083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962400"/>
            <a:ext cx="3302000" cy="24765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DSC083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76250"/>
            <a:ext cx="3250141" cy="243760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user\Desktop\DSC08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581400"/>
            <a:ext cx="3276600" cy="245745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user\Desktop\DSC083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95300"/>
            <a:ext cx="3200400" cy="24003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user\Desktop\DSC084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581400"/>
            <a:ext cx="3352800" cy="25146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744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3325283" cy="249396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DSC074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838199"/>
            <a:ext cx="3276600" cy="245745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DSC074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599" y="3657600"/>
            <a:ext cx="3251199" cy="24384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7" descr="DSC074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657600"/>
            <a:ext cx="3276600" cy="240163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990600" y="304800"/>
            <a:ext cx="6481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A8D3D">
                    <a:lumMod val="75000"/>
                  </a:srgbClr>
                </a:solidFill>
                <a:latin typeface="Trebuchet MS"/>
                <a:ea typeface="+mj-ea"/>
                <a:cs typeface="+mj-cs"/>
              </a:rPr>
              <a:t>Инсценировка сказки «</a:t>
            </a:r>
            <a:r>
              <a:rPr lang="ru-RU" sz="2400" b="1" cap="all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A8D3D">
                    <a:lumMod val="75000"/>
                  </a:srgbClr>
                </a:solidFill>
                <a:latin typeface="Trebuchet MS"/>
                <a:ea typeface="+mj-ea"/>
                <a:cs typeface="+mj-cs"/>
              </a:rPr>
              <a:t>Дюймовочка</a:t>
            </a:r>
            <a:r>
              <a:rPr lang="ru-RU" sz="24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A8D3D">
                    <a:lumMod val="75000"/>
                  </a:srgbClr>
                </a:solidFill>
                <a:latin typeface="Trebuchet MS"/>
                <a:ea typeface="+mj-ea"/>
                <a:cs typeface="+mj-cs"/>
              </a:rPr>
              <a:t>»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rebuchet MS" pitchFamily="34" charset="0"/>
              </a:rPr>
              <a:t>Театр – искусство  прекрасное.  Оно </a:t>
            </a:r>
          </a:p>
          <a:p>
            <a:pPr>
              <a:buNone/>
            </a:pPr>
            <a:r>
              <a:rPr lang="ru-RU" b="1" dirty="0" smtClean="0">
                <a:latin typeface="Trebuchet MS" pitchFamily="34" charset="0"/>
              </a:rPr>
              <a:t>облагораживает,  воспитывает  человека. </a:t>
            </a:r>
          </a:p>
          <a:p>
            <a:pPr>
              <a:buNone/>
            </a:pPr>
            <a:r>
              <a:rPr lang="ru-RU" b="1" dirty="0" smtClean="0">
                <a:latin typeface="Trebuchet MS" pitchFamily="34" charset="0"/>
              </a:rPr>
              <a:t>Тот,  кто  любит  театр  по  настоящему, </a:t>
            </a:r>
          </a:p>
          <a:p>
            <a:pPr>
              <a:buNone/>
            </a:pPr>
            <a:r>
              <a:rPr lang="ru-RU" b="1" dirty="0" smtClean="0">
                <a:latin typeface="Trebuchet MS" pitchFamily="34" charset="0"/>
              </a:rPr>
              <a:t>всегда уносит из него запас мудрости и </a:t>
            </a:r>
          </a:p>
          <a:p>
            <a:pPr>
              <a:buNone/>
            </a:pPr>
            <a:r>
              <a:rPr lang="ru-RU" b="1" dirty="0" smtClean="0">
                <a:latin typeface="Trebuchet MS" pitchFamily="34" charset="0"/>
              </a:rPr>
              <a:t>доброты.</a:t>
            </a:r>
          </a:p>
          <a:p>
            <a:pPr>
              <a:buNone/>
            </a:pPr>
            <a:r>
              <a:rPr lang="ru-RU" b="1" dirty="0" smtClean="0">
                <a:latin typeface="Trebuchet MS" pitchFamily="34" charset="0"/>
              </a:rPr>
              <a:t> К.С. Станиславский</a:t>
            </a:r>
            <a:endParaRPr lang="ru-RU" b="1" dirty="0">
              <a:latin typeface="Trebuchet MS" pitchFamily="34" charset="0"/>
            </a:endParaRPr>
          </a:p>
        </p:txBody>
      </p:sp>
      <p:pic>
        <p:nvPicPr>
          <p:cNvPr id="4" name="Picture 3" descr="C:\Users\User\Downloads\teatr_c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52401"/>
            <a:ext cx="1907238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SC0745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3223683" cy="241776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 descr="DSC074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1800" y="914400"/>
            <a:ext cx="3270250" cy="245268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7" descr="DSC074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399" y="3657600"/>
            <a:ext cx="3270251" cy="243840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8" descr="DSC074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657600"/>
            <a:ext cx="3230562" cy="242252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848600" cy="1371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Организация уголка театрализованной деятельности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</a:br>
            <a:endParaRPr lang="ru-RU" sz="24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7543800" cy="47593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   </a:t>
            </a:r>
            <a:r>
              <a:rPr lang="ru-RU" sz="2000" b="1" dirty="0" smtClean="0">
                <a:latin typeface="Trebuchet MS" pitchFamily="34" charset="0"/>
                <a:cs typeface="Arial" pitchFamily="34" charset="0"/>
              </a:rPr>
              <a:t>В нашей группе</a:t>
            </a:r>
            <a:r>
              <a:rPr lang="ru-RU" sz="2000" b="1" u="sng" dirty="0" smtClean="0">
                <a:latin typeface="Trebuchet MS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Trebuchet MS" pitchFamily="34" charset="0"/>
                <a:cs typeface="Arial" pitchFamily="34" charset="0"/>
              </a:rPr>
              <a:t>организован уголок для  </a:t>
            </a:r>
            <a:r>
              <a:rPr lang="ru-RU" sz="2000" b="1" dirty="0">
                <a:latin typeface="Trebuchet MS" pitchFamily="34" charset="0"/>
                <a:cs typeface="Arial" pitchFamily="34" charset="0"/>
              </a:rPr>
              <a:t>театрализованных представлений, </a:t>
            </a:r>
            <a:r>
              <a:rPr lang="ru-RU" sz="2000" b="1" dirty="0" smtClean="0">
                <a:latin typeface="Trebuchet MS" pitchFamily="34" charset="0"/>
                <a:cs typeface="Arial" pitchFamily="34" charset="0"/>
              </a:rPr>
              <a:t>спектаклей, отводится </a:t>
            </a:r>
            <a:r>
              <a:rPr lang="ru-RU" sz="2000" b="1" dirty="0">
                <a:latin typeface="Trebuchet MS" pitchFamily="34" charset="0"/>
                <a:cs typeface="Arial" pitchFamily="34" charset="0"/>
              </a:rPr>
              <a:t>место для режиссёрских игр с пальчиковым, настольным театром.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>
                <a:latin typeface="Trebuchet MS" pitchFamily="34" charset="0"/>
                <a:cs typeface="Arial" pitchFamily="34" charset="0"/>
              </a:rPr>
              <a:t>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pitchFamily="34" charset="0"/>
              </a:rPr>
              <a:t>В уголке располагаются</a:t>
            </a:r>
            <a:r>
              <a:rPr lang="ru-RU" sz="2000" b="1" dirty="0">
                <a:latin typeface="Trebuchet MS" pitchFamily="34" charset="0"/>
                <a:cs typeface="Arial" pitchFamily="34" charset="0"/>
              </a:rPr>
              <a:t>: </a:t>
            </a:r>
          </a:p>
          <a:p>
            <a:pPr marL="521208"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ru-RU" sz="2000" b="1" dirty="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различные виды театров: бибабо, </a:t>
            </a:r>
            <a:r>
              <a:rPr lang="ru-RU" sz="2000" b="1" dirty="0" smtClean="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настольный театр, </a:t>
            </a:r>
            <a:r>
              <a:rPr lang="en-US" sz="2000" b="1" dirty="0" smtClean="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теневой театр,</a:t>
            </a:r>
            <a:r>
              <a:rPr lang="en-US" sz="2000" b="1" dirty="0" smtClean="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пальчиковый театр, игра драматизация.</a:t>
            </a:r>
            <a:endParaRPr lang="ru-RU" sz="2000" b="1" dirty="0">
              <a:solidFill>
                <a:schemeClr val="tx1"/>
              </a:solidFill>
              <a:latin typeface="Trebuchet MS" pitchFamily="34" charset="0"/>
              <a:cs typeface="Arial" pitchFamily="34" charset="0"/>
            </a:endParaRPr>
          </a:p>
          <a:p>
            <a:pPr marL="521208"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ru-RU" sz="2000" b="1" dirty="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реквизит для разыгрывания сценок и спектаклей: набор кукол, </a:t>
            </a:r>
            <a:r>
              <a:rPr lang="ru-RU" sz="2000" b="1" dirty="0" smtClean="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ширма </a:t>
            </a:r>
            <a:r>
              <a:rPr lang="ru-RU" sz="2000" b="1" dirty="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для кукольного театра, костюмы, элементы костюмов, </a:t>
            </a:r>
            <a:r>
              <a:rPr lang="ru-RU" sz="2000" b="1" dirty="0" smtClean="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маски</a:t>
            </a:r>
            <a:r>
              <a:rPr lang="en-US" sz="2000" b="1" dirty="0" smtClean="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Trebuchet MS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ru-RU" sz="2000" dirty="0">
              <a:latin typeface="Trebuchet MS" pitchFamily="34" charset="0"/>
            </a:endParaRPr>
          </a:p>
        </p:txBody>
      </p:sp>
      <p:pic>
        <p:nvPicPr>
          <p:cNvPr id="4" name="Picture 3" descr="C:\Users\User\Downloads\teatr_c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4724400"/>
            <a:ext cx="2143140" cy="124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7848600" cy="1793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Организация уголка театрализованной деятельности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4" name="Picture 3" descr="C:\Users\User\Downloads\teatr_c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5334000"/>
            <a:ext cx="1309717" cy="1304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фото по кружку\DSC094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3732835" cy="27432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user\Desktop\IMG_20191206_095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581400"/>
            <a:ext cx="3429000" cy="293920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Выводы: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dirty="0" smtClean="0"/>
              <a:t> </a:t>
            </a:r>
            <a:r>
              <a:rPr lang="ru-RU" sz="2000" dirty="0" smtClean="0"/>
              <a:t>Совершенствуются коммуникативные навыки воспитанников.</a:t>
            </a:r>
          </a:p>
          <a:p>
            <a:pPr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   </a:t>
            </a:r>
            <a:r>
              <a:rPr lang="ru-RU" sz="2000" dirty="0" smtClean="0">
                <a:cs typeface="Arial" charset="0"/>
              </a:rPr>
              <a:t>Дети овладевают средствами речевой и двигательной активности.</a:t>
            </a:r>
            <a:endParaRPr lang="ru-RU" sz="2000" dirty="0" smtClean="0"/>
          </a:p>
          <a:p>
            <a:pPr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   </a:t>
            </a:r>
            <a:r>
              <a:rPr lang="ru-RU" sz="2000" dirty="0" smtClean="0"/>
              <a:t>У детей проявляются творческие способности.</a:t>
            </a:r>
          </a:p>
          <a:p>
            <a:pPr eaLnBrk="1" hangingPunct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   </a:t>
            </a:r>
            <a:r>
              <a:rPr lang="ru-RU" sz="2000" dirty="0" smtClean="0"/>
              <a:t>Развивается  эмоциональная и моторная адекватность.</a:t>
            </a:r>
          </a:p>
          <a:p>
            <a:pPr eaLnBrk="1" hangingPunct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   </a:t>
            </a:r>
            <a:r>
              <a:rPr lang="ru-RU" sz="2000" dirty="0" smtClean="0"/>
              <a:t>Формируется произвольное внимание и сосредоточенность.</a:t>
            </a:r>
          </a:p>
          <a:p>
            <a:pPr eaLnBrk="1" hangingPunct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  </a:t>
            </a:r>
            <a:r>
              <a:rPr lang="ru-RU" sz="2000" dirty="0" smtClean="0"/>
              <a:t>Дети становятся раскрепощенными, уверенными в себе.</a:t>
            </a:r>
          </a:p>
          <a:p>
            <a:endParaRPr lang="ru-RU" dirty="0"/>
          </a:p>
        </p:txBody>
      </p:sp>
      <p:pic>
        <p:nvPicPr>
          <p:cNvPr id="4" name="Picture 3" descr="C:\Users\User\Downloads\teatr_c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5181600"/>
            <a:ext cx="1513609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4"/>
          <p:cNvSpPr>
            <a:spLocks noChangeArrowheads="1"/>
          </p:cNvSpPr>
          <p:nvPr/>
        </p:nvSpPr>
        <p:spPr bwMode="auto">
          <a:xfrm rot="10800000" flipV="1">
            <a:off x="228600" y="756542"/>
            <a:ext cx="792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rebuchet MS" pitchFamily="34" charset="0"/>
              </a:rPr>
              <a:t>СПАСИБО ЗА ВНИМАНИЕ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6627" name="Picture 4" descr="C:\Users\user\Desktop\МАМА\Эльвира\ФОТО\Рисунки\ладони.jpe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133600"/>
            <a:ext cx="30861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User\Downloads\teatr_c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4648200"/>
            <a:ext cx="1905000" cy="1822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43200" y="1828800"/>
            <a:ext cx="5715000" cy="3886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Выполнила:</a:t>
            </a:r>
            <a:br>
              <a:rPr lang="ru-RU" sz="31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воспитатель </a:t>
            </a:r>
            <a:r>
              <a:rPr lang="ru-RU" sz="310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мдоу</a:t>
            </a: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br>
              <a:rPr lang="ru-RU" sz="31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«детский сад №5»</a:t>
            </a:r>
            <a:br>
              <a:rPr lang="ru-RU" sz="31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310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Синютина</a:t>
            </a: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Г.Н.</a:t>
            </a:r>
            <a:br>
              <a:rPr lang="ru-RU" sz="31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9" name="Picture 5" descr="C:\Documents and Settings\Admin\Рабочий стол\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84785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User\Downloads\teatr_c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4876800"/>
            <a:ext cx="2143140" cy="162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838200" y="1065946"/>
            <a:ext cx="71628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/>
              <a:t>   </a:t>
            </a:r>
            <a:r>
              <a:rPr lang="ru-RU" sz="2000" b="1" dirty="0">
                <a:latin typeface="Trebuchet MS" pitchFamily="34" charset="0"/>
              </a:rPr>
              <a:t>Это хорошая возможность раскрытия творческого потенциала ребенка, воспитания творческой направленности личности. Дети учатся замечать в окружающем мире интересные идеи, воплощать их, создавать свой художественный образ персонажа,</a:t>
            </a:r>
            <a:r>
              <a:rPr lang="en-US" sz="2000" b="1" dirty="0">
                <a:latin typeface="Trebuchet MS" pitchFamily="34" charset="0"/>
              </a:rPr>
              <a:t> </a:t>
            </a:r>
            <a:r>
              <a:rPr lang="ru-RU" sz="2000" b="1" dirty="0">
                <a:latin typeface="Trebuchet MS" pitchFamily="34" charset="0"/>
              </a:rPr>
              <a:t>у них развивается творческое воображение, ассоциативное мышление, речь, умение видеть необычные моменты в обыденном. </a:t>
            </a:r>
          </a:p>
          <a:p>
            <a:r>
              <a:rPr lang="ru-RU" sz="2000" b="1" dirty="0">
                <a:latin typeface="Trebuchet MS" pitchFamily="34" charset="0"/>
              </a:rPr>
              <a:t>   Театрализованная деятельность помогает ребенку преодолеть робость, неуверенность в себе, застенчивость. </a:t>
            </a:r>
          </a:p>
          <a:p>
            <a:r>
              <a:rPr lang="ru-RU" sz="2000" b="1" dirty="0">
                <a:latin typeface="Trebuchet MS" pitchFamily="34" charset="0"/>
              </a:rPr>
              <a:t>   Таким образом, театр помогает ребенку развиваться всесторонне</a:t>
            </a:r>
            <a:r>
              <a:rPr lang="ru-RU" sz="2400" b="1" dirty="0">
                <a:latin typeface="Trebuchet MS" pitchFamily="34" charset="0"/>
              </a:rPr>
              <a:t>. 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42048" cy="59436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Театрализованная деятельность в детском саду</a:t>
            </a:r>
          </a:p>
        </p:txBody>
      </p:sp>
      <p:pic>
        <p:nvPicPr>
          <p:cNvPr id="4" name="Picture 3" descr="C:\Users\User\Downloads\teatr_c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85800"/>
            <a:ext cx="928717" cy="847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Значение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театрализованной деятельности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1143000"/>
            <a:ext cx="72390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smtClean="0">
                <a:latin typeface="Trebuchet MS" pitchFamily="34" charset="0"/>
                <a:cs typeface="Arial" pitchFamily="34" charset="0"/>
              </a:rPr>
              <a:t>     </a:t>
            </a:r>
            <a:r>
              <a:rPr lang="ru-RU" sz="1600" b="1" dirty="0" smtClean="0">
                <a:latin typeface="Trebuchet MS" pitchFamily="34" charset="0"/>
                <a:cs typeface="Arial" pitchFamily="34" charset="0"/>
              </a:rPr>
              <a:t>В детских образовательных учреждениях можно и нужно уделять внимание , всем видам детского театра, потому что они помогают: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Trebuchet MS" pitchFamily="34" charset="0"/>
                <a:cs typeface="Arial" pitchFamily="34" charset="0"/>
              </a:rPr>
              <a:t>решать многие педагогические задачи, касающиеся формирования выразительности речи ребенка, интеллектуального художественно эстетического воспитания;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Trebuchet MS" pitchFamily="34" charset="0"/>
                <a:cs typeface="Arial" pitchFamily="34" charset="0"/>
              </a:rPr>
              <a:t>способствуют полноценному развитию всех сторон связной монологической речи;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Trebuchet MS" pitchFamily="34" charset="0"/>
                <a:cs typeface="Arial" pitchFamily="34" charset="0"/>
              </a:rPr>
              <a:t>помогают стимулировать активную речь за счет расширения словарного запаса, усваивать богатство родного языка, его выразительные средства;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Trebuchet MS" pitchFamily="34" charset="0"/>
                <a:cs typeface="Arial" pitchFamily="34" charset="0"/>
              </a:rPr>
              <a:t>дает элементарные представления о видах театра</a:t>
            </a:r>
            <a:r>
              <a:rPr lang="en-US" sz="1600" b="1" dirty="0" smtClean="0">
                <a:latin typeface="Trebuchet MS" pitchFamily="34" charset="0"/>
                <a:cs typeface="Arial" pitchFamily="34" charset="0"/>
              </a:rPr>
              <a:t>;</a:t>
            </a:r>
            <a:r>
              <a:rPr lang="ru-RU" sz="1600" b="1" dirty="0" smtClean="0">
                <a:latin typeface="Trebuchet MS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Trebuchet MS" pitchFamily="34" charset="0"/>
                <a:cs typeface="Arial" pitchFamily="34" charset="0"/>
              </a:rPr>
              <a:t>совершенствовать навык воплощать в игре определенные переживания, побуждать к созданию новых образов, побуждать к мышлению</a:t>
            </a:r>
            <a:r>
              <a:rPr lang="en-US" sz="1600" b="1" dirty="0" smtClean="0">
                <a:latin typeface="Trebuchet MS" pitchFamily="34" charset="0"/>
                <a:cs typeface="Arial" pitchFamily="34" charset="0"/>
              </a:rPr>
              <a:t>;</a:t>
            </a:r>
            <a:r>
              <a:rPr lang="ru-RU" sz="1600" b="1" dirty="0" smtClean="0">
                <a:latin typeface="Trebuchet MS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Trebuchet MS" pitchFamily="34" charset="0"/>
                <a:cs typeface="Arial" pitchFamily="34" charset="0"/>
              </a:rPr>
              <a:t>способствуют развитию игрового поведения, эстетического чувства, способности творчески относиться к любому делу, умение общаться со сверстниками и взрослыми, развитию сценического творчества , музыкальных и артистических способностей детей;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Trebuchet MS" pitchFamily="34" charset="0"/>
                <a:cs typeface="Arial" pitchFamily="34" charset="0"/>
              </a:rPr>
              <a:t>развивает навыки публичного выступления и творческого содружества.</a:t>
            </a:r>
          </a:p>
          <a:p>
            <a:pPr eaLnBrk="1" hangingPunct="1">
              <a:lnSpc>
                <a:spcPct val="80000"/>
              </a:lnSpc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</p:txBody>
      </p:sp>
      <p:pic>
        <p:nvPicPr>
          <p:cNvPr id="4" name="Picture 3" descr="C:\Users\User\Downloads\teatr_c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149241" cy="1066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7239000" cy="990599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Задачи 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театрализованной деятельности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7239000" cy="4551362"/>
          </a:xfrm>
        </p:spPr>
        <p:txBody>
          <a:bodyPr/>
          <a:lstStyle/>
          <a:p>
            <a:r>
              <a:rPr lang="ru-RU" sz="1800" dirty="0" smtClean="0">
                <a:latin typeface="Trebuchet MS" pitchFamily="34" charset="0"/>
                <a:cs typeface="Arial" pitchFamily="34" charset="0"/>
              </a:rPr>
              <a:t>Совершенствование </a:t>
            </a:r>
            <a:r>
              <a:rPr lang="ru-RU" sz="1800" smtClean="0">
                <a:latin typeface="Trebuchet MS" pitchFamily="34" charset="0"/>
                <a:cs typeface="Arial" pitchFamily="34" charset="0"/>
              </a:rPr>
              <a:t>познавательной деятельности</a:t>
            </a:r>
            <a:endParaRPr lang="ru-RU" sz="1800" dirty="0" smtClean="0">
              <a:latin typeface="Trebuchet MS" pitchFamily="34" charset="0"/>
              <a:cs typeface="Arial" pitchFamily="34" charset="0"/>
            </a:endParaRPr>
          </a:p>
          <a:p>
            <a:r>
              <a:rPr lang="ru-RU" sz="1800" dirty="0" smtClean="0">
                <a:latin typeface="Trebuchet MS" pitchFamily="34" charset="0"/>
                <a:cs typeface="Arial" pitchFamily="34" charset="0"/>
              </a:rPr>
              <a:t>Стимулирование речевой активности</a:t>
            </a:r>
          </a:p>
          <a:p>
            <a:r>
              <a:rPr lang="ru-RU" sz="1800" dirty="0" smtClean="0">
                <a:latin typeface="Trebuchet MS" pitchFamily="34" charset="0"/>
                <a:cs typeface="Arial" pitchFamily="34" charset="0"/>
              </a:rPr>
              <a:t>Развитие мотивационных устремлений ребёнка на исправление своих речевых дефектов через театральную деятельность</a:t>
            </a:r>
          </a:p>
          <a:p>
            <a:r>
              <a:rPr lang="ru-RU" sz="1800" dirty="0" smtClean="0">
                <a:latin typeface="Trebuchet MS" pitchFamily="34" charset="0"/>
                <a:cs typeface="Arial" pitchFamily="34" charset="0"/>
              </a:rPr>
              <a:t>Воспитание уверенности в себе, положительной самооценки, умение преодолевать комплексы</a:t>
            </a:r>
          </a:p>
          <a:p>
            <a:r>
              <a:rPr lang="ru-RU" sz="1800" dirty="0" smtClean="0">
                <a:latin typeface="Trebuchet MS" pitchFamily="34" charset="0"/>
                <a:cs typeface="Arial" pitchFamily="34" charset="0"/>
              </a:rPr>
              <a:t>Развитие эстетических и творческих способностей</a:t>
            </a:r>
          </a:p>
          <a:p>
            <a:r>
              <a:rPr lang="ru-RU" sz="1800" dirty="0" smtClean="0">
                <a:latin typeface="Trebuchet MS" pitchFamily="34" charset="0"/>
                <a:cs typeface="Arial" pitchFamily="34" charset="0"/>
              </a:rPr>
              <a:t>Вовлечение родителей и детей к совместной деятельности</a:t>
            </a:r>
          </a:p>
          <a:p>
            <a:r>
              <a:rPr lang="ru-RU" sz="1800" dirty="0" smtClean="0">
                <a:latin typeface="Trebuchet MS" pitchFamily="34" charset="0"/>
                <a:cs typeface="Arial" pitchFamily="34" charset="0"/>
              </a:rPr>
              <a:t>Обучение родителей способам общения и взаимодействия с ребёнком.</a:t>
            </a:r>
          </a:p>
        </p:txBody>
      </p:sp>
      <p:pic>
        <p:nvPicPr>
          <p:cNvPr id="4" name="Picture 3" descr="C:\Users\User\Downloads\teatr_c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0"/>
            <a:ext cx="1752600" cy="162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239000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dirty="0" smtClean="0">
                <a:solidFill>
                  <a:schemeClr val="hlink"/>
                </a:solidFill>
                <a:latin typeface="Arial" charset="0"/>
              </a:rPr>
            </a:br>
            <a:r>
              <a:rPr lang="ru-RU" dirty="0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dirty="0" smtClean="0">
                <a:solidFill>
                  <a:schemeClr val="hlink"/>
                </a:solidFill>
                <a:latin typeface="Arial" charset="0"/>
              </a:rPr>
            </a:br>
            <a:r>
              <a:rPr lang="ru-RU" dirty="0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dirty="0" smtClean="0">
                <a:solidFill>
                  <a:schemeClr val="hlink"/>
                </a:solidFill>
                <a:latin typeface="Arial" charset="0"/>
              </a:rPr>
            </a:br>
            <a:r>
              <a:rPr lang="ru-RU" sz="27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Виды </a:t>
            </a:r>
            <a:r>
              <a:rPr lang="ru-RU" sz="2700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театра в детском саду </a:t>
            </a:r>
            <a:r>
              <a:rPr lang="ru-RU" sz="31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31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</a:br>
            <a:endParaRPr lang="ru-RU" sz="31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533400"/>
            <a:ext cx="3276600" cy="2362200"/>
          </a:xfrm>
        </p:spPr>
        <p:txBody>
          <a:bodyPr>
            <a:noAutofit/>
          </a:bodyPr>
          <a:lstStyle/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dirty="0">
                <a:latin typeface="Trebuchet MS" pitchFamily="34" charset="0"/>
              </a:rPr>
              <a:t>бибабо</a:t>
            </a: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dirty="0">
                <a:latin typeface="Trebuchet MS" pitchFamily="34" charset="0"/>
              </a:rPr>
              <a:t>настольный </a:t>
            </a:r>
            <a:r>
              <a:rPr lang="ru-RU" sz="2000" b="1" dirty="0" smtClean="0">
                <a:latin typeface="Trebuchet MS" pitchFamily="34" charset="0"/>
              </a:rPr>
              <a:t>театр </a:t>
            </a: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dirty="0" smtClean="0">
                <a:latin typeface="Trebuchet MS" pitchFamily="34" charset="0"/>
              </a:rPr>
              <a:t>теневой театр</a:t>
            </a: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dirty="0" smtClean="0">
                <a:latin typeface="Trebuchet MS" pitchFamily="34" charset="0"/>
              </a:rPr>
              <a:t>пальчиковый театр</a:t>
            </a: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dirty="0" smtClean="0">
                <a:latin typeface="Trebuchet MS" pitchFamily="34" charset="0"/>
              </a:rPr>
              <a:t>игра драматизация</a:t>
            </a: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dirty="0" smtClean="0">
                <a:latin typeface="Trebuchet MS" pitchFamily="34" charset="0"/>
              </a:rPr>
              <a:t>маски для театральных постановок</a:t>
            </a:r>
          </a:p>
        </p:txBody>
      </p:sp>
      <p:pic>
        <p:nvPicPr>
          <p:cNvPr id="7" name="Picture 3" descr="C:\Users\User\Downloads\teatr_c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00800" y="4800600"/>
            <a:ext cx="19050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фото по кружку\DSC09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048000"/>
            <a:ext cx="2641600" cy="19812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user\Desktop\три медведя 2 группа  старшая\DSC094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838200"/>
            <a:ext cx="2540000" cy="19050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user\Desktop\фото по кружку\DSC094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733800"/>
            <a:ext cx="2641600" cy="19812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3581400" cy="5175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Театр бибабо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C:\Users\User\Downloads\teatr_c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3" y="142853"/>
            <a:ext cx="1766917" cy="1457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фото по кружку\DSC094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497012"/>
            <a:ext cx="5928784" cy="444658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3124200" cy="533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Театр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бибабо</a:t>
            </a:r>
            <a:endParaRPr lang="ru-RU" sz="2400" dirty="0"/>
          </a:p>
        </p:txBody>
      </p:sp>
      <p:pic>
        <p:nvPicPr>
          <p:cNvPr id="4" name="Picture 3" descr="C:\Users\User\Downloads\teatr_c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3" y="142853"/>
            <a:ext cx="1157317" cy="1152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фото по кружку для сайта\DSC0798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3497792" cy="262334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1" descr="C:\Documents and Settings\Admin\Рабочий стол\DSC02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429000"/>
            <a:ext cx="3300990" cy="25908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5029200" cy="9144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Маски для театральных постановок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C:\Users\User\Downloads\teatr_c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0"/>
            <a:ext cx="1766917" cy="1457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фото по кружку\IMG_20190405_0824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308" y="3810000"/>
            <a:ext cx="3528483" cy="264636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F:\фото кружков\DSC086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466850"/>
            <a:ext cx="3327400" cy="249555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646</TotalTime>
  <Words>478</Words>
  <Application>Microsoft Office PowerPoint</Application>
  <PresentationFormat>Экран (4:3)</PresentationFormat>
  <Paragraphs>64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         Волшебный мир театра и его актеры   презентация  ДЛЯ ВОСПИТАТЕЛЕЙ    </vt:lpstr>
      <vt:lpstr>Слайд 2</vt:lpstr>
      <vt:lpstr>Театрализованная деятельность в детском саду</vt:lpstr>
      <vt:lpstr>Значение  театрализованной деятельности</vt:lpstr>
      <vt:lpstr> Задачи   театрализованной деятельности</vt:lpstr>
      <vt:lpstr>   Виды театра в детском саду  </vt:lpstr>
      <vt:lpstr>Театр бибабо</vt:lpstr>
      <vt:lpstr>Театр бибабо</vt:lpstr>
      <vt:lpstr>Маски для театральных постановок</vt:lpstr>
      <vt:lpstr>Настольный театр</vt:lpstr>
      <vt:lpstr>Теневой театр</vt:lpstr>
      <vt:lpstr>Пальчиковый театр</vt:lpstr>
      <vt:lpstr>Игра драматизация</vt:lpstr>
      <vt:lpstr>Инсценировка сказки «колобок»</vt:lpstr>
      <vt:lpstr>Слайд 15</vt:lpstr>
      <vt:lpstr>Слайд 16</vt:lpstr>
      <vt:lpstr>Инсценировка сказки «МУХА - ЦОКОТУХА»</vt:lpstr>
      <vt:lpstr>Слайд 18</vt:lpstr>
      <vt:lpstr>Слайд 19</vt:lpstr>
      <vt:lpstr>Слайд 20</vt:lpstr>
      <vt:lpstr>Организация уголка театрализованной деятельности </vt:lpstr>
      <vt:lpstr>Организация уголка театрализованной деятельности</vt:lpstr>
      <vt:lpstr>Выводы:</vt:lpstr>
      <vt:lpstr>Слайд 24</vt:lpstr>
      <vt:lpstr>    Выполнила: воспитатель мдоу  «детский сад №5» Синютина Г.Н.   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110</cp:revision>
  <cp:lastPrinted>1601-01-01T00:00:00Z</cp:lastPrinted>
  <dcterms:created xsi:type="dcterms:W3CDTF">2012-10-22T17:11:15Z</dcterms:created>
  <dcterms:modified xsi:type="dcterms:W3CDTF">2019-12-08T15:03:39Z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