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257" r:id="rId3"/>
    <p:sldId id="258" r:id="rId4"/>
    <p:sldId id="259" r:id="rId5"/>
    <p:sldId id="260" r:id="rId6"/>
    <p:sldId id="306" r:id="rId7"/>
    <p:sldId id="307" r:id="rId8"/>
    <p:sldId id="261" r:id="rId9"/>
    <p:sldId id="262" r:id="rId10"/>
    <p:sldId id="286" r:id="rId11"/>
    <p:sldId id="295" r:id="rId12"/>
    <p:sldId id="297" r:id="rId13"/>
    <p:sldId id="298" r:id="rId14"/>
    <p:sldId id="300" r:id="rId15"/>
    <p:sldId id="296" r:id="rId16"/>
    <p:sldId id="263" r:id="rId17"/>
    <p:sldId id="302" r:id="rId18"/>
    <p:sldId id="303" r:id="rId19"/>
    <p:sldId id="332" r:id="rId20"/>
    <p:sldId id="264" r:id="rId21"/>
    <p:sldId id="265" r:id="rId22"/>
    <p:sldId id="266" r:id="rId23"/>
    <p:sldId id="268" r:id="rId24"/>
    <p:sldId id="269" r:id="rId25"/>
    <p:sldId id="270" r:id="rId26"/>
    <p:sldId id="271" r:id="rId27"/>
    <p:sldId id="274" r:id="rId28"/>
    <p:sldId id="291" r:id="rId29"/>
    <p:sldId id="292" r:id="rId30"/>
    <p:sldId id="304" r:id="rId31"/>
    <p:sldId id="279" r:id="rId32"/>
    <p:sldId id="280" r:id="rId33"/>
    <p:sldId id="281" r:id="rId34"/>
    <p:sldId id="282" r:id="rId35"/>
    <p:sldId id="283" r:id="rId36"/>
    <p:sldId id="284" r:id="rId37"/>
    <p:sldId id="294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7" r:id="rId47"/>
    <p:sldId id="318" r:id="rId48"/>
    <p:sldId id="319" r:id="rId49"/>
    <p:sldId id="329" r:id="rId50"/>
    <p:sldId id="330" r:id="rId51"/>
    <p:sldId id="320" r:id="rId52"/>
    <p:sldId id="321" r:id="rId53"/>
    <p:sldId id="322" r:id="rId54"/>
    <p:sldId id="323" r:id="rId55"/>
    <p:sldId id="324" r:id="rId56"/>
    <p:sldId id="325" r:id="rId57"/>
    <p:sldId id="328" r:id="rId58"/>
    <p:sldId id="326" r:id="rId59"/>
    <p:sldId id="316" r:id="rId60"/>
    <p:sldId id="327" r:id="rId61"/>
    <p:sldId id="331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418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7554" autoAdjust="0"/>
  </p:normalViewPr>
  <p:slideViewPr>
    <p:cSldViewPr>
      <p:cViewPr varScale="1">
        <p:scale>
          <a:sx n="128" d="100"/>
          <a:sy n="128" d="100"/>
        </p:scale>
        <p:origin x="1170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43B0B-6BB6-428D-B04D-7105E9DF1925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E69BC-B6A9-4016-8CFC-A9F3F574C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265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9DA89-EBC2-40D8-9F37-3958FDD95F2A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73841-74DC-425B-9575-266533B1E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hyperlink" Target="doc470676466_627008905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detskiy-sad/raznoe/2022/03/07/rabochaya-programma-dlya-podgotovitelnoy-gruppy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lck.ru/dXonW" TargetMode="External"/><Relationship Id="rId4" Type="http://schemas.openxmlformats.org/officeDocument/2006/relationships/hyperlink" Target="https://clck.ru/dXosG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dY5e6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lck.ru/dXvGx" TargetMode="External"/><Relationship Id="rId5" Type="http://schemas.openxmlformats.org/officeDocument/2006/relationships/hyperlink" Target="https://clck.ru/dXvET" TargetMode="External"/><Relationship Id="rId4" Type="http://schemas.openxmlformats.org/officeDocument/2006/relationships/hyperlink" Target="https://clck.ru/dXvFk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dY4tB" TargetMode="External"/><Relationship Id="rId7" Type="http://schemas.openxmlformats.org/officeDocument/2006/relationships/hyperlink" Target="https://clck.ru/db2xw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lck.ru/daqfV" TargetMode="External"/><Relationship Id="rId5" Type="http://schemas.openxmlformats.org/officeDocument/2006/relationships/hyperlink" Target="https://clck.ru/dY5Ay" TargetMode="External"/><Relationship Id="rId4" Type="http://schemas.openxmlformats.org/officeDocument/2006/relationships/hyperlink" Target="https://clck.ru/dasHw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dXov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lck.ru/dXpFk" TargetMode="External"/><Relationship Id="rId5" Type="http://schemas.openxmlformats.org/officeDocument/2006/relationships/hyperlink" Target="https://clck.ru/dXowm" TargetMode="External"/><Relationship Id="rId4" Type="http://schemas.openxmlformats.org/officeDocument/2006/relationships/hyperlink" Target="https://clck.ru/dXpCq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dY5MN" TargetMode="External"/><Relationship Id="rId7" Type="http://schemas.openxmlformats.org/officeDocument/2006/relationships/hyperlink" Target="https://clck.ru/dXvH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lck.ru/dY5bm" TargetMode="External"/><Relationship Id="rId5" Type="http://schemas.openxmlformats.org/officeDocument/2006/relationships/hyperlink" Target="https://clck.ru/dY5Qg" TargetMode="External"/><Relationship Id="rId4" Type="http://schemas.openxmlformats.org/officeDocument/2006/relationships/hyperlink" Target="https://clck.ru/dY5i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548680"/>
            <a:ext cx="8424936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</a:pPr>
            <a:r>
              <a:rPr lang="ru-RU" sz="2400" dirty="0">
                <a:solidFill>
                  <a:srgbClr val="0000CC"/>
                </a:solidFill>
                <a:latin typeface="Times New Roman" pitchFamily="18" charset="0"/>
              </a:rPr>
              <a:t>                 </a:t>
            </a:r>
            <a:r>
              <a:rPr lang="ru-RU" sz="4000" dirty="0">
                <a:solidFill>
                  <a:srgbClr val="0000CC"/>
                </a:solidFill>
                <a:latin typeface="Times New Roman" pitchFamily="18" charset="0"/>
              </a:rPr>
              <a:t>Портфолио</a:t>
            </a:r>
          </a:p>
          <a:p>
            <a:pPr algn="just">
              <a:lnSpc>
                <a:spcPct val="90000"/>
              </a:lnSpc>
            </a:pPr>
            <a:endParaRPr lang="ru-RU" sz="2400" dirty="0">
              <a:solidFill>
                <a:srgbClr val="0000CC"/>
              </a:solidFill>
              <a:latin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ru-RU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</a:rPr>
              <a:t>Терентьевой Ирины Викторовны,</a:t>
            </a:r>
          </a:p>
          <a:p>
            <a:pPr algn="just">
              <a:lnSpc>
                <a:spcPct val="90000"/>
              </a:lnSpc>
            </a:pPr>
            <a:r>
              <a:rPr lang="ru-RU" sz="2400" dirty="0">
                <a:solidFill>
                  <a:srgbClr val="0000CC"/>
                </a:solidFill>
                <a:latin typeface="Times New Roman" pitchFamily="18" charset="0"/>
              </a:rPr>
              <a:t>                    </a:t>
            </a:r>
          </a:p>
          <a:p>
            <a:pPr algn="just">
              <a:lnSpc>
                <a:spcPct val="90000"/>
              </a:lnSpc>
            </a:pPr>
            <a:r>
              <a:rPr lang="ru-RU" sz="2400" dirty="0">
                <a:solidFill>
                  <a:srgbClr val="0000CC"/>
                </a:solidFill>
                <a:latin typeface="Times New Roman" pitchFamily="18" charset="0"/>
              </a:rPr>
              <a:t>                     воспитателя</a:t>
            </a:r>
            <a:endParaRPr lang="ru-RU" sz="2800" b="1" dirty="0">
              <a:solidFill>
                <a:srgbClr val="0000CC"/>
              </a:solidFill>
              <a:latin typeface="Times New Roman" pitchFamily="18" charset="0"/>
            </a:endParaRPr>
          </a:p>
          <a:p>
            <a:pPr lvl="0" algn="just">
              <a:lnSpc>
                <a:spcPct val="90000"/>
              </a:lnSpc>
            </a:pPr>
            <a:r>
              <a:rPr lang="ru-RU" sz="2400" dirty="0">
                <a:solidFill>
                  <a:srgbClr val="0000CC"/>
                </a:solidFill>
                <a:latin typeface="Times New Roman" pitchFamily="18" charset="0"/>
              </a:rPr>
              <a:t>МДОУ « Детский сад № 16»г.о.Саранск</a:t>
            </a:r>
          </a:p>
          <a:p>
            <a:pPr algn="just">
              <a:lnSpc>
                <a:spcPct val="90000"/>
              </a:lnSpc>
            </a:pPr>
            <a:endParaRPr lang="ru-RU" sz="2400" dirty="0">
              <a:solidFill>
                <a:srgbClr val="0000CC"/>
              </a:solidFill>
              <a:latin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ru-RU" sz="2400" dirty="0">
                <a:solidFill>
                  <a:srgbClr val="0000CC"/>
                </a:solidFill>
                <a:latin typeface="Times New Roman" pitchFamily="18" charset="0"/>
              </a:rPr>
              <a:t>                       </a:t>
            </a:r>
          </a:p>
          <a:p>
            <a:pPr algn="just">
              <a:lnSpc>
                <a:spcPct val="90000"/>
              </a:lnSpc>
            </a:pPr>
            <a:r>
              <a:rPr lang="ru-RU" sz="2000" dirty="0">
                <a:solidFill>
                  <a:srgbClr val="0000CC"/>
                </a:solidFill>
                <a:latin typeface="Times New Roman" pitchFamily="18" charset="0"/>
              </a:rPr>
              <a:t>               Дата рождения: 13.10.1976 г.</a:t>
            </a:r>
          </a:p>
          <a:p>
            <a:pPr algn="just">
              <a:lnSpc>
                <a:spcPct val="90000"/>
              </a:lnSpc>
            </a:pPr>
            <a:r>
              <a:rPr lang="ru-RU" sz="20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4" name="Picture 2" descr="C:\Users\1\Downloads\IMG-20211024-WA00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5" t="13361" r="25397"/>
          <a:stretch/>
        </p:blipFill>
        <p:spPr bwMode="auto">
          <a:xfrm>
            <a:off x="6084168" y="1651792"/>
            <a:ext cx="2526352" cy="355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88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6930" y="549000"/>
            <a:ext cx="8280920" cy="5760000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rgbClr val="00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6930" y="980728"/>
            <a:ext cx="84859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</a:rPr>
              <a:t>Выступление на научно-практических конференциях, семинарах, секциях, проведение открытых занятий,</a:t>
            </a:r>
          </a:p>
          <a:p>
            <a:r>
              <a:rPr lang="ru-RU" sz="2800" dirty="0">
                <a:solidFill>
                  <a:srgbClr val="0000CC"/>
                </a:solidFill>
              </a:rPr>
              <a:t> мастер-классов, мероприятий.</a:t>
            </a:r>
          </a:p>
          <a:p>
            <a:endParaRPr lang="ru-RU" sz="2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13C732-094D-49C1-A7AC-D6E7273B47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967067"/>
            <a:ext cx="3743088" cy="26468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4D9F9C-2984-44B0-BE11-635411C1A3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239" y="2978382"/>
            <a:ext cx="3779607" cy="267416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88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2764" y="630404"/>
            <a:ext cx="8280920" cy="5760000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rgbClr val="00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764" y="980728"/>
            <a:ext cx="85601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</a:rPr>
              <a:t>Выступление на научно-практических конференциях, семинарах, секциях, проведение открытых занятий,</a:t>
            </a:r>
          </a:p>
          <a:p>
            <a:r>
              <a:rPr lang="ru-RU" sz="2800" dirty="0">
                <a:solidFill>
                  <a:srgbClr val="0000CC"/>
                </a:solidFill>
              </a:rPr>
              <a:t> мастер-классов, мероприятий.</a:t>
            </a:r>
          </a:p>
          <a:p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E489FC-1E3A-4CA4-9A77-595E30FAAC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641880"/>
            <a:ext cx="2425534" cy="34290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977192-D497-4C24-8EC4-5D9731645F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005" y="2641880"/>
            <a:ext cx="2424724" cy="34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66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88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2764" y="630404"/>
            <a:ext cx="8280920" cy="5760000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rgbClr val="00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764" y="980728"/>
            <a:ext cx="85601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</a:rPr>
              <a:t>Выступление на научно-практических конференциях, семинарах, секциях, проведение открытых занятий,</a:t>
            </a:r>
          </a:p>
          <a:p>
            <a:r>
              <a:rPr lang="ru-RU" sz="2800" dirty="0">
                <a:solidFill>
                  <a:srgbClr val="0000CC"/>
                </a:solidFill>
              </a:rPr>
              <a:t> мастер-классов, мероприятий.</a:t>
            </a:r>
          </a:p>
          <a:p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CEECBF-8EAD-41B3-96A8-C62D4030B5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6" y="2877308"/>
            <a:ext cx="3707904" cy="26234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EF7C8B-B508-45D5-9E4B-8DD45EA54B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722" y="2898447"/>
            <a:ext cx="3707904" cy="262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1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88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2764" y="630404"/>
            <a:ext cx="8280920" cy="5760000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rgbClr val="00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764" y="980728"/>
            <a:ext cx="85601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</a:rPr>
              <a:t>Выступление на научно-практических конференциях, семинарах, секциях, проведение открытых занятий,</a:t>
            </a:r>
          </a:p>
          <a:p>
            <a:r>
              <a:rPr lang="ru-RU" sz="2800" dirty="0">
                <a:solidFill>
                  <a:srgbClr val="0000CC"/>
                </a:solidFill>
              </a:rPr>
              <a:t> мастер-классов, мероприятий.</a:t>
            </a:r>
          </a:p>
          <a:p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C5E354-E7FF-4380-9480-B7CC1ABDB4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88" y="3086252"/>
            <a:ext cx="3708688" cy="26239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FDB4EA-F306-48AC-A04D-8EDAAE9B3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922" y="3014808"/>
            <a:ext cx="3924710" cy="262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1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88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2764" y="630404"/>
            <a:ext cx="8280920" cy="5760000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rgbClr val="00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764" y="980728"/>
            <a:ext cx="85601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</a:rPr>
              <a:t>Выступление на научно-практических конференциях, семинарах, секциях, проведение открытых занятий,</a:t>
            </a:r>
          </a:p>
          <a:p>
            <a:r>
              <a:rPr lang="ru-RU" sz="2800" dirty="0">
                <a:solidFill>
                  <a:srgbClr val="0000CC"/>
                </a:solidFill>
              </a:rPr>
              <a:t> мастер-классов, мероприятий.</a:t>
            </a:r>
          </a:p>
          <a:p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0565FD-0CAB-4221-847B-EF16B8A76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348880"/>
            <a:ext cx="3024336" cy="37607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46AD71-A255-4DC1-849F-390947027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249" y="2378346"/>
            <a:ext cx="3384376" cy="381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1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88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2764" y="630404"/>
            <a:ext cx="8280920" cy="5760000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rgbClr val="00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764" y="980728"/>
            <a:ext cx="85601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</a:rPr>
              <a:t>Выступление на научно-практических конференциях, семинарах, секциях, проведение открытых занятий,</a:t>
            </a:r>
          </a:p>
          <a:p>
            <a:r>
              <a:rPr lang="ru-RU" sz="2800" dirty="0">
                <a:solidFill>
                  <a:srgbClr val="0000CC"/>
                </a:solidFill>
              </a:rPr>
              <a:t> мастер-классов, мероприятий.</a:t>
            </a:r>
          </a:p>
          <a:p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071D0A-1263-4241-9E77-724851BA2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0873" y="2687162"/>
            <a:ext cx="3636603" cy="29454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3EED75-B17B-44B0-927D-7300AB1FB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516" y="2322640"/>
            <a:ext cx="3103133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1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548680"/>
            <a:ext cx="8208912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lvl="0" indent="-256032">
              <a:spcBef>
                <a:spcPts val="400"/>
              </a:spcBef>
              <a:buClr>
                <a:srgbClr val="AD0101"/>
              </a:buClr>
              <a:buSzPct val="68000"/>
              <a:buFont typeface="Wingdings 3"/>
              <a:buChar char=""/>
            </a:pPr>
            <a:endParaRPr lang="ru-RU" sz="1600" dirty="0">
              <a:solidFill>
                <a:prstClr val="black"/>
              </a:solidFill>
              <a:latin typeface="Lucida Sans Unicode"/>
            </a:endParaRPr>
          </a:p>
          <a:p>
            <a:pPr lvl="0" algn="ctr"/>
            <a:r>
              <a:rPr lang="ru-RU" sz="2800" dirty="0">
                <a:solidFill>
                  <a:srgbClr val="0000CC"/>
                </a:solidFill>
                <a:latin typeface="Lucida Sans Unicode"/>
              </a:rPr>
              <a:t>Результаты участия воспитанников в конкурсах, выставках, </a:t>
            </a:r>
          </a:p>
          <a:p>
            <a:pPr lvl="0" algn="ctr"/>
            <a:r>
              <a:rPr lang="ru-RU" sz="2800" dirty="0">
                <a:solidFill>
                  <a:srgbClr val="0000CC"/>
                </a:solidFill>
                <a:latin typeface="Lucida Sans Unicode"/>
              </a:rPr>
              <a:t>турнирах, соревнованиях, фестивалях.</a:t>
            </a:r>
            <a:endParaRPr lang="ru-RU" sz="1600" dirty="0">
              <a:solidFill>
                <a:prstClr val="black"/>
              </a:solidFill>
              <a:latin typeface="Lucida Sans Unicode"/>
            </a:endParaRPr>
          </a:p>
          <a:p>
            <a:pPr marL="365760" lvl="0" indent="-256032">
              <a:spcBef>
                <a:spcPts val="400"/>
              </a:spcBef>
              <a:buClr>
                <a:srgbClr val="AD0101"/>
              </a:buClr>
              <a:buSzPct val="68000"/>
              <a:buFont typeface="Wingdings 3"/>
              <a:buChar char=""/>
            </a:pPr>
            <a:endParaRPr lang="ru-RU" sz="1600" dirty="0">
              <a:solidFill>
                <a:prstClr val="black"/>
              </a:solidFill>
              <a:latin typeface="Lucida Sans Unicode"/>
            </a:endParaRPr>
          </a:p>
          <a:p>
            <a:pPr marL="365760" lvl="0" indent="-256032">
              <a:spcBef>
                <a:spcPts val="400"/>
              </a:spcBef>
              <a:buClr>
                <a:srgbClr val="AD0101"/>
              </a:buClr>
              <a:buSzPct val="68000"/>
              <a:buFont typeface="Wingdings 3"/>
              <a:buChar char=""/>
            </a:pPr>
            <a:r>
              <a:rPr lang="ru-RU" sz="1600" dirty="0">
                <a:solidFill>
                  <a:srgbClr val="0000CC"/>
                </a:solidFill>
                <a:latin typeface="Lucida Sans Unicode"/>
              </a:rPr>
              <a:t>1.Всероссийский творческий конкурс «Новогодняя елочка», «Символ 2021 года», диплом участника 1 место, диплом участника 2место.</a:t>
            </a:r>
          </a:p>
          <a:p>
            <a:pPr marL="365760" lvl="0" indent="-256032">
              <a:spcBef>
                <a:spcPts val="400"/>
              </a:spcBef>
              <a:buClr>
                <a:srgbClr val="AD0101"/>
              </a:buClr>
              <a:buSzPct val="68000"/>
              <a:buFont typeface="Wingdings 3"/>
              <a:buChar char=""/>
            </a:pPr>
            <a:r>
              <a:rPr lang="ru-RU" sz="1600" dirty="0">
                <a:solidFill>
                  <a:srgbClr val="0000CC"/>
                </a:solidFill>
                <a:latin typeface="Lucida Sans Unicode"/>
              </a:rPr>
              <a:t>2.Международный творческий конкурс «Новогодняя игрушка »,  сертификаты участников.</a:t>
            </a:r>
          </a:p>
          <a:p>
            <a:pPr marL="365760" lvl="0" indent="-256032">
              <a:spcBef>
                <a:spcPts val="400"/>
              </a:spcBef>
              <a:buClr>
                <a:srgbClr val="AD0101"/>
              </a:buClr>
              <a:buSzPct val="68000"/>
              <a:buFont typeface="Wingdings 3"/>
              <a:buChar char=""/>
            </a:pPr>
            <a:r>
              <a:rPr lang="ru-RU" sz="1600" dirty="0">
                <a:solidFill>
                  <a:srgbClr val="0000CC"/>
                </a:solidFill>
                <a:latin typeface="Lucida Sans Unicode"/>
              </a:rPr>
              <a:t>3. Всероссийский творческий конкурс «Подарок маме», диплом участника 1место,диплом участника 2 место. </a:t>
            </a:r>
          </a:p>
          <a:p>
            <a:pPr marL="365760" lvl="0" indent="-256032">
              <a:spcBef>
                <a:spcPts val="400"/>
              </a:spcBef>
              <a:buClr>
                <a:srgbClr val="AD0101"/>
              </a:buClr>
              <a:buSzPct val="68000"/>
              <a:buFont typeface="Wingdings 3"/>
              <a:buChar char=""/>
            </a:pPr>
            <a:r>
              <a:rPr lang="ru-RU" sz="1600" dirty="0">
                <a:solidFill>
                  <a:srgbClr val="0000CC"/>
                </a:solidFill>
                <a:latin typeface="Lucida Sans Unicode"/>
              </a:rPr>
              <a:t>4. Всероссийский творческий конкурс «Весенний перезвон», диплом участника 2место.</a:t>
            </a:r>
          </a:p>
          <a:p>
            <a:pPr marL="365760" lvl="0" indent="-256032">
              <a:spcBef>
                <a:spcPts val="400"/>
              </a:spcBef>
              <a:buClr>
                <a:srgbClr val="AD0101"/>
              </a:buClr>
              <a:buSzPct val="68000"/>
              <a:buFont typeface="Wingdings 3"/>
              <a:buChar char=""/>
            </a:pPr>
            <a:r>
              <a:rPr lang="ru-RU" sz="1600" dirty="0">
                <a:solidFill>
                  <a:srgbClr val="0000CC"/>
                </a:solidFill>
                <a:latin typeface="Lucida Sans Unicode"/>
              </a:rPr>
              <a:t>4.Международный творческий конкурс «Мастер оригами»: сертификаты участников.</a:t>
            </a:r>
            <a:br>
              <a:rPr lang="ru-RU" sz="1600" dirty="0">
                <a:solidFill>
                  <a:srgbClr val="0000CC"/>
                </a:solidFill>
                <a:latin typeface="Lucida Sans Unicode"/>
              </a:rPr>
            </a:br>
            <a:r>
              <a:rPr lang="ru-RU" sz="1600" dirty="0">
                <a:solidFill>
                  <a:srgbClr val="0000CC"/>
                </a:solidFill>
                <a:latin typeface="Lucida Sans Unicode"/>
              </a:rPr>
              <a:t>5.Всероссийский конкурс «Моя дружная семья»: сертификат участника.</a:t>
            </a:r>
            <a:br>
              <a:rPr lang="ru-RU" sz="1600" dirty="0">
                <a:solidFill>
                  <a:srgbClr val="0000CC"/>
                </a:solidFill>
                <a:latin typeface="Lucida Sans Unicode"/>
              </a:rPr>
            </a:br>
            <a:r>
              <a:rPr lang="ru-RU" sz="1600" dirty="0">
                <a:solidFill>
                  <a:srgbClr val="0000CC"/>
                </a:solidFill>
                <a:latin typeface="Lucida Sans Unicode"/>
              </a:rPr>
              <a:t>6.Республиканский конкурс « Чудеса природы » : диплом участника  III   место</a:t>
            </a:r>
            <a:br>
              <a:rPr lang="ru-RU" sz="1600" dirty="0">
                <a:solidFill>
                  <a:srgbClr val="0000CC"/>
                </a:solidFill>
                <a:latin typeface="Lucida Sans Unicode"/>
              </a:rPr>
            </a:br>
            <a:r>
              <a:rPr lang="ru-RU" sz="1600" dirty="0">
                <a:solidFill>
                  <a:srgbClr val="0000CC"/>
                </a:solidFill>
                <a:latin typeface="Lucida Sans Unicode"/>
              </a:rPr>
              <a:t>7. Республиканский конкурс « Мир глазами детей » : диплом участника II место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548680"/>
            <a:ext cx="8208912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D010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F7B5BF-208A-44EA-BB6F-11046DC1DA96}"/>
              </a:ext>
            </a:extLst>
          </p:cNvPr>
          <p:cNvSpPr txBox="1"/>
          <p:nvPr/>
        </p:nvSpPr>
        <p:spPr>
          <a:xfrm>
            <a:off x="648073" y="844203"/>
            <a:ext cx="8007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Lucida Sans Unicode"/>
              </a:rPr>
              <a:t>Результаты участия воспитанников в конкурсах, выставках, </a:t>
            </a:r>
          </a:p>
          <a:p>
            <a:pPr algn="ctr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Lucida Sans Unicode"/>
              </a:rPr>
              <a:t>турнирах, соревнованиях, фестивалях.</a:t>
            </a:r>
          </a:p>
          <a:p>
            <a:pPr algn="ctr"/>
            <a:endParaRPr lang="ru-RU" sz="2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CA767A-575A-40C9-ACBB-A828FA859D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2" y="2316731"/>
            <a:ext cx="3923928" cy="27742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895284-34E2-4AFA-A48C-5C72922CD3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668" y="2291507"/>
            <a:ext cx="3974300" cy="280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68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548680"/>
            <a:ext cx="8208912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D010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F7B5BF-208A-44EA-BB6F-11046DC1DA96}"/>
              </a:ext>
            </a:extLst>
          </p:cNvPr>
          <p:cNvSpPr txBox="1"/>
          <p:nvPr/>
        </p:nvSpPr>
        <p:spPr>
          <a:xfrm>
            <a:off x="611560" y="865085"/>
            <a:ext cx="80002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Lucida Sans Unicode"/>
              </a:rPr>
              <a:t>Результаты участия воспитанников в конкурсах, выставках, </a:t>
            </a:r>
          </a:p>
          <a:p>
            <a:pPr algn="ctr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Lucida Sans Unicode"/>
              </a:rPr>
              <a:t>турнирах, соревнованиях, фестивалях.</a:t>
            </a:r>
          </a:p>
          <a:p>
            <a:pPr algn="ctr"/>
            <a:endParaRPr lang="ru-RU" sz="2800" dirty="0"/>
          </a:p>
        </p:txBody>
      </p:sp>
      <p:pic>
        <p:nvPicPr>
          <p:cNvPr id="3074" name="Picture 2" descr="F:\Сертификаты\GkGVeCRq6F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78766"/>
            <a:ext cx="4032447" cy="304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Сертификаты\eAzkLvxlAm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011724"/>
            <a:ext cx="4039790" cy="304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585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548680"/>
            <a:ext cx="8208912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D010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F7B5BF-208A-44EA-BB6F-11046DC1DA96}"/>
              </a:ext>
            </a:extLst>
          </p:cNvPr>
          <p:cNvSpPr txBox="1"/>
          <p:nvPr/>
        </p:nvSpPr>
        <p:spPr>
          <a:xfrm>
            <a:off x="611560" y="865085"/>
            <a:ext cx="80002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Lucida Sans Unicode"/>
              </a:rPr>
              <a:t>Результаты участия воспитанников в конкурсах, выставках, </a:t>
            </a:r>
          </a:p>
          <a:p>
            <a:pPr algn="ctr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Lucida Sans Unicode"/>
              </a:rPr>
              <a:t>турнирах, соревнованиях, фестивалях.</a:t>
            </a:r>
          </a:p>
          <a:p>
            <a:pPr algn="ctr"/>
            <a:endParaRPr lang="ru-RU" sz="2800" dirty="0"/>
          </a:p>
        </p:txBody>
      </p:sp>
      <p:pic>
        <p:nvPicPr>
          <p:cNvPr id="4" name="Picture 2" descr="C:\Users\1\Desktop\Мама работа\44630246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80928"/>
            <a:ext cx="424847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926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52413"/>
            <a:ext cx="8437563" cy="63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1012085"/>
            <a:ext cx="727280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u="sng" dirty="0">
                <a:solidFill>
                  <a:srgbClr val="0000CC"/>
                </a:solidFill>
              </a:rPr>
              <a:t>Мое профессиональное кредо</a:t>
            </a:r>
            <a:r>
              <a:rPr lang="ru-RU" sz="2800" dirty="0">
                <a:solidFill>
                  <a:srgbClr val="0000CC"/>
                </a:solidFill>
              </a:rPr>
              <a:t>:  </a:t>
            </a:r>
          </a:p>
          <a:p>
            <a:endParaRPr lang="ru-RU" sz="2800" b="1" i="1" dirty="0">
              <a:solidFill>
                <a:srgbClr val="0000CC"/>
              </a:solidFill>
              <a:latin typeface="times new roman"/>
            </a:endParaRPr>
          </a:p>
          <a:p>
            <a:r>
              <a:rPr lang="ru-RU" sz="2000" dirty="0">
                <a:solidFill>
                  <a:srgbClr val="0000CC"/>
                </a:solidFill>
                <a:latin typeface="times new roman"/>
              </a:rPr>
              <a:t>Детей надо любить всем сердцем и чтобы их  любить так, нужно учиться у них,  как следует проявлять эту любовь. Каждый день, каждое занятие должно быть осмысленно педагогом как наш подарок детям. (Ш. </a:t>
            </a:r>
            <a:r>
              <a:rPr lang="ru-RU" sz="2000" dirty="0" err="1">
                <a:solidFill>
                  <a:srgbClr val="0000CC"/>
                </a:solidFill>
                <a:latin typeface="times new roman"/>
              </a:rPr>
              <a:t>Амонашвили</a:t>
            </a:r>
            <a:r>
              <a:rPr lang="ru-RU" sz="2000" dirty="0">
                <a:solidFill>
                  <a:srgbClr val="0000CC"/>
                </a:solidFill>
                <a:latin typeface="times new roman"/>
              </a:rPr>
              <a:t>)</a:t>
            </a:r>
          </a:p>
          <a:p>
            <a:endParaRPr lang="ru-RU" sz="2000" dirty="0">
              <a:solidFill>
                <a:srgbClr val="0000CC"/>
              </a:solidFill>
              <a:latin typeface="times new roman"/>
            </a:endParaRPr>
          </a:p>
          <a:p>
            <a:endParaRPr lang="ru-RU" sz="2000" dirty="0">
              <a:solidFill>
                <a:srgbClr val="0000CC"/>
              </a:solidFill>
              <a:latin typeface="times new roman"/>
            </a:endParaRPr>
          </a:p>
          <a:p>
            <a:endParaRPr lang="ru-RU" sz="2000" dirty="0">
              <a:solidFill>
                <a:srgbClr val="0000CC"/>
              </a:solidFill>
              <a:latin typeface="Arial"/>
            </a:endParaRPr>
          </a:p>
          <a:p>
            <a:r>
              <a:rPr lang="ru-RU" sz="2000" dirty="0">
                <a:solidFill>
                  <a:srgbClr val="0000CC"/>
                </a:solidFill>
                <a:latin typeface="Arial"/>
              </a:rPr>
              <a:t> </a:t>
            </a:r>
          </a:p>
          <a:p>
            <a:endParaRPr lang="ru-RU" sz="2000" dirty="0"/>
          </a:p>
          <a:p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259632" y="3244334"/>
            <a:ext cx="69847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sz="2800" u="sng" dirty="0">
                <a:solidFill>
                  <a:srgbClr val="0000CC"/>
                </a:solidFill>
              </a:rPr>
              <a:t>Мой жизненный девиз</a:t>
            </a:r>
            <a:r>
              <a:rPr lang="ru-RU" sz="2800" b="1" dirty="0">
                <a:solidFill>
                  <a:srgbClr val="0000CC"/>
                </a:solidFill>
              </a:rPr>
              <a:t>: </a:t>
            </a:r>
          </a:p>
          <a:p>
            <a:endParaRPr lang="ru-RU" b="1" dirty="0">
              <a:solidFill>
                <a:srgbClr val="0000CC"/>
              </a:solidFill>
            </a:endParaRPr>
          </a:p>
          <a:p>
            <a:r>
              <a:rPr lang="ru-RU" sz="2000" dirty="0">
                <a:solidFill>
                  <a:srgbClr val="0000CC"/>
                </a:solidFill>
              </a:rPr>
              <a:t>В каждом человеке солнце. Только дайте ему светить. (Сократ)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95769" y="588603"/>
            <a:ext cx="8306202" cy="5680793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216" y="2387704"/>
            <a:ext cx="3151092" cy="366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87704"/>
            <a:ext cx="3064768" cy="359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488" y="999016"/>
            <a:ext cx="854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836712"/>
            <a:ext cx="7272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rgbClr val="0000CC"/>
                </a:solidFill>
                <a:latin typeface="Lucida Sans Unicode"/>
              </a:rPr>
              <a:t>Результаты участия воспитанников в конкурсах, выставках, </a:t>
            </a:r>
          </a:p>
          <a:p>
            <a:pPr lvl="0" algn="ctr"/>
            <a:r>
              <a:rPr lang="ru-RU" sz="2800" dirty="0">
                <a:solidFill>
                  <a:srgbClr val="0000CC"/>
                </a:solidFill>
                <a:latin typeface="Lucida Sans Unicode"/>
              </a:rPr>
              <a:t>турнирах, соревнованиях, фестивалях.</a:t>
            </a:r>
          </a:p>
          <a:p>
            <a:pPr lvl="0" algn="ctr"/>
            <a:endParaRPr lang="ru-RU" sz="28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2976" y="641640"/>
            <a:ext cx="8208912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88296"/>
            <a:ext cx="2952328" cy="3932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02016"/>
            <a:ext cx="2952328" cy="397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E0F34521-4C43-4BE2-B59C-219F42984DE6}"/>
              </a:ext>
            </a:extLst>
          </p:cNvPr>
          <p:cNvSpPr/>
          <p:nvPr/>
        </p:nvSpPr>
        <p:spPr>
          <a:xfrm>
            <a:off x="4499992" y="3212976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907608"/>
            <a:ext cx="7848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>
                <a:solidFill>
                  <a:srgbClr val="0000CC"/>
                </a:solidFill>
                <a:latin typeface="Lucida Sans Unicode"/>
              </a:rPr>
              <a:t>Результаты участия воспитанников в конкурсах, выставках, </a:t>
            </a:r>
          </a:p>
          <a:p>
            <a:pPr lvl="0" algn="ctr"/>
            <a:r>
              <a:rPr lang="ru-RU" sz="2800" dirty="0">
                <a:solidFill>
                  <a:srgbClr val="0000CC"/>
                </a:solidFill>
                <a:latin typeface="Lucida Sans Unicode"/>
              </a:rPr>
              <a:t>турнирах, соревнованиях, фестивалях.</a:t>
            </a:r>
          </a:p>
          <a:p>
            <a:pPr lvl="0" algn="ctr"/>
            <a:endParaRPr lang="ru-RU" sz="28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4528" y="465262"/>
            <a:ext cx="8352928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237" y="2496038"/>
            <a:ext cx="2691671" cy="3656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214" y="2458054"/>
            <a:ext cx="2622122" cy="3732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1D7327D6-C800-4D40-BFDB-4CF43E0FA443}"/>
              </a:ext>
            </a:extLst>
          </p:cNvPr>
          <p:cNvCxnSpPr/>
          <p:nvPr/>
        </p:nvCxnSpPr>
        <p:spPr>
          <a:xfrm>
            <a:off x="4678288" y="3381586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94528" y="796062"/>
            <a:ext cx="770586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>
                <a:solidFill>
                  <a:srgbClr val="0000CC"/>
                </a:solidFill>
                <a:latin typeface="Lucida Sans Unicode"/>
              </a:rPr>
              <a:t>Результаты участия воспитанников в конкурсах, выставках, </a:t>
            </a:r>
          </a:p>
          <a:p>
            <a:pPr lvl="0" algn="ctr"/>
            <a:r>
              <a:rPr lang="ru-RU" sz="2800" dirty="0">
                <a:solidFill>
                  <a:srgbClr val="0000CC"/>
                </a:solidFill>
                <a:latin typeface="Lucida Sans Unicode"/>
              </a:rPr>
              <a:t>турнирах, соревнованиях, фестивалях.</a:t>
            </a:r>
          </a:p>
          <a:p>
            <a:pPr lvl="0" algn="ctr"/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60312" y="512676"/>
            <a:ext cx="8208912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20889"/>
            <a:ext cx="2634497" cy="36361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435730"/>
            <a:ext cx="2592288" cy="36212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5576" y="1000403"/>
            <a:ext cx="811364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>
                <a:solidFill>
                  <a:srgbClr val="0000CC"/>
                </a:solidFill>
                <a:latin typeface="Lucida Sans Unicode"/>
              </a:rPr>
              <a:t>Результаты участия воспитанников в конкурсах, выставках, </a:t>
            </a:r>
          </a:p>
          <a:p>
            <a:pPr lvl="0" algn="ctr"/>
            <a:r>
              <a:rPr lang="ru-RU" sz="2800" dirty="0">
                <a:solidFill>
                  <a:srgbClr val="0000CC"/>
                </a:solidFill>
                <a:latin typeface="Lucida Sans Unicode"/>
              </a:rPr>
              <a:t>турнирах, соревнованиях, фестивалях.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128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548680"/>
            <a:ext cx="7920880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715A49-AF39-4678-A5D0-8CF870BA1CEC}"/>
              </a:ext>
            </a:extLst>
          </p:cNvPr>
          <p:cNvSpPr txBox="1"/>
          <p:nvPr/>
        </p:nvSpPr>
        <p:spPr>
          <a:xfrm>
            <a:off x="1835696" y="817194"/>
            <a:ext cx="6624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</a:rPr>
              <a:t>Наличие публикаций, включая интернет-публикации.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4E5A3A-A0CE-42CE-BF7B-715210E902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16832"/>
            <a:ext cx="3002170" cy="4243196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5D41EADF-618F-432F-9F5B-BA521FEC1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1916832"/>
            <a:ext cx="3001005" cy="424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548680"/>
            <a:ext cx="7920880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3176587" cy="417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16832"/>
            <a:ext cx="3176587" cy="417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CC13C9-9AF4-4F01-BCBE-BBD028F77793}"/>
              </a:ext>
            </a:extLst>
          </p:cNvPr>
          <p:cNvSpPr txBox="1"/>
          <p:nvPr/>
        </p:nvSpPr>
        <p:spPr>
          <a:xfrm>
            <a:off x="1877913" y="828006"/>
            <a:ext cx="5486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</a:rPr>
              <a:t>Наличие публикаций, включая интернет-публикации.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434975"/>
            <a:ext cx="8437563" cy="63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65DA5B-A51B-4EB8-B441-80F97017B56B}"/>
              </a:ext>
            </a:extLst>
          </p:cNvPr>
          <p:cNvSpPr txBox="1"/>
          <p:nvPr/>
        </p:nvSpPr>
        <p:spPr>
          <a:xfrm>
            <a:off x="1772815" y="905951"/>
            <a:ext cx="57423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</a:rPr>
              <a:t>Наличие публикаций, включая          интернет-публикации.</a:t>
            </a:r>
          </a:p>
        </p:txBody>
      </p:sp>
      <p:pic>
        <p:nvPicPr>
          <p:cNvPr id="7" name="Рисунок 6">
            <a:hlinkClick r:id="rId4" action="ppaction://hlinkfile"/>
            <a:extLst>
              <a:ext uri="{FF2B5EF4-FFF2-40B4-BE49-F238E27FC236}">
                <a16:creationId xmlns:a16="http://schemas.microsoft.com/office/drawing/2014/main" id="{F879B28B-3E07-43B7-8784-0FE89AE78A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2" y="2097821"/>
            <a:ext cx="2880320" cy="4365104"/>
          </a:xfrm>
          <a:prstGeom prst="rect">
            <a:avLst/>
          </a:prstGeom>
        </p:spPr>
      </p:pic>
      <p:pic>
        <p:nvPicPr>
          <p:cNvPr id="4098" name="Picture 2" descr="C:\Users\1\Desktop\Скриншот 10-03-2022 20325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2060850"/>
            <a:ext cx="3205860" cy="435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Скриншот 10-03-2022 20341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036453"/>
            <a:ext cx="2736303" cy="441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95040" y="602400"/>
            <a:ext cx="7920880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800" dirty="0">
              <a:solidFill>
                <a:srgbClr val="00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1" y="980728"/>
            <a:ext cx="800436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solidFill>
                  <a:srgbClr val="0000CC"/>
                </a:solidFill>
              </a:rPr>
              <a:t>                 Наличие публикаций, включая  </a:t>
            </a:r>
          </a:p>
          <a:p>
            <a:pPr lvl="0"/>
            <a:r>
              <a:rPr lang="ru-RU" sz="2800" dirty="0">
                <a:solidFill>
                  <a:srgbClr val="0000CC"/>
                </a:solidFill>
              </a:rPr>
              <a:t>                     интернет-публикации.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2C4C06-9E6D-4EF1-93C5-D547EECB8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988840"/>
            <a:ext cx="2880320" cy="412687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191789" cy="764384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16704" y="620688"/>
            <a:ext cx="9358378" cy="6786610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dirty="0">
              <a:solidFill>
                <a:srgbClr val="262699"/>
              </a:solidFill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785794"/>
            <a:ext cx="9072626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>
                <a:solidFill>
                  <a:srgbClr val="262699"/>
                </a:solidFill>
                <a:latin typeface="Times New Roman" pitchFamily="18" charset="0"/>
              </a:rPr>
              <a:t>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526DF9-5C4A-4F82-B8E2-5DD487B2D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7533" y="3015899"/>
            <a:ext cx="4384502" cy="3126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3391" y="799429"/>
            <a:ext cx="5165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</a:rPr>
              <a:t>Грамоты, дипломы, достижения</a:t>
            </a:r>
            <a:r>
              <a:rPr lang="ru-RU" dirty="0"/>
              <a:t>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404141"/>
            <a:ext cx="3279775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005" y="2386805"/>
            <a:ext cx="3279775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24640" y="392885"/>
            <a:ext cx="8007800" cy="6072230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262699"/>
              </a:solidFill>
              <a:latin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928670"/>
            <a:ext cx="8143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folHlink"/>
                </a:solidFill>
                <a:latin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1F56D3-2A41-4119-B8FC-B87D63DA47D2}"/>
              </a:ext>
            </a:extLst>
          </p:cNvPr>
          <p:cNvSpPr txBox="1"/>
          <p:nvPr/>
        </p:nvSpPr>
        <p:spPr>
          <a:xfrm>
            <a:off x="1966607" y="647187"/>
            <a:ext cx="5210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</a:rPr>
              <a:t>Грамоты, дипломы, достижения.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094F15-8808-4560-B491-32C489EF8F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77" y="1474241"/>
            <a:ext cx="3572563" cy="45720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906044-2C11-4DB4-BB3E-8803991E3B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42654"/>
            <a:ext cx="3240360" cy="45824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A3F074-DE4D-4086-867E-FDD88E3B45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37" y="1450390"/>
            <a:ext cx="3240360" cy="45824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5800" y="684126"/>
            <a:ext cx="7920880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</a:pPr>
            <a:r>
              <a:rPr lang="ru-RU" sz="2800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0C651-0907-41AA-AD67-804EC5FA5F80}"/>
              </a:ext>
            </a:extLst>
          </p:cNvPr>
          <p:cNvSpPr txBox="1"/>
          <p:nvPr/>
        </p:nvSpPr>
        <p:spPr>
          <a:xfrm>
            <a:off x="971600" y="1484784"/>
            <a:ext cx="72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CC"/>
                </a:solidFill>
              </a:rPr>
              <a:t>Профессиональное высшее, окончила МГПИ им. М.Е. </a:t>
            </a:r>
            <a:r>
              <a:rPr lang="ru-RU" sz="2000" dirty="0" err="1">
                <a:solidFill>
                  <a:srgbClr val="0000CC"/>
                </a:solidFill>
              </a:rPr>
              <a:t>Евсевьева</a:t>
            </a:r>
            <a:r>
              <a:rPr lang="ru-RU" sz="2000" dirty="0">
                <a:solidFill>
                  <a:srgbClr val="0000CC"/>
                </a:solidFill>
              </a:rPr>
              <a:t> в 1998 году по специальности « Биология» с дополнительной специальностью «Химия».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C10EE3-B350-44E9-B886-BBF322FB9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780928"/>
            <a:ext cx="4536504" cy="3284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3848" y="900009"/>
            <a:ext cx="3413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00CC"/>
                </a:solidFill>
              </a:rPr>
              <a:t>Образование.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24640" y="392885"/>
            <a:ext cx="8007800" cy="6072230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262699"/>
              </a:solidFill>
              <a:latin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928670"/>
            <a:ext cx="8143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folHlink"/>
                </a:solidFill>
                <a:latin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1F56D3-2A41-4119-B8FC-B87D63DA47D2}"/>
              </a:ext>
            </a:extLst>
          </p:cNvPr>
          <p:cNvSpPr txBox="1"/>
          <p:nvPr/>
        </p:nvSpPr>
        <p:spPr>
          <a:xfrm>
            <a:off x="2126394" y="840712"/>
            <a:ext cx="6958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</a:rPr>
              <a:t>Грамоты, дипломы, достижения.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1F8EB67-B462-4209-A633-E9D3353C0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722" y="1388074"/>
            <a:ext cx="3304318" cy="46760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54652E6-32A3-445F-B386-DE476FCA4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12" y="1409778"/>
            <a:ext cx="3432345" cy="47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88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2048" y="908720"/>
            <a:ext cx="7772400" cy="1470025"/>
          </a:xfrm>
        </p:spPr>
        <p:txBody>
          <a:bodyPr/>
          <a:lstStyle/>
          <a:p>
            <a:r>
              <a:rPr lang="ru-RU" dirty="0" err="1"/>
              <a:t>мяяя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548680"/>
            <a:ext cx="7920880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74" y="1511056"/>
            <a:ext cx="3309937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30" y="1484784"/>
            <a:ext cx="3225800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53871" y="784470"/>
            <a:ext cx="5165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</a:rPr>
              <a:t>Грамоты, дипломы, достижения</a:t>
            </a:r>
            <a:r>
              <a:rPr lang="ru-RU" dirty="0"/>
              <a:t>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5800" y="620688"/>
            <a:ext cx="7920880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23506-D0C5-4204-81BB-DDCD068F2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120" y="1485470"/>
            <a:ext cx="3200677" cy="45358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0BCE85-0F0C-4B56-8686-77372F818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939" y="1485470"/>
            <a:ext cx="3243353" cy="45358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3391" y="799429"/>
            <a:ext cx="5165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</a:rPr>
              <a:t>Грамоты, дипломы, достижения</a:t>
            </a:r>
            <a:r>
              <a:rPr lang="ru-RU" dirty="0"/>
              <a:t>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548680"/>
            <a:ext cx="7920880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8CA400-4CD9-4A12-BC64-0F9CAB458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569672"/>
            <a:ext cx="3456732" cy="45236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114D92-C979-4FE4-B2E2-86EF7544C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074" y="1569672"/>
            <a:ext cx="3304318" cy="4608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61506" y="799429"/>
            <a:ext cx="5165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</a:rPr>
              <a:t>Грамоты, дипломы, достижения</a:t>
            </a:r>
            <a:r>
              <a:rPr lang="ru-RU" dirty="0"/>
              <a:t>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51898" y="512676"/>
            <a:ext cx="7920880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D397BC-4F0E-4048-A664-C9ABDD506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792" y="1574140"/>
            <a:ext cx="3255546" cy="43285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A490A5-97F8-4AE3-9434-A2B17CE44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553" y="1574140"/>
            <a:ext cx="3072650" cy="42919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89498" y="799429"/>
            <a:ext cx="5165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</a:rPr>
              <a:t>Грамоты, дипломы, достижения</a:t>
            </a:r>
            <a:r>
              <a:rPr lang="ru-RU" dirty="0"/>
              <a:t>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559852"/>
            <a:ext cx="7920880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292347-E358-417F-9419-5594DE690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21479" y="2327543"/>
            <a:ext cx="4612609" cy="34563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856938-92F6-4C3B-9FFF-195CF988E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153927" y="2478921"/>
            <a:ext cx="4612609" cy="30563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1720" y="998438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</a:rPr>
              <a:t>   Грамоты, дипломы, достижения.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58563" y="548680"/>
            <a:ext cx="8370887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9" name="Picture 3" descr="F:\Сертификаты\cJ0ecyCRRD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39943"/>
            <a:ext cx="3816424" cy="250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Сертификаты\UVgwyZJrFP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118" y="1540219"/>
            <a:ext cx="4077501" cy="252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95736" y="841620"/>
            <a:ext cx="5165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</a:rPr>
              <a:t>Грамоты, дипломы, достижения</a:t>
            </a:r>
            <a:r>
              <a:rPr lang="ru-RU" dirty="0"/>
              <a:t>.</a:t>
            </a:r>
          </a:p>
        </p:txBody>
      </p:sp>
      <p:pic>
        <p:nvPicPr>
          <p:cNvPr id="5122" name="Picture 2" descr="C:\Users\1\Desktop\Мама работа\xIm1LoZ3hf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66188"/>
            <a:ext cx="388843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424808"/>
            <a:ext cx="8370887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B06AA-67FE-4244-9F35-401AD31821FB}"/>
              </a:ext>
            </a:extLst>
          </p:cNvPr>
          <p:cNvSpPr txBox="1"/>
          <p:nvPr/>
        </p:nvSpPr>
        <p:spPr>
          <a:xfrm>
            <a:off x="2339752" y="815951"/>
            <a:ext cx="5432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00CC"/>
                </a:solidFill>
              </a:rPr>
              <a:t>           Фотоматериалы. </a:t>
            </a:r>
          </a:p>
          <a:p>
            <a:r>
              <a:rPr lang="ru-RU" sz="3200" dirty="0">
                <a:solidFill>
                  <a:srgbClr val="0000CC"/>
                </a:solidFill>
              </a:rPr>
              <a:t>  Праздники и развлечения.</a:t>
            </a:r>
          </a:p>
        </p:txBody>
      </p:sp>
      <p:pic>
        <p:nvPicPr>
          <p:cNvPr id="6" name="Picture 2" descr="C:\Users\1\Desktop\Фото занятия\IMG_20211028_0908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8390" y="2281752"/>
            <a:ext cx="3764560" cy="3816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1\Desktop\Фото занятия\8W_Sppowck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49" y="2379693"/>
            <a:ext cx="3816423" cy="3692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2458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424808"/>
            <a:ext cx="8370887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B06AA-67FE-4244-9F35-401AD31821FB}"/>
              </a:ext>
            </a:extLst>
          </p:cNvPr>
          <p:cNvSpPr txBox="1"/>
          <p:nvPr/>
        </p:nvSpPr>
        <p:spPr>
          <a:xfrm>
            <a:off x="2339752" y="815951"/>
            <a:ext cx="54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solidFill>
                <a:srgbClr val="0000CC"/>
              </a:solidFill>
            </a:endParaRPr>
          </a:p>
          <a:p>
            <a:r>
              <a:rPr lang="ru-RU" sz="3200" dirty="0">
                <a:solidFill>
                  <a:srgbClr val="0000CC"/>
                </a:solidFill>
              </a:rPr>
              <a:t>Праздники и развлечения.</a:t>
            </a:r>
          </a:p>
        </p:txBody>
      </p:sp>
      <p:pic>
        <p:nvPicPr>
          <p:cNvPr id="3074" name="Picture 2" descr="C:\Users\1\Desktop\Фото занятия\A1XRe9FTz_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41" y="2048672"/>
            <a:ext cx="4041427" cy="4208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1\Desktop\Фото занятия\BBIdYqQTCH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543" y="2132855"/>
            <a:ext cx="3931320" cy="4090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12448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67544" y="424808"/>
            <a:ext cx="8370887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B06AA-67FE-4244-9F35-401AD31821FB}"/>
              </a:ext>
            </a:extLst>
          </p:cNvPr>
          <p:cNvSpPr txBox="1"/>
          <p:nvPr/>
        </p:nvSpPr>
        <p:spPr>
          <a:xfrm>
            <a:off x="2339752" y="815951"/>
            <a:ext cx="54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00CC"/>
                </a:solidFill>
              </a:rPr>
              <a:t>              </a:t>
            </a:r>
          </a:p>
          <a:p>
            <a:r>
              <a:rPr lang="ru-RU" sz="3200" dirty="0">
                <a:solidFill>
                  <a:srgbClr val="0000CC"/>
                </a:solidFill>
              </a:rPr>
              <a:t>  Праздники и развлечения.</a:t>
            </a:r>
          </a:p>
        </p:txBody>
      </p:sp>
      <p:pic>
        <p:nvPicPr>
          <p:cNvPr id="4098" name="Picture 2" descr="C:\Users\1\Desktop\Фото занятия\CF6UqusbFY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97" y="1940402"/>
            <a:ext cx="4003303" cy="4306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Users\1\Desktop\Фото занятия\IMG_20220127_1122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953" y="2016280"/>
            <a:ext cx="4095478" cy="4241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69896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952814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15044" y="476672"/>
            <a:ext cx="8449443" cy="606508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33" y="908720"/>
            <a:ext cx="85877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00CC"/>
                </a:solidFill>
              </a:rPr>
              <a:t>Сведения о повышение квалификации и переподготовке.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56" y="1880942"/>
            <a:ext cx="4536504" cy="306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7C16C8-1A49-4255-90FE-828364D49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549" y="1880942"/>
            <a:ext cx="3507572" cy="28330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3B8579-04AB-43C4-A5AE-2AFD35772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3644970"/>
            <a:ext cx="4139952" cy="28083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4C0449-A6C3-46D9-ADFF-E3159C5EB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171105" y="3935830"/>
            <a:ext cx="2691680" cy="222659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424808"/>
            <a:ext cx="8370887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B06AA-67FE-4244-9F35-401AD31821FB}"/>
              </a:ext>
            </a:extLst>
          </p:cNvPr>
          <p:cNvSpPr txBox="1"/>
          <p:nvPr/>
        </p:nvSpPr>
        <p:spPr>
          <a:xfrm>
            <a:off x="2339752" y="815951"/>
            <a:ext cx="54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00CC"/>
                </a:solidFill>
              </a:rPr>
              <a:t>              </a:t>
            </a:r>
          </a:p>
          <a:p>
            <a:r>
              <a:rPr lang="ru-RU" sz="2400" dirty="0">
                <a:solidFill>
                  <a:srgbClr val="0000CC"/>
                </a:solidFill>
              </a:rPr>
              <a:t>    </a:t>
            </a:r>
            <a:r>
              <a:rPr lang="ru-RU" sz="3200" dirty="0">
                <a:solidFill>
                  <a:srgbClr val="0000CC"/>
                </a:solidFill>
              </a:rPr>
              <a:t>Праздники и развлечения.</a:t>
            </a:r>
          </a:p>
        </p:txBody>
      </p:sp>
      <p:pic>
        <p:nvPicPr>
          <p:cNvPr id="5122" name="Picture 2" descr="C:\Users\1\Desktop\Фото занятия\IMG_20211203_1559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63364"/>
            <a:ext cx="3456384" cy="3908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C:\Users\1\Desktop\Фото занятия\Sw4vwgB6tU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37432"/>
            <a:ext cx="3952462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15641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424808"/>
            <a:ext cx="8370887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B06AA-67FE-4244-9F35-401AD31821FB}"/>
              </a:ext>
            </a:extLst>
          </p:cNvPr>
          <p:cNvSpPr txBox="1"/>
          <p:nvPr/>
        </p:nvSpPr>
        <p:spPr>
          <a:xfrm>
            <a:off x="2339752" y="815951"/>
            <a:ext cx="54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00CC"/>
                </a:solidFill>
              </a:rPr>
              <a:t>              </a:t>
            </a:r>
          </a:p>
          <a:p>
            <a:r>
              <a:rPr lang="ru-RU" sz="3200" dirty="0">
                <a:solidFill>
                  <a:srgbClr val="0000CC"/>
                </a:solidFill>
              </a:rPr>
              <a:t>   Праздники и развлечения.</a:t>
            </a:r>
          </a:p>
        </p:txBody>
      </p:sp>
      <p:pic>
        <p:nvPicPr>
          <p:cNvPr id="6146" name="Picture 2" descr="C:\Users\1\Desktop\Фото занятия\TWZScKY3tH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93" y="2132856"/>
            <a:ext cx="4372508" cy="393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C:\Users\1\Desktop\Фото занятия\KVuQqp_5iX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800" y="2114575"/>
            <a:ext cx="4053631" cy="3906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575569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7986" y="512676"/>
            <a:ext cx="8370887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B06AA-67FE-4244-9F35-401AD31821FB}"/>
              </a:ext>
            </a:extLst>
          </p:cNvPr>
          <p:cNvSpPr txBox="1"/>
          <p:nvPr/>
        </p:nvSpPr>
        <p:spPr>
          <a:xfrm>
            <a:off x="2339752" y="815951"/>
            <a:ext cx="54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solidFill>
                <a:srgbClr val="0000CC"/>
              </a:solidFill>
            </a:endParaRPr>
          </a:p>
          <a:p>
            <a:r>
              <a:rPr lang="ru-RU" sz="2400" dirty="0">
                <a:solidFill>
                  <a:srgbClr val="0000CC"/>
                </a:solidFill>
              </a:rPr>
              <a:t>   </a:t>
            </a:r>
            <a:r>
              <a:rPr lang="ru-RU" sz="3200" dirty="0">
                <a:solidFill>
                  <a:srgbClr val="0000CC"/>
                </a:solidFill>
              </a:rPr>
              <a:t>Праздники и развлечения.</a:t>
            </a:r>
          </a:p>
        </p:txBody>
      </p:sp>
      <p:pic>
        <p:nvPicPr>
          <p:cNvPr id="7170" name="Picture 2" descr="C:\Users\1\Desktop\Фото занятия\tVAKlz0FJL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98568"/>
            <a:ext cx="4041427" cy="4237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1" name="Picture 3" descr="C:\Users\1\Desktop\Фото занятия\Tv6RJ7Gd68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697" y="2047137"/>
            <a:ext cx="4013224" cy="4258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914708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7986" y="512676"/>
            <a:ext cx="8370887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B06AA-67FE-4244-9F35-401AD31821FB}"/>
              </a:ext>
            </a:extLst>
          </p:cNvPr>
          <p:cNvSpPr txBox="1"/>
          <p:nvPr/>
        </p:nvSpPr>
        <p:spPr>
          <a:xfrm>
            <a:off x="2339752" y="815951"/>
            <a:ext cx="54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00CC"/>
                </a:solidFill>
              </a:rPr>
              <a:t>              </a:t>
            </a:r>
          </a:p>
          <a:p>
            <a:r>
              <a:rPr lang="ru-RU" sz="3200" dirty="0">
                <a:solidFill>
                  <a:srgbClr val="0000CC"/>
                </a:solidFill>
              </a:rPr>
              <a:t>   Праздники и развлечения.</a:t>
            </a:r>
          </a:p>
        </p:txBody>
      </p:sp>
      <p:pic>
        <p:nvPicPr>
          <p:cNvPr id="8194" name="Picture 2" descr="C:\Users\1\Desktop\Фото занятия\Wq2cYsD4Xh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86" y="2204882"/>
            <a:ext cx="3024336" cy="40644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195" name="Picture 3" descr="C:\Users\1\Desktop\Фото занятия\v_sIcpgwWR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540" y="2124849"/>
            <a:ext cx="2890652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196" name="Picture 4" descr="C:\Users\1\Desktop\Фото занятия\4RdFaaLnBp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836" y="2163995"/>
            <a:ext cx="2773982" cy="4105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010266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7986" y="512676"/>
            <a:ext cx="8370887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B06AA-67FE-4244-9F35-401AD31821FB}"/>
              </a:ext>
            </a:extLst>
          </p:cNvPr>
          <p:cNvSpPr txBox="1"/>
          <p:nvPr/>
        </p:nvSpPr>
        <p:spPr>
          <a:xfrm>
            <a:off x="2339752" y="815951"/>
            <a:ext cx="54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solidFill>
                <a:srgbClr val="0000CC"/>
              </a:solidFill>
            </a:endParaRPr>
          </a:p>
          <a:p>
            <a:r>
              <a:rPr lang="ru-RU" sz="2400" dirty="0">
                <a:solidFill>
                  <a:srgbClr val="0000CC"/>
                </a:solidFill>
              </a:rPr>
              <a:t>      </a:t>
            </a:r>
            <a:r>
              <a:rPr lang="ru-RU" sz="3200" dirty="0">
                <a:solidFill>
                  <a:srgbClr val="0000CC"/>
                </a:solidFill>
              </a:rPr>
              <a:t>Праздники и развлечения.</a:t>
            </a:r>
          </a:p>
        </p:txBody>
      </p:sp>
      <p:pic>
        <p:nvPicPr>
          <p:cNvPr id="9218" name="Picture 2" descr="C:\Users\1\Desktop\Фото занятия\MqjbWim4sZ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86" y="1976494"/>
            <a:ext cx="4313135" cy="4368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3" descr="C:\Users\1\Desktop\Фото занятия\2ic65l2M0K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429" y="2016280"/>
            <a:ext cx="4104456" cy="4221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49511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9424" y="555539"/>
            <a:ext cx="8370887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B06AA-67FE-4244-9F35-401AD31821FB}"/>
              </a:ext>
            </a:extLst>
          </p:cNvPr>
          <p:cNvSpPr txBox="1"/>
          <p:nvPr/>
        </p:nvSpPr>
        <p:spPr>
          <a:xfrm>
            <a:off x="1187624" y="815951"/>
            <a:ext cx="658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00CC"/>
                </a:solidFill>
              </a:rPr>
              <a:t>              </a:t>
            </a:r>
          </a:p>
          <a:p>
            <a:r>
              <a:rPr lang="ru-RU" sz="2400" dirty="0">
                <a:solidFill>
                  <a:srgbClr val="0000CC"/>
                </a:solidFill>
              </a:rPr>
              <a:t>      </a:t>
            </a:r>
            <a:r>
              <a:rPr lang="ru-RU" sz="3200" dirty="0">
                <a:solidFill>
                  <a:srgbClr val="0000CC"/>
                </a:solidFill>
              </a:rPr>
              <a:t>Праздники и развлечения</a:t>
            </a:r>
            <a:r>
              <a:rPr lang="ru-RU" sz="2400" dirty="0">
                <a:solidFill>
                  <a:srgbClr val="0000CC"/>
                </a:solidFill>
              </a:rPr>
              <a:t>.</a:t>
            </a:r>
          </a:p>
        </p:txBody>
      </p:sp>
      <p:pic>
        <p:nvPicPr>
          <p:cNvPr id="2" name="Picture 2" descr="F:\волга2016 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9499" y="3374285"/>
            <a:ext cx="3655131" cy="2312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F:\волга2016 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551" y="3288915"/>
            <a:ext cx="3419872" cy="3068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F:\волга2016 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50652" y="3251288"/>
            <a:ext cx="3643745" cy="2630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F:\волга2016 2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073" y="584709"/>
            <a:ext cx="2591350" cy="2733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82332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7986" y="512676"/>
            <a:ext cx="8370887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B06AA-67FE-4244-9F35-401AD31821FB}"/>
              </a:ext>
            </a:extLst>
          </p:cNvPr>
          <p:cNvSpPr txBox="1"/>
          <p:nvPr/>
        </p:nvSpPr>
        <p:spPr>
          <a:xfrm>
            <a:off x="2339752" y="815951"/>
            <a:ext cx="54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solidFill>
                <a:srgbClr val="0000CC"/>
              </a:solidFill>
            </a:endParaRPr>
          </a:p>
          <a:p>
            <a:r>
              <a:rPr lang="ru-RU" sz="3200" dirty="0">
                <a:solidFill>
                  <a:srgbClr val="0000CC"/>
                </a:solidFill>
              </a:rPr>
              <a:t>                 Наши занятия.</a:t>
            </a:r>
          </a:p>
        </p:txBody>
      </p:sp>
      <p:pic>
        <p:nvPicPr>
          <p:cNvPr id="11266" name="Picture 2" descr="C:\Users\1\Desktop\Фото занятия\IMG-20210920-WA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1" y="1985992"/>
            <a:ext cx="3029329" cy="4359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7" name="Picture 3" descr="C:\Users\1\Desktop\Фото занятия\IMG_20211209_1625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97" y="1991128"/>
            <a:ext cx="2506863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 descr="C:\Users\1\Desktop\Фото занятия\a9KNcM2nEK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1985991"/>
            <a:ext cx="2866712" cy="4374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136280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7986" y="512676"/>
            <a:ext cx="8370887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B06AA-67FE-4244-9F35-401AD31821FB}"/>
              </a:ext>
            </a:extLst>
          </p:cNvPr>
          <p:cNvSpPr txBox="1"/>
          <p:nvPr/>
        </p:nvSpPr>
        <p:spPr>
          <a:xfrm>
            <a:off x="1043608" y="815951"/>
            <a:ext cx="672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00CC"/>
                </a:solidFill>
              </a:rPr>
              <a:t>. </a:t>
            </a:r>
          </a:p>
          <a:p>
            <a:r>
              <a:rPr lang="ru-RU" sz="3200" dirty="0">
                <a:solidFill>
                  <a:srgbClr val="0000CC"/>
                </a:solidFill>
              </a:rPr>
              <a:t>                  Наши занятия</a:t>
            </a:r>
            <a:r>
              <a:rPr lang="ru-RU" sz="2400" dirty="0">
                <a:solidFill>
                  <a:srgbClr val="0000CC"/>
                </a:solidFill>
              </a:rPr>
              <a:t>.</a:t>
            </a:r>
          </a:p>
        </p:txBody>
      </p:sp>
      <p:pic>
        <p:nvPicPr>
          <p:cNvPr id="12290" name="Picture 2" descr="C:\Users\1\Desktop\Фото занятия\IMG_20211209_154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86" y="1754528"/>
            <a:ext cx="2851996" cy="4581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 descr="C:\Users\1\Desktop\Фото занятия\7ox58dmiaS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719" y="692696"/>
            <a:ext cx="3122712" cy="5652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2" name="Picture 4" descr="C:\Users\1\Desktop\Фото занятия\IMG_20220301_1002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558" y="2377802"/>
            <a:ext cx="2952328" cy="3997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3917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7986" y="512676"/>
            <a:ext cx="8370887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B06AA-67FE-4244-9F35-401AD31821FB}"/>
              </a:ext>
            </a:extLst>
          </p:cNvPr>
          <p:cNvSpPr txBox="1"/>
          <p:nvPr/>
        </p:nvSpPr>
        <p:spPr>
          <a:xfrm>
            <a:off x="2339752" y="815951"/>
            <a:ext cx="54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00CC"/>
                </a:solidFill>
              </a:rPr>
              <a:t>     Наши занятия.</a:t>
            </a:r>
          </a:p>
        </p:txBody>
      </p:sp>
      <p:pic>
        <p:nvPicPr>
          <p:cNvPr id="13314" name="Picture 2" descr="C:\Users\1\Desktop\Фото занятия\IMG-20210920-WA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41" y="2016280"/>
            <a:ext cx="2889218" cy="4329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5" name="Picture 3" descr="C:\Users\1\Desktop\Фото занятия\IMG_20220301_0908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512" y="2136743"/>
            <a:ext cx="2702656" cy="4208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6" name="Picture 4" descr="C:\Users\1\Desktop\Фото занятия\IMG_20220124_1558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989" y="1273834"/>
            <a:ext cx="2803883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12177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13073" y="512676"/>
            <a:ext cx="8370887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B06AA-67FE-4244-9F35-401AD31821FB}"/>
              </a:ext>
            </a:extLst>
          </p:cNvPr>
          <p:cNvSpPr txBox="1"/>
          <p:nvPr/>
        </p:nvSpPr>
        <p:spPr>
          <a:xfrm>
            <a:off x="2339752" y="815951"/>
            <a:ext cx="54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00CC"/>
                </a:solidFill>
              </a:rPr>
              <a:t>                  </a:t>
            </a:r>
          </a:p>
          <a:p>
            <a:r>
              <a:rPr lang="ru-RU" sz="3200" dirty="0">
                <a:solidFill>
                  <a:srgbClr val="0000CC"/>
                </a:solidFill>
              </a:rPr>
              <a:t>            Наше дежурство.</a:t>
            </a:r>
          </a:p>
        </p:txBody>
      </p:sp>
      <p:pic>
        <p:nvPicPr>
          <p:cNvPr id="3074" name="Picture 2" descr="F:\PC0106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48880"/>
            <a:ext cx="3419872" cy="3852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F:\PC0106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13992"/>
            <a:ext cx="4067944" cy="3487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7933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21484" y="443118"/>
            <a:ext cx="8147248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lvl="0" indent="-256032">
              <a:spcBef>
                <a:spcPts val="400"/>
              </a:spcBef>
              <a:buClr>
                <a:srgbClr val="AD0101"/>
              </a:buClr>
              <a:buSzPct val="68000"/>
              <a:buFont typeface="Wingdings 3"/>
              <a:buChar char=""/>
            </a:pPr>
            <a:endParaRPr lang="ru-RU" sz="1200" b="1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2310" y="962127"/>
            <a:ext cx="4594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00CC"/>
                </a:solidFill>
              </a:rPr>
              <a:t>    Авторские программы.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2060848"/>
            <a:ext cx="760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lvl="0">
              <a:spcBef>
                <a:spcPts val="400"/>
              </a:spcBef>
              <a:buClr>
                <a:srgbClr val="AD0101"/>
              </a:buClr>
              <a:buSzPct val="68000"/>
            </a:pPr>
            <a:r>
              <a:rPr lang="ru-RU" b="1" dirty="0">
                <a:solidFill>
                  <a:srgbClr val="0000CC"/>
                </a:solidFill>
                <a:latin typeface="Lucida Sans Unicode"/>
                <a:hlinkClick r:id="rId3"/>
              </a:rPr>
              <a:t>1.Рабочая программа воспитателя в подготовительной группе.</a:t>
            </a:r>
            <a:endParaRPr lang="ru-RU" b="1" dirty="0">
              <a:solidFill>
                <a:srgbClr val="0000CC"/>
              </a:solidFill>
              <a:latin typeface="Lucida Sans Unicod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5240" y="2926068"/>
            <a:ext cx="4748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0000CC"/>
                </a:solidFill>
                <a:latin typeface="Lucida Sans Unicode"/>
                <a:hlinkClick r:id="rId4"/>
              </a:rPr>
              <a:t>2.Программа кружка «Юный краевед».</a:t>
            </a:r>
            <a:endParaRPr lang="ru-RU" b="1" dirty="0">
              <a:solidFill>
                <a:srgbClr val="0000CC"/>
              </a:solidFill>
              <a:latin typeface="Lucida Sans Unicode"/>
            </a:endParaRP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25240" y="2413861"/>
            <a:ext cx="229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https://clck.ru/dXonW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38188" y="3244334"/>
            <a:ext cx="220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https://clck.ru/dXosG</a:t>
            </a:r>
            <a:endParaRPr lang="ru-R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13073" y="512676"/>
            <a:ext cx="8370887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B06AA-67FE-4244-9F35-401AD31821FB}"/>
              </a:ext>
            </a:extLst>
          </p:cNvPr>
          <p:cNvSpPr txBox="1"/>
          <p:nvPr/>
        </p:nvSpPr>
        <p:spPr>
          <a:xfrm>
            <a:off x="2339752" y="815951"/>
            <a:ext cx="54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solidFill>
                <a:srgbClr val="0000CC"/>
              </a:solidFill>
            </a:endParaRPr>
          </a:p>
          <a:p>
            <a:r>
              <a:rPr lang="ru-RU" sz="3200" dirty="0">
                <a:solidFill>
                  <a:srgbClr val="0000CC"/>
                </a:solidFill>
              </a:rPr>
              <a:t>   Наше дежурство.</a:t>
            </a:r>
          </a:p>
        </p:txBody>
      </p:sp>
      <p:pic>
        <p:nvPicPr>
          <p:cNvPr id="4098" name="Picture 2" descr="F:\PC0106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96833"/>
            <a:ext cx="3563888" cy="4293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F:\PC0106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95763"/>
            <a:ext cx="4228492" cy="4077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36782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7986" y="512676"/>
            <a:ext cx="8370887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B06AA-67FE-4244-9F35-401AD31821FB}"/>
              </a:ext>
            </a:extLst>
          </p:cNvPr>
          <p:cNvSpPr txBox="1"/>
          <p:nvPr/>
        </p:nvSpPr>
        <p:spPr>
          <a:xfrm>
            <a:off x="2339752" y="815951"/>
            <a:ext cx="54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00CC"/>
                </a:solidFill>
              </a:rPr>
              <a:t>                    </a:t>
            </a:r>
          </a:p>
          <a:p>
            <a:r>
              <a:rPr lang="ru-RU" sz="2800" dirty="0">
                <a:solidFill>
                  <a:srgbClr val="0000CC"/>
                </a:solidFill>
              </a:rPr>
              <a:t>             </a:t>
            </a:r>
            <a:r>
              <a:rPr lang="ru-RU" sz="3200" dirty="0">
                <a:solidFill>
                  <a:srgbClr val="0000CC"/>
                </a:solidFill>
              </a:rPr>
              <a:t>Мы на прогулке.</a:t>
            </a:r>
          </a:p>
        </p:txBody>
      </p:sp>
      <p:pic>
        <p:nvPicPr>
          <p:cNvPr id="14338" name="Picture 2" descr="C:\Users\1\Desktop\Фото занятия\IMG_20220127_1153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10" y="2849544"/>
            <a:ext cx="3041495" cy="3483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9" name="Picture 3" descr="C:\Users\1\Desktop\Фото занятия\IMG_20220127_1125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9" y="512676"/>
            <a:ext cx="2397498" cy="3636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0" name="Picture 4" descr="C:\Users\1\Desktop\Фото занятия\IMG_20220127_1126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05" y="2330878"/>
            <a:ext cx="2870121" cy="3967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1" name="Picture 5" descr="C:\Users\1\Desktop\Фото занятия\FulUcvtWqp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26" y="3686314"/>
            <a:ext cx="2406081" cy="2682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2" name="Picture 6" descr="C:\Users\1\Desktop\Фото занятия\IMG_20220127_1131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39" y="468139"/>
            <a:ext cx="2853125" cy="2295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2910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7986" y="512676"/>
            <a:ext cx="8370887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B06AA-67FE-4244-9F35-401AD31821FB}"/>
              </a:ext>
            </a:extLst>
          </p:cNvPr>
          <p:cNvSpPr txBox="1"/>
          <p:nvPr/>
        </p:nvSpPr>
        <p:spPr>
          <a:xfrm>
            <a:off x="1259632" y="815951"/>
            <a:ext cx="65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00CC"/>
                </a:solidFill>
              </a:rPr>
              <a:t>                    </a:t>
            </a:r>
            <a:r>
              <a:rPr lang="ru-RU" sz="3200" dirty="0">
                <a:solidFill>
                  <a:srgbClr val="0000CC"/>
                </a:solidFill>
              </a:rPr>
              <a:t>Кормим птиц на участке.</a:t>
            </a:r>
          </a:p>
        </p:txBody>
      </p:sp>
      <p:pic>
        <p:nvPicPr>
          <p:cNvPr id="15362" name="Picture 2" descr="C:\Users\1\Desktop\Фото занятия\IMG_20220202_1124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762" y="1950712"/>
            <a:ext cx="4550111" cy="4394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3" name="Picture 3" descr="C:\Users\1\Desktop\Фото занятия\IMG_20220127_1143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81" y="1950712"/>
            <a:ext cx="3977635" cy="4360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61798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7986" y="512676"/>
            <a:ext cx="8370887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B06AA-67FE-4244-9F35-401AD31821FB}"/>
              </a:ext>
            </a:extLst>
          </p:cNvPr>
          <p:cNvSpPr txBox="1"/>
          <p:nvPr/>
        </p:nvSpPr>
        <p:spPr>
          <a:xfrm>
            <a:off x="1259632" y="815951"/>
            <a:ext cx="65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00CC"/>
                </a:solidFill>
              </a:rPr>
              <a:t>                     Труд на участке.</a:t>
            </a:r>
          </a:p>
        </p:txBody>
      </p:sp>
      <p:pic>
        <p:nvPicPr>
          <p:cNvPr id="16386" name="Picture 2" descr="C:\Users\1\Desktop\Фото занятия\IMG_20211029_1132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5567"/>
            <a:ext cx="3096344" cy="4059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7" name="Picture 3" descr="C:\Users\1\Desktop\Фото занятия\IMG_20211029_1132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1916832"/>
            <a:ext cx="3010729" cy="4428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8" name="Picture 4" descr="C:\Users\1\Desktop\Фото занятия\aOAjdC_Vsq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458" y="2924945"/>
            <a:ext cx="2930461" cy="3270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08587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7986" y="512676"/>
            <a:ext cx="8370887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B06AA-67FE-4244-9F35-401AD31821FB}"/>
              </a:ext>
            </a:extLst>
          </p:cNvPr>
          <p:cNvSpPr txBox="1"/>
          <p:nvPr/>
        </p:nvSpPr>
        <p:spPr>
          <a:xfrm>
            <a:off x="1979713" y="815951"/>
            <a:ext cx="53629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00CC"/>
                </a:solidFill>
              </a:rPr>
              <a:t>               Конкурс</a:t>
            </a:r>
          </a:p>
          <a:p>
            <a:r>
              <a:rPr lang="ru-RU" sz="3200" dirty="0">
                <a:solidFill>
                  <a:srgbClr val="0000CC"/>
                </a:solidFill>
              </a:rPr>
              <a:t> « «Народная игрушка»</a:t>
            </a:r>
          </a:p>
        </p:txBody>
      </p:sp>
      <p:pic>
        <p:nvPicPr>
          <p:cNvPr id="17410" name="Picture 2" descr="C:\Users\1\Desktop\Фото занятия\IMG_20220211_1136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231" y="3068960"/>
            <a:ext cx="2573537" cy="3086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1" name="Picture 3" descr="C:\Users\1\Desktop\Фото занятия\IMG_20220211_114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295" y="512676"/>
            <a:ext cx="2529578" cy="3555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2" name="Picture 4" descr="C:\Users\1\Desktop\Фото занятия\IMG_20220211_1137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33688"/>
            <a:ext cx="2376264" cy="2621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3" name="Picture 5" descr="C:\Users\1\Desktop\Фото занятия\IMG_20220211_1141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15" y="559765"/>
            <a:ext cx="2177033" cy="2793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4" name="Picture 6" descr="C:\Users\1\Desktop\Фото занятия\IMG_20220211_1141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06837"/>
            <a:ext cx="2517052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05552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7986" y="512676"/>
            <a:ext cx="8370887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B06AA-67FE-4244-9F35-401AD31821FB}"/>
              </a:ext>
            </a:extLst>
          </p:cNvPr>
          <p:cNvSpPr txBox="1"/>
          <p:nvPr/>
        </p:nvSpPr>
        <p:spPr>
          <a:xfrm>
            <a:off x="3059832" y="815951"/>
            <a:ext cx="5635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00CC"/>
                </a:solidFill>
              </a:rPr>
              <a:t>   Кружок «Юный краевед».</a:t>
            </a:r>
          </a:p>
        </p:txBody>
      </p:sp>
      <p:pic>
        <p:nvPicPr>
          <p:cNvPr id="18434" name="Picture 2" descr="C:\Users\1\Desktop\Фото занятия\IMG_20211112_1009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77" y="545840"/>
            <a:ext cx="2203120" cy="2994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5" name="Picture 3" descr="C:\Users\1\Desktop\Фото занятия\IMG_20211209_1555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26" y="1772816"/>
            <a:ext cx="2646830" cy="4572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6" name="Picture 4" descr="C:\Users\1\Desktop\Фото занятия\IMG_20211112_1003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77" y="2860923"/>
            <a:ext cx="2812171" cy="3490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7" name="Picture 5" descr="C:\Users\1\Desktop\Фото занятия\IMG_20211209_1551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6"/>
            <a:ext cx="3240360" cy="4536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19452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7986" y="512676"/>
            <a:ext cx="8370887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B06AA-67FE-4244-9F35-401AD31821FB}"/>
              </a:ext>
            </a:extLst>
          </p:cNvPr>
          <p:cNvSpPr txBox="1"/>
          <p:nvPr/>
        </p:nvSpPr>
        <p:spPr>
          <a:xfrm>
            <a:off x="2771800" y="815951"/>
            <a:ext cx="4104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00CC"/>
                </a:solidFill>
              </a:rPr>
              <a:t>.                 </a:t>
            </a:r>
            <a:r>
              <a:rPr lang="ru-RU" sz="3200" dirty="0">
                <a:solidFill>
                  <a:srgbClr val="0000CC"/>
                </a:solidFill>
              </a:rPr>
              <a:t>Кружок </a:t>
            </a:r>
          </a:p>
          <a:p>
            <a:r>
              <a:rPr lang="ru-RU" sz="3200" dirty="0">
                <a:solidFill>
                  <a:srgbClr val="0000CC"/>
                </a:solidFill>
              </a:rPr>
              <a:t>«   Юный краевед».</a:t>
            </a:r>
          </a:p>
        </p:txBody>
      </p:sp>
      <p:pic>
        <p:nvPicPr>
          <p:cNvPr id="2" name="Picture 2" descr="C:\Users\1\Desktop\Фотографии\IMG_20211022_1547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86" y="2744924"/>
            <a:ext cx="3217851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1\Desktop\Фотографии\IMG_20211022_1604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600" y="371027"/>
            <a:ext cx="2002617" cy="2551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1\Desktop\Фото занятия\a9KNcM2nEK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61" y="2714593"/>
            <a:ext cx="3027512" cy="3661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1\Desktop\Фото занятия\IMG_20211209_1625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34" y="1988840"/>
            <a:ext cx="2281189" cy="4530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:\Users\1\Desktop\Фото занятия\IMG_20211129_1551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59" y="546892"/>
            <a:ext cx="2578681" cy="2201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59452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7986" y="512676"/>
            <a:ext cx="8370887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B06AA-67FE-4244-9F35-401AD31821FB}"/>
              </a:ext>
            </a:extLst>
          </p:cNvPr>
          <p:cNvSpPr txBox="1"/>
          <p:nvPr/>
        </p:nvSpPr>
        <p:spPr>
          <a:xfrm>
            <a:off x="1259632" y="815951"/>
            <a:ext cx="65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00CC"/>
                </a:solidFill>
              </a:rPr>
              <a:t>         Кружок «Юный краевед».</a:t>
            </a:r>
          </a:p>
        </p:txBody>
      </p:sp>
      <p:pic>
        <p:nvPicPr>
          <p:cNvPr id="2050" name="Picture 2" descr="F:\волга2016 2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997" y="1988840"/>
            <a:ext cx="4236467" cy="3724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F:\волга2016 2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68" y="1988840"/>
            <a:ext cx="3528392" cy="3691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101071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7986" y="541268"/>
            <a:ext cx="8370887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B06AA-67FE-4244-9F35-401AD31821FB}"/>
              </a:ext>
            </a:extLst>
          </p:cNvPr>
          <p:cNvSpPr txBox="1"/>
          <p:nvPr/>
        </p:nvSpPr>
        <p:spPr>
          <a:xfrm>
            <a:off x="507986" y="815951"/>
            <a:ext cx="8636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00CC"/>
                </a:solidFill>
              </a:rPr>
              <a:t>     Акция «</a:t>
            </a:r>
            <a:r>
              <a:rPr lang="ru-RU" sz="3200" dirty="0" err="1">
                <a:solidFill>
                  <a:srgbClr val="0000CC"/>
                </a:solidFill>
              </a:rPr>
              <a:t>Эколята</a:t>
            </a:r>
            <a:r>
              <a:rPr lang="ru-RU" sz="3200" dirty="0">
                <a:solidFill>
                  <a:srgbClr val="0000CC"/>
                </a:solidFill>
              </a:rPr>
              <a:t>- помощники природы»</a:t>
            </a:r>
          </a:p>
        </p:txBody>
      </p:sp>
      <p:pic>
        <p:nvPicPr>
          <p:cNvPr id="9219" name="Picture 3" descr="C:\Users\1\Desktop\Мама работа\a9Bt8FX67d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89040"/>
            <a:ext cx="2434665" cy="2511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C:\Users\1\Desktop\Мама работа\m4J_zdSvl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97000"/>
            <a:ext cx="2599381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1" name="Picture 5" descr="C:\Users\1\Desktop\Мама работа\n6Q0OSAusF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853636"/>
            <a:ext cx="2520280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2" name="Picture 6" descr="C:\Users\1\Desktop\Мама работа\h3ArEWeO1R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85846"/>
            <a:ext cx="2664296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45761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7986" y="512676"/>
            <a:ext cx="8370887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B06AA-67FE-4244-9F35-401AD31821FB}"/>
              </a:ext>
            </a:extLst>
          </p:cNvPr>
          <p:cNvSpPr txBox="1"/>
          <p:nvPr/>
        </p:nvSpPr>
        <p:spPr>
          <a:xfrm>
            <a:off x="1259632" y="815952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00CC"/>
                </a:solidFill>
              </a:rPr>
              <a:t>         </a:t>
            </a:r>
          </a:p>
          <a:p>
            <a:r>
              <a:rPr lang="ru-RU" sz="3200" dirty="0">
                <a:solidFill>
                  <a:srgbClr val="0000CC"/>
                </a:solidFill>
              </a:rPr>
              <a:t>Акция «Добрые крышечки»</a:t>
            </a:r>
          </a:p>
        </p:txBody>
      </p:sp>
      <p:pic>
        <p:nvPicPr>
          <p:cNvPr id="10242" name="Picture 2" descr="C:\Users\1\Desktop\Фото занятия\IMG_20220224_1444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31907"/>
            <a:ext cx="2622113" cy="4813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3" name="Picture 3" descr="C:\Users\1\Desktop\Фото занятия\IMG_20220224_1434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40" y="2016279"/>
            <a:ext cx="2456322" cy="4262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4" name="Picture 4" descr="C:\Users\1\Desktop\Фото занятия\IMG_20220224_1421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049" y="2182578"/>
            <a:ext cx="3211902" cy="4162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53432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57200" y="548680"/>
            <a:ext cx="8147248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lvl="0" indent="-256032">
              <a:spcBef>
                <a:spcPts val="400"/>
              </a:spcBef>
              <a:buClr>
                <a:srgbClr val="AD0101"/>
              </a:buClr>
              <a:buSzPct val="68000"/>
              <a:buFont typeface="Wingdings 3"/>
              <a:buChar char=""/>
            </a:pPr>
            <a:endParaRPr lang="ru-RU" sz="1200" b="1" dirty="0">
              <a:solidFill>
                <a:prstClr val="black"/>
              </a:solidFill>
              <a:latin typeface="Lucida Sans Unicode"/>
            </a:endParaRPr>
          </a:p>
          <a:p>
            <a:pPr marL="365760" lvl="0" indent="-256032">
              <a:spcBef>
                <a:spcPts val="400"/>
              </a:spcBef>
              <a:buClr>
                <a:srgbClr val="AD0101"/>
              </a:buClr>
              <a:buSzPct val="68000"/>
              <a:buFont typeface="Wingdings 3"/>
              <a:buChar char=""/>
            </a:pPr>
            <a:endParaRPr lang="ru-RU" sz="1200" b="1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52736"/>
            <a:ext cx="8460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CC"/>
                </a:solidFill>
              </a:rPr>
              <a:t>                            </a:t>
            </a:r>
            <a:r>
              <a:rPr lang="ru-RU" sz="2800" dirty="0">
                <a:solidFill>
                  <a:srgbClr val="0000CC"/>
                </a:solidFill>
              </a:rPr>
              <a:t>Обобщение и распространение  </a:t>
            </a:r>
          </a:p>
          <a:p>
            <a:r>
              <a:rPr lang="ru-RU" sz="2800" dirty="0">
                <a:solidFill>
                  <a:srgbClr val="0000CC"/>
                </a:solidFill>
              </a:rPr>
              <a:t>                           педагогического  опыта.</a:t>
            </a:r>
          </a:p>
          <a:p>
            <a:r>
              <a:rPr lang="ru-RU" sz="2800" dirty="0">
                <a:solidFill>
                  <a:srgbClr val="0000CC"/>
                </a:solidFill>
              </a:rPr>
              <a:t>                               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616" y="2164864"/>
            <a:ext cx="77768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>
                <a:solidFill>
                  <a:srgbClr val="0000CC"/>
                </a:solidFill>
                <a:hlinkClick r:id="rId3"/>
              </a:rPr>
              <a:t>План по самообразованию «Нравственно-патриотическое воспитание дошкольников  через ознакомление с родным краем. </a:t>
            </a:r>
            <a:r>
              <a:rPr lang="en-US" dirty="0">
                <a:solidFill>
                  <a:srgbClr val="0000CC"/>
                </a:solidFill>
                <a:hlinkClick r:id="rId3"/>
              </a:rPr>
              <a:t>https://clck.ru/dY5e6</a:t>
            </a:r>
            <a:endParaRPr lang="ru-RU" dirty="0">
              <a:solidFill>
                <a:srgbClr val="0000CC"/>
              </a:solidFill>
            </a:endParaRPr>
          </a:p>
          <a:p>
            <a:pPr lvl="0"/>
            <a:endParaRPr lang="ru-RU" dirty="0">
              <a:solidFill>
                <a:srgbClr val="0000CC"/>
              </a:solidFill>
            </a:endParaRPr>
          </a:p>
          <a:p>
            <a:pPr lvl="0"/>
            <a:r>
              <a:rPr lang="ru-RU" dirty="0">
                <a:solidFill>
                  <a:srgbClr val="0000CC"/>
                </a:solidFill>
              </a:rPr>
              <a:t>2.   </a:t>
            </a:r>
            <a:r>
              <a:rPr lang="ru-RU" dirty="0">
                <a:solidFill>
                  <a:srgbClr val="0000CC"/>
                </a:solidFill>
                <a:hlinkClick r:id="rId4"/>
              </a:rPr>
              <a:t>Конспект открытого занятия в подготовительной группе</a:t>
            </a:r>
          </a:p>
          <a:p>
            <a:pPr lvl="0"/>
            <a:r>
              <a:rPr lang="ru-RU" dirty="0">
                <a:solidFill>
                  <a:srgbClr val="0000CC"/>
                </a:solidFill>
                <a:hlinkClick r:id="rId4"/>
              </a:rPr>
              <a:t>      «Математическое путешествие по сказке Ш. Перро Золушка».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>
                <a:solidFill>
                  <a:srgbClr val="0000CC"/>
                </a:solidFill>
                <a:hlinkClick r:id="rId4"/>
              </a:rPr>
              <a:t>https://clck.ru/dXvFk</a:t>
            </a:r>
            <a:endParaRPr lang="ru-RU" dirty="0">
              <a:solidFill>
                <a:srgbClr val="0000CC"/>
              </a:solidFill>
            </a:endParaRPr>
          </a:p>
          <a:p>
            <a:pPr marL="342900" lvl="0" indent="-342900">
              <a:buFontTx/>
              <a:buAutoNum type="arabicPeriod"/>
            </a:pPr>
            <a:endParaRPr lang="ru-RU" dirty="0">
              <a:solidFill>
                <a:srgbClr val="0000CC"/>
              </a:solidFill>
            </a:endParaRPr>
          </a:p>
          <a:p>
            <a:pPr marL="342900" lvl="0" indent="-342900">
              <a:buAutoNum type="arabicPeriod" startAt="4"/>
            </a:pPr>
            <a:r>
              <a:rPr lang="ru-RU" dirty="0">
                <a:solidFill>
                  <a:srgbClr val="0000CC"/>
                </a:solidFill>
                <a:hlinkClick r:id="rId5"/>
              </a:rPr>
              <a:t>Конспект открытого занятия в старшей группе « Путешествие по сказкам</a:t>
            </a:r>
          </a:p>
          <a:p>
            <a:pPr lvl="0"/>
            <a:r>
              <a:rPr lang="ru-RU" dirty="0">
                <a:solidFill>
                  <a:srgbClr val="0000CC"/>
                </a:solidFill>
                <a:hlinkClick r:id="rId5"/>
              </a:rPr>
              <a:t>       </a:t>
            </a:r>
            <a:r>
              <a:rPr lang="ru-RU" dirty="0" err="1">
                <a:solidFill>
                  <a:srgbClr val="0000CC"/>
                </a:solidFill>
                <a:hlinkClick r:id="rId5"/>
              </a:rPr>
              <a:t>К.И.Чуковского</a:t>
            </a:r>
            <a:r>
              <a:rPr lang="ru-RU" dirty="0">
                <a:solidFill>
                  <a:srgbClr val="0000CC"/>
                </a:solidFill>
                <a:hlinkClick r:id="rId5"/>
              </a:rPr>
              <a:t>».</a:t>
            </a:r>
            <a:r>
              <a:rPr lang="en-US" dirty="0">
                <a:solidFill>
                  <a:srgbClr val="0000CC"/>
                </a:solidFill>
                <a:hlinkClick r:id="rId5"/>
              </a:rPr>
              <a:t> https://clck.ru/dXvET</a:t>
            </a:r>
            <a:endParaRPr lang="ru-RU" dirty="0">
              <a:solidFill>
                <a:srgbClr val="0000CC"/>
              </a:solidFill>
            </a:endParaRPr>
          </a:p>
          <a:p>
            <a:pPr lvl="0"/>
            <a:endParaRPr lang="ru-RU" dirty="0">
              <a:solidFill>
                <a:srgbClr val="0000CC"/>
              </a:solidFill>
            </a:endParaRPr>
          </a:p>
          <a:p>
            <a:r>
              <a:rPr lang="ru-RU" dirty="0">
                <a:solidFill>
                  <a:srgbClr val="0000CC"/>
                </a:solidFill>
              </a:rPr>
              <a:t>5. </a:t>
            </a:r>
            <a:r>
              <a:rPr lang="ru-RU" b="0" i="0" dirty="0">
                <a:solidFill>
                  <a:srgbClr val="0000CC"/>
                </a:solidFill>
                <a:effectLst/>
                <a:latin typeface="var(--bs-font-sans-serif)"/>
                <a:hlinkClick r:id="rId6"/>
              </a:rPr>
              <a:t>НОД по теме: "Мы юные экономисты“ </a:t>
            </a:r>
            <a:r>
              <a:rPr lang="en-US" b="0" i="0" dirty="0">
                <a:solidFill>
                  <a:srgbClr val="0000CC"/>
                </a:solidFill>
                <a:effectLst/>
                <a:latin typeface="var(--bs-font-sans-serif)"/>
                <a:hlinkClick r:id="rId6"/>
              </a:rPr>
              <a:t>https://clck.ru/dXvGx</a:t>
            </a:r>
            <a:endParaRPr lang="ru-RU" b="0" i="0" dirty="0">
              <a:solidFill>
                <a:srgbClr val="0000CC"/>
              </a:solidFill>
              <a:effectLst/>
              <a:latin typeface="var(--bs-font-sans-serif)"/>
            </a:endParaRPr>
          </a:p>
          <a:p>
            <a:pPr lvl="0"/>
            <a:endParaRPr lang="ru-RU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184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7986" y="512676"/>
            <a:ext cx="8370887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B06AA-67FE-4244-9F35-401AD31821FB}"/>
              </a:ext>
            </a:extLst>
          </p:cNvPr>
          <p:cNvSpPr txBox="1"/>
          <p:nvPr/>
        </p:nvSpPr>
        <p:spPr>
          <a:xfrm>
            <a:off x="507986" y="815951"/>
            <a:ext cx="86360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00CC"/>
                </a:solidFill>
              </a:rPr>
              <a:t>                                    </a:t>
            </a:r>
          </a:p>
          <a:p>
            <a:r>
              <a:rPr lang="ru-RU" sz="3200" dirty="0">
                <a:solidFill>
                  <a:srgbClr val="0000CC"/>
                </a:solidFill>
              </a:rPr>
              <a:t>        Акция «Овсянка- предвестник весны».</a:t>
            </a:r>
          </a:p>
        </p:txBody>
      </p:sp>
      <p:pic>
        <p:nvPicPr>
          <p:cNvPr id="2051" name="Picture 3" descr="C:\Users\1\Desktop\Фото занятия\IMG_20220301_1002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82" y="2547840"/>
            <a:ext cx="2865551" cy="3755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965" y="2712541"/>
            <a:ext cx="2618461" cy="3659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https://sun9-80.userapi.com/impg/YFPt59SAYWnwMlGE6ii9hW5RBqZk3eQVUHXotw/B1RFksRCCAo.jpg?size=1600x1600&amp;quality=95&amp;sign=459b5a17926f41595bd94459da3238f2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433" y="2060848"/>
            <a:ext cx="2768532" cy="3797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50032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7986" y="512676"/>
            <a:ext cx="8370887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B06AA-67FE-4244-9F35-401AD31821FB}"/>
              </a:ext>
            </a:extLst>
          </p:cNvPr>
          <p:cNvSpPr txBox="1"/>
          <p:nvPr/>
        </p:nvSpPr>
        <p:spPr>
          <a:xfrm>
            <a:off x="547666" y="2967335"/>
            <a:ext cx="8636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00CC"/>
                </a:solidFill>
              </a:rPr>
              <a:t>                   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447917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71024" y="581792"/>
            <a:ext cx="8136904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lvl="0" indent="-256032">
              <a:spcBef>
                <a:spcPts val="400"/>
              </a:spcBef>
              <a:buClr>
                <a:srgbClr val="AD0101"/>
              </a:buClr>
              <a:buSzPct val="68000"/>
              <a:buFont typeface="Wingdings 3"/>
              <a:buChar char=""/>
            </a:pPr>
            <a:endParaRPr lang="ru-RU" sz="1050" b="1" dirty="0">
              <a:solidFill>
                <a:prstClr val="black"/>
              </a:solidFill>
              <a:latin typeface="Lucida Sans Unicode"/>
            </a:endParaRPr>
          </a:p>
          <a:p>
            <a:pPr marL="365760" lvl="0" indent="-256032">
              <a:spcBef>
                <a:spcPts val="400"/>
              </a:spcBef>
              <a:buClr>
                <a:srgbClr val="AD0101"/>
              </a:buClr>
              <a:buSzPct val="68000"/>
              <a:buFont typeface="Wingdings 3"/>
              <a:buChar char=""/>
            </a:pPr>
            <a:endParaRPr lang="ru-RU" sz="1050" b="1" dirty="0">
              <a:solidFill>
                <a:prstClr val="black"/>
              </a:solidFill>
              <a:latin typeface="Lucida Sans Unicode"/>
            </a:endParaRPr>
          </a:p>
          <a:p>
            <a:pPr marL="365760" lvl="0" indent="-256032">
              <a:spcBef>
                <a:spcPts val="400"/>
              </a:spcBef>
              <a:buClr>
                <a:srgbClr val="AD0101"/>
              </a:buClr>
              <a:buSzPct val="68000"/>
              <a:buFont typeface="Wingdings 3"/>
              <a:buChar char=""/>
            </a:pPr>
            <a:endParaRPr lang="ru-RU" sz="1050" b="1" dirty="0">
              <a:solidFill>
                <a:prstClr val="black"/>
              </a:solidFill>
              <a:latin typeface="Lucida Sans Unicode"/>
            </a:endParaRPr>
          </a:p>
          <a:p>
            <a:pPr marL="365760" lvl="0" indent="-256032">
              <a:spcBef>
                <a:spcPts val="400"/>
              </a:spcBef>
              <a:buClr>
                <a:srgbClr val="AD0101"/>
              </a:buClr>
              <a:buSzPct val="68000"/>
              <a:buFont typeface="Wingdings 3"/>
              <a:buChar char=""/>
            </a:pPr>
            <a:endParaRPr lang="ru-RU" sz="1050" b="1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9712" y="548680"/>
            <a:ext cx="3384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00CC"/>
                </a:solidFill>
              </a:rPr>
              <a:t>                 Проекты.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33253" y="1118623"/>
            <a:ext cx="660548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CC"/>
                </a:solidFill>
                <a:hlinkClick r:id="rId3"/>
              </a:rPr>
              <a:t>1. Проект по ПДД «Школа светофорных наук».</a:t>
            </a:r>
            <a:r>
              <a:rPr lang="ru-RU" sz="2000" dirty="0">
                <a:solidFill>
                  <a:srgbClr val="0000CC"/>
                </a:solidFill>
              </a:rPr>
              <a:t> </a:t>
            </a:r>
            <a:r>
              <a:rPr lang="en-US" sz="2000" dirty="0">
                <a:solidFill>
                  <a:srgbClr val="0000CC"/>
                </a:solidFill>
                <a:hlinkClick r:id="rId3"/>
              </a:rPr>
              <a:t>https://clck.ru/dY4tB</a:t>
            </a:r>
            <a:endParaRPr lang="ru-RU" sz="2000" dirty="0">
              <a:solidFill>
                <a:srgbClr val="0000CC"/>
              </a:solidFill>
            </a:endParaRPr>
          </a:p>
          <a:p>
            <a:endParaRPr lang="ru-RU" sz="2000" dirty="0">
              <a:solidFill>
                <a:srgbClr val="0000CC"/>
              </a:solidFill>
            </a:endParaRPr>
          </a:p>
          <a:p>
            <a:r>
              <a:rPr lang="ru-RU" sz="2000" dirty="0">
                <a:solidFill>
                  <a:srgbClr val="0000CC"/>
                </a:solidFill>
                <a:hlinkClick r:id="rId4"/>
              </a:rPr>
              <a:t>2. Проект «Никто не забыт, ничто не забыто». </a:t>
            </a:r>
            <a:r>
              <a:rPr lang="en-US" sz="2000" dirty="0">
                <a:solidFill>
                  <a:srgbClr val="0000CC"/>
                </a:solidFill>
                <a:hlinkClick r:id="rId4"/>
              </a:rPr>
              <a:t>https://clck.ru/dasHw</a:t>
            </a:r>
            <a:endParaRPr lang="ru-RU" sz="2000" dirty="0">
              <a:solidFill>
                <a:srgbClr val="0000CC"/>
              </a:solidFill>
            </a:endParaRPr>
          </a:p>
          <a:p>
            <a:pPr marL="342900" indent="-342900">
              <a:buAutoNum type="arabicPeriod" startAt="2"/>
            </a:pPr>
            <a:endParaRPr lang="ru-RU" sz="2000" dirty="0">
              <a:solidFill>
                <a:srgbClr val="0000CC"/>
              </a:solidFill>
            </a:endParaRPr>
          </a:p>
          <a:p>
            <a:r>
              <a:rPr lang="ru-RU" sz="2000" dirty="0">
                <a:solidFill>
                  <a:srgbClr val="0000CC"/>
                </a:solidFill>
                <a:hlinkClick r:id="rId5"/>
              </a:rPr>
              <a:t>3. Презентация к проекту «Как здорово зимой!»</a:t>
            </a:r>
            <a:r>
              <a:rPr lang="ru-RU" sz="2000" dirty="0">
                <a:solidFill>
                  <a:srgbClr val="0000CC"/>
                </a:solidFill>
              </a:rPr>
              <a:t> </a:t>
            </a:r>
            <a:r>
              <a:rPr lang="en-US" sz="2000" dirty="0">
                <a:solidFill>
                  <a:srgbClr val="0000CC"/>
                </a:solidFill>
                <a:hlinkClick r:id="rId5"/>
              </a:rPr>
              <a:t>https://clck.ru/dY5Ay</a:t>
            </a:r>
            <a:endParaRPr lang="ru-RU" sz="2000" dirty="0">
              <a:solidFill>
                <a:srgbClr val="0000CC"/>
              </a:solidFill>
            </a:endParaRPr>
          </a:p>
          <a:p>
            <a:endParaRPr lang="ru-RU" sz="2000" dirty="0">
              <a:solidFill>
                <a:srgbClr val="0000CC"/>
              </a:solidFill>
            </a:endParaRPr>
          </a:p>
          <a:p>
            <a:r>
              <a:rPr lang="ru-RU" sz="2000" dirty="0">
                <a:solidFill>
                  <a:srgbClr val="0000CC"/>
                </a:solidFill>
                <a:hlinkClick r:id="rId3"/>
              </a:rPr>
              <a:t>4. Проект «Адвент- календарь».</a:t>
            </a:r>
            <a:r>
              <a:rPr lang="ru-RU" sz="2000" dirty="0">
                <a:solidFill>
                  <a:srgbClr val="0000CC"/>
                </a:solidFill>
              </a:rPr>
              <a:t> </a:t>
            </a:r>
            <a:r>
              <a:rPr lang="en-US" sz="2000" u="sng" dirty="0">
                <a:solidFill>
                  <a:srgbClr val="0000CC"/>
                </a:solidFill>
              </a:rPr>
              <a:t>https://clck.ru/dY4tB</a:t>
            </a:r>
            <a:endParaRPr lang="ru-RU" sz="2000" u="sng" dirty="0">
              <a:solidFill>
                <a:srgbClr val="0000CC"/>
              </a:solidFill>
            </a:endParaRPr>
          </a:p>
          <a:p>
            <a:endParaRPr lang="ru-RU" sz="2000" dirty="0">
              <a:solidFill>
                <a:srgbClr val="0000CC"/>
              </a:solidFill>
            </a:endParaRPr>
          </a:p>
          <a:p>
            <a:r>
              <a:rPr lang="ru-RU" sz="2000" dirty="0">
                <a:solidFill>
                  <a:srgbClr val="0000CC"/>
                </a:solidFill>
                <a:hlinkClick r:id="rId6"/>
              </a:rPr>
              <a:t>5. Презентация к проекту «Национальный костюм» </a:t>
            </a:r>
            <a:r>
              <a:rPr lang="en-US" sz="2000" dirty="0">
                <a:solidFill>
                  <a:srgbClr val="0000CC"/>
                </a:solidFill>
                <a:hlinkClick r:id="rId6"/>
              </a:rPr>
              <a:t>https://clck.ru/daqfV</a:t>
            </a:r>
            <a:endParaRPr lang="ru-RU" sz="2000" dirty="0">
              <a:solidFill>
                <a:srgbClr val="0000CC"/>
              </a:solidFill>
            </a:endParaRPr>
          </a:p>
          <a:p>
            <a:endParaRPr lang="ru-RU" sz="2000" dirty="0">
              <a:solidFill>
                <a:srgbClr val="0000CC"/>
              </a:solidFill>
            </a:endParaRPr>
          </a:p>
          <a:p>
            <a:r>
              <a:rPr lang="ru-RU" sz="2000" dirty="0">
                <a:solidFill>
                  <a:srgbClr val="0000CC"/>
                </a:solidFill>
                <a:hlinkClick r:id="rId7"/>
              </a:rPr>
              <a:t>6. Презентация кружка «Юный краевед» </a:t>
            </a:r>
            <a:r>
              <a:rPr lang="en-US" sz="2000" dirty="0">
                <a:solidFill>
                  <a:srgbClr val="0000CC"/>
                </a:solidFill>
                <a:hlinkClick r:id="rId7"/>
              </a:rPr>
              <a:t>https://clck.ru/db2xw</a:t>
            </a:r>
            <a:endParaRPr lang="ru-RU" sz="2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668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548680"/>
            <a:ext cx="8136904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lvl="0" indent="-256032">
              <a:spcBef>
                <a:spcPts val="400"/>
              </a:spcBef>
              <a:buClr>
                <a:srgbClr val="AD0101"/>
              </a:buClr>
              <a:buSzPct val="68000"/>
              <a:buFont typeface="Wingdings 3"/>
              <a:buChar char=""/>
            </a:pPr>
            <a:endParaRPr lang="ru-RU" sz="1050" b="1" dirty="0">
              <a:solidFill>
                <a:prstClr val="black"/>
              </a:solidFill>
              <a:latin typeface="Lucida Sans Unicode"/>
            </a:endParaRPr>
          </a:p>
          <a:p>
            <a:pPr marL="365760" lvl="0" indent="-256032">
              <a:spcBef>
                <a:spcPts val="400"/>
              </a:spcBef>
              <a:buClr>
                <a:srgbClr val="AD0101"/>
              </a:buClr>
              <a:buSzPct val="68000"/>
              <a:buFont typeface="Wingdings 3"/>
              <a:buChar char=""/>
            </a:pPr>
            <a:endParaRPr lang="ru-RU" sz="1050" b="1" dirty="0">
              <a:solidFill>
                <a:prstClr val="black"/>
              </a:solidFill>
              <a:latin typeface="Lucida Sans Unicode"/>
            </a:endParaRPr>
          </a:p>
          <a:p>
            <a:pPr marL="365760" lvl="0" indent="-256032">
              <a:spcBef>
                <a:spcPts val="400"/>
              </a:spcBef>
              <a:buClr>
                <a:srgbClr val="AD0101"/>
              </a:buClr>
              <a:buSzPct val="68000"/>
              <a:buFont typeface="Wingdings 3"/>
              <a:buChar char=""/>
            </a:pPr>
            <a:endParaRPr lang="ru-RU" sz="1050" b="1" dirty="0">
              <a:solidFill>
                <a:prstClr val="black"/>
              </a:solidFill>
              <a:latin typeface="Lucida Sans Unicode"/>
            </a:endParaRPr>
          </a:p>
          <a:p>
            <a:pPr marL="365760" lvl="0" indent="-256032">
              <a:spcBef>
                <a:spcPts val="400"/>
              </a:spcBef>
              <a:buClr>
                <a:srgbClr val="AD0101"/>
              </a:buClr>
              <a:buSzPct val="68000"/>
              <a:buFont typeface="Wingdings 3"/>
              <a:buChar char=""/>
            </a:pPr>
            <a:endParaRPr lang="ru-RU" sz="1050" b="1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688" y="1124744"/>
            <a:ext cx="5599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</a:rPr>
              <a:t>    </a:t>
            </a:r>
            <a:r>
              <a:rPr lang="ru-RU" sz="3200" dirty="0">
                <a:solidFill>
                  <a:srgbClr val="0000CC"/>
                </a:solidFill>
              </a:rPr>
              <a:t>Взаимодействие с родители</a:t>
            </a:r>
            <a:r>
              <a:rPr lang="ru-RU" sz="2800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5616" y="2204864"/>
            <a:ext cx="753052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2000" dirty="0">
                <a:solidFill>
                  <a:srgbClr val="0000CC"/>
                </a:solidFill>
                <a:hlinkClick r:id="rId3"/>
              </a:rPr>
              <a:t>Родительское собрание "Здоровье в порядке- спасибо зарядке"</a:t>
            </a:r>
            <a:endParaRPr lang="ru-RU" sz="2400" dirty="0">
              <a:solidFill>
                <a:srgbClr val="0000CC"/>
              </a:solidFill>
            </a:endParaRPr>
          </a:p>
          <a:p>
            <a:r>
              <a:rPr lang="en-US" sz="2000" dirty="0">
                <a:solidFill>
                  <a:srgbClr val="0000CC"/>
                </a:solidFill>
                <a:hlinkClick r:id="rId3"/>
              </a:rPr>
              <a:t>https://clck.ru/dXovf</a:t>
            </a:r>
            <a:endParaRPr lang="ru-RU" sz="2000" dirty="0">
              <a:solidFill>
                <a:srgbClr val="0000CC"/>
              </a:solidFill>
            </a:endParaRPr>
          </a:p>
          <a:p>
            <a:endParaRPr lang="ru-RU" sz="2000" dirty="0">
              <a:solidFill>
                <a:srgbClr val="0000CC"/>
              </a:solidFill>
            </a:endParaRPr>
          </a:p>
          <a:p>
            <a:pPr marL="342900" indent="-342900">
              <a:buAutoNum type="arabicPeriod" startAt="2"/>
            </a:pPr>
            <a:r>
              <a:rPr lang="ru-RU" sz="2000" dirty="0">
                <a:solidFill>
                  <a:srgbClr val="0000CC"/>
                </a:solidFill>
                <a:hlinkClick r:id="rId4"/>
              </a:rPr>
              <a:t>Презентация для родителей</a:t>
            </a:r>
            <a:r>
              <a:rPr lang="en-US" sz="2000" dirty="0">
                <a:solidFill>
                  <a:srgbClr val="0000CC"/>
                </a:solidFill>
                <a:hlinkClick r:id="rId4"/>
              </a:rPr>
              <a:t> </a:t>
            </a:r>
            <a:r>
              <a:rPr lang="ru-RU" sz="2000" dirty="0">
                <a:solidFill>
                  <a:srgbClr val="0000CC"/>
                </a:solidFill>
                <a:hlinkClick r:id="rId4"/>
              </a:rPr>
              <a:t>«Жизнь детей в детском саду»</a:t>
            </a:r>
            <a:endParaRPr lang="ru-RU" sz="2000" dirty="0">
              <a:solidFill>
                <a:srgbClr val="0000CC"/>
              </a:solidFill>
            </a:endParaRPr>
          </a:p>
          <a:p>
            <a:r>
              <a:rPr lang="en-US" sz="2000" dirty="0">
                <a:solidFill>
                  <a:srgbClr val="0000CC"/>
                </a:solidFill>
                <a:hlinkClick r:id="rId4"/>
              </a:rPr>
              <a:t>https://clck.ru/dXpCq</a:t>
            </a:r>
            <a:endParaRPr lang="ru-RU" sz="2000" dirty="0">
              <a:solidFill>
                <a:srgbClr val="0000CC"/>
              </a:solidFill>
            </a:endParaRPr>
          </a:p>
          <a:p>
            <a:endParaRPr lang="ru-RU" sz="2000" dirty="0">
              <a:solidFill>
                <a:srgbClr val="0000CC"/>
              </a:solidFill>
            </a:endParaRPr>
          </a:p>
          <a:p>
            <a:pPr marL="342900" indent="-342900">
              <a:buAutoNum type="arabicPeriod" startAt="3"/>
            </a:pPr>
            <a:r>
              <a:rPr lang="ru-RU" sz="2000" dirty="0">
                <a:solidFill>
                  <a:srgbClr val="0000CC"/>
                </a:solidFill>
                <a:hlinkClick r:id="rId5"/>
              </a:rPr>
              <a:t>Консультация «Экологическое воспитание в семье»</a:t>
            </a:r>
            <a:endParaRPr lang="ru-RU" dirty="0">
              <a:solidFill>
                <a:srgbClr val="0000CC"/>
              </a:solidFill>
            </a:endParaRPr>
          </a:p>
          <a:p>
            <a:r>
              <a:rPr lang="en-US" sz="2000" dirty="0">
                <a:solidFill>
                  <a:srgbClr val="0000CC"/>
                </a:solidFill>
                <a:hlinkClick r:id="rId5"/>
              </a:rPr>
              <a:t>https://clck.ru/dXowm</a:t>
            </a:r>
            <a:endParaRPr lang="ru-RU" sz="2000" dirty="0">
              <a:solidFill>
                <a:srgbClr val="0000CC"/>
              </a:solidFill>
            </a:endParaRPr>
          </a:p>
          <a:p>
            <a:endParaRPr lang="ru-RU" sz="2000" dirty="0">
              <a:solidFill>
                <a:srgbClr val="0000CC"/>
              </a:solidFill>
              <a:hlinkClick r:id="rId6"/>
            </a:endParaRPr>
          </a:p>
          <a:p>
            <a:r>
              <a:rPr lang="ru-RU" sz="2000" dirty="0">
                <a:solidFill>
                  <a:srgbClr val="0000CC"/>
                </a:solidFill>
                <a:hlinkClick r:id="rId6"/>
              </a:rPr>
              <a:t>4. Консультация «Дошкольник и экономика»</a:t>
            </a:r>
            <a:endParaRPr lang="ru-RU" sz="2000" dirty="0">
              <a:solidFill>
                <a:srgbClr val="0000CC"/>
              </a:solidFill>
            </a:endParaRPr>
          </a:p>
          <a:p>
            <a:r>
              <a:rPr lang="en-US" sz="2000" dirty="0">
                <a:solidFill>
                  <a:srgbClr val="0000CC"/>
                </a:solidFill>
                <a:hlinkClick r:id="rId6"/>
              </a:rPr>
              <a:t>https://clck.ru/dXpFk</a:t>
            </a:r>
            <a:endParaRPr lang="ru-RU" sz="20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/>
              <a:t>Ддл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ны\Klipart-Fon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11560" y="683216"/>
            <a:ext cx="7920880" cy="5832648"/>
          </a:xfrm>
          <a:prstGeom prst="rect">
            <a:avLst/>
          </a:prstGeom>
          <a:gradFill flip="none" rotWithShape="1">
            <a:gsLst>
              <a:gs pos="0">
                <a:srgbClr val="F418E4">
                  <a:tint val="66000"/>
                  <a:satMod val="160000"/>
                </a:srgbClr>
              </a:gs>
              <a:gs pos="50000">
                <a:srgbClr val="F418E4">
                  <a:tint val="44500"/>
                  <a:satMod val="160000"/>
                </a:srgbClr>
              </a:gs>
              <a:gs pos="100000">
                <a:srgbClr val="F418E4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509325" y="1052736"/>
            <a:ext cx="6125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00CC"/>
                </a:solidFill>
              </a:rPr>
              <a:t>   Взаимодействие с педагогами.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504" y="1719683"/>
            <a:ext cx="84249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9160">
              <a:lnSpc>
                <a:spcPct val="115000"/>
              </a:lnSpc>
              <a:spcAft>
                <a:spcPts val="1000"/>
              </a:spcAft>
              <a:tabLst>
                <a:tab pos="633730" algn="l"/>
              </a:tabLst>
            </a:pPr>
            <a:r>
              <a:rPr lang="ru-RU" dirty="0">
                <a:solidFill>
                  <a:srgbClr val="0000CC"/>
                </a:solidFill>
                <a:hlinkClick r:id="rId3"/>
              </a:rPr>
              <a:t>1.Выступление на педагогическом совете по теме </a:t>
            </a:r>
            <a:r>
              <a:rPr lang="ru-RU" sz="1400" b="1" dirty="0">
                <a:solidFill>
                  <a:srgbClr val="0000CC"/>
                </a:solidFill>
                <a:ea typeface="Calibri"/>
                <a:cs typeface="Times New Roman"/>
                <a:hlinkClick r:id="rId3"/>
              </a:rPr>
              <a:t>«</a:t>
            </a:r>
            <a:r>
              <a:rPr lang="ru-RU" sz="1600" b="1" dirty="0">
                <a:solidFill>
                  <a:srgbClr val="0000CC"/>
                </a:solidFill>
                <a:ea typeface="Calibri"/>
                <a:cs typeface="Times New Roman"/>
                <a:hlinkClick r:id="rId3"/>
              </a:rPr>
              <a:t>П</a:t>
            </a:r>
            <a:r>
              <a:rPr lang="ru-RU" sz="1400" b="1" dirty="0">
                <a:solidFill>
                  <a:srgbClr val="0000CC"/>
                </a:solidFill>
                <a:ea typeface="Calibri"/>
                <a:cs typeface="Times New Roman"/>
                <a:hlinkClick r:id="rId3"/>
              </a:rPr>
              <a:t>ОБЛЕМЫ И ПЕРСПЕКТИВЫ ГРАЖДАНСКОГО И ПАТРИОТИЧЕСКОГО ВОСПИТАНИЯ  ДЕТЕЙ ДОШКОЛЬНОГО ВОЗРАСТА»</a:t>
            </a:r>
            <a:r>
              <a:rPr lang="ru-RU" sz="1400" b="1" dirty="0">
                <a:solidFill>
                  <a:srgbClr val="0000CC"/>
                </a:solidFill>
                <a:ea typeface="Calibri"/>
                <a:cs typeface="Times New Roman"/>
              </a:rPr>
              <a:t> </a:t>
            </a:r>
            <a:r>
              <a:rPr lang="en-US" sz="1600" b="1" dirty="0">
                <a:solidFill>
                  <a:srgbClr val="0000CC"/>
                </a:solidFill>
                <a:ea typeface="Calibri"/>
                <a:cs typeface="Times New Roman"/>
                <a:hlinkClick r:id="rId3"/>
              </a:rPr>
              <a:t>https://clck.ru/dY5MN</a:t>
            </a:r>
            <a:endParaRPr lang="ru-RU" sz="1600" b="1" dirty="0">
              <a:solidFill>
                <a:srgbClr val="0000CC"/>
              </a:solidFill>
              <a:ea typeface="Calibri"/>
              <a:cs typeface="Times New Roman"/>
            </a:endParaRPr>
          </a:p>
          <a:p>
            <a:pPr marL="899160">
              <a:lnSpc>
                <a:spcPct val="115000"/>
              </a:lnSpc>
              <a:spcAft>
                <a:spcPts val="1000"/>
              </a:spcAft>
              <a:tabLst>
                <a:tab pos="633730" algn="l"/>
              </a:tabLst>
            </a:pPr>
            <a:r>
              <a:rPr lang="ru-RU" dirty="0">
                <a:solidFill>
                  <a:srgbClr val="0000CC"/>
                </a:solidFill>
                <a:hlinkClick r:id="rId4"/>
              </a:rPr>
              <a:t>2.Выступление на педагогическом совете по теме </a:t>
            </a:r>
            <a:r>
              <a:rPr lang="ru-RU" dirty="0">
                <a:solidFill>
                  <a:srgbClr val="0000CC"/>
                </a:solidFill>
                <a:ea typeface="Calibri"/>
                <a:cs typeface="Times New Roman"/>
                <a:hlinkClick r:id="rId4"/>
              </a:rPr>
              <a:t>«Нетрадиционные приемы при обучении  творческому рассказыванию». </a:t>
            </a:r>
            <a:r>
              <a:rPr lang="en-US" dirty="0">
                <a:solidFill>
                  <a:srgbClr val="0000CC"/>
                </a:solidFill>
                <a:ea typeface="Calibri"/>
                <a:cs typeface="Times New Roman"/>
                <a:hlinkClick r:id="rId4"/>
              </a:rPr>
              <a:t>https://clck.ru/dY5io</a:t>
            </a:r>
            <a:endParaRPr lang="ru-RU" dirty="0">
              <a:solidFill>
                <a:srgbClr val="0000CC"/>
              </a:solidFill>
              <a:ea typeface="Calibri"/>
              <a:cs typeface="Times New Roman"/>
            </a:endParaRPr>
          </a:p>
          <a:p>
            <a:pPr marL="899160">
              <a:lnSpc>
                <a:spcPct val="115000"/>
              </a:lnSpc>
              <a:spcAft>
                <a:spcPts val="1000"/>
              </a:spcAft>
              <a:tabLst>
                <a:tab pos="633730" algn="l"/>
              </a:tabLst>
            </a:pPr>
            <a:r>
              <a:rPr lang="ru-RU" dirty="0">
                <a:solidFill>
                  <a:srgbClr val="0000CC"/>
                </a:solidFill>
                <a:hlinkClick r:id="rId5"/>
              </a:rPr>
              <a:t>3. Выступление на республиканской научно-практической     конференции  на тему « </a:t>
            </a:r>
            <a:r>
              <a:rPr lang="ru-RU" dirty="0" err="1">
                <a:solidFill>
                  <a:srgbClr val="0000CC"/>
                </a:solidFill>
                <a:hlinkClick r:id="rId5"/>
              </a:rPr>
              <a:t>Сказкотерапия</a:t>
            </a:r>
            <a:r>
              <a:rPr lang="ru-RU" dirty="0">
                <a:solidFill>
                  <a:srgbClr val="0000CC"/>
                </a:solidFill>
                <a:hlinkClick r:id="rId5"/>
              </a:rPr>
              <a:t>, как один из видов </a:t>
            </a:r>
            <a:r>
              <a:rPr lang="ru-RU" dirty="0" err="1">
                <a:solidFill>
                  <a:srgbClr val="0000CC"/>
                </a:solidFill>
                <a:hlinkClick r:id="rId5"/>
              </a:rPr>
              <a:t>здоровьесберегающих</a:t>
            </a:r>
            <a:r>
              <a:rPr lang="ru-RU" dirty="0">
                <a:solidFill>
                  <a:srgbClr val="0000CC"/>
                </a:solidFill>
                <a:hlinkClick r:id="rId5"/>
              </a:rPr>
              <a:t>  технологий». </a:t>
            </a:r>
            <a:r>
              <a:rPr lang="en-US" dirty="0">
                <a:solidFill>
                  <a:srgbClr val="0000CC"/>
                </a:solidFill>
                <a:hlinkClick r:id="rId5"/>
              </a:rPr>
              <a:t>https://clck.ru/dY5Qg</a:t>
            </a:r>
            <a:endParaRPr lang="ru-RU" dirty="0">
              <a:solidFill>
                <a:srgbClr val="0000CC"/>
              </a:solidFill>
            </a:endParaRPr>
          </a:p>
          <a:p>
            <a:r>
              <a:rPr lang="ru-RU" dirty="0">
                <a:solidFill>
                  <a:srgbClr val="0000CC"/>
                </a:solidFill>
              </a:rPr>
              <a:t>                4</a:t>
            </a:r>
            <a:r>
              <a:rPr lang="ru-RU" dirty="0">
                <a:solidFill>
                  <a:srgbClr val="0000CC"/>
                </a:solidFill>
                <a:hlinkClick r:id="rId6"/>
              </a:rPr>
              <a:t>. Выступление на образовательном  форуме в ГБУ ДПО РМ </a:t>
            </a:r>
          </a:p>
          <a:p>
            <a:r>
              <a:rPr lang="ru-RU" dirty="0">
                <a:solidFill>
                  <a:srgbClr val="0000CC"/>
                </a:solidFill>
                <a:hlinkClick r:id="rId6"/>
              </a:rPr>
              <a:t>                «ЦНППМ «Педагог 13ру» по теме «Нравственно- патриотическое     </a:t>
            </a:r>
          </a:p>
          <a:p>
            <a:r>
              <a:rPr lang="ru-RU" dirty="0">
                <a:solidFill>
                  <a:srgbClr val="0000CC"/>
                </a:solidFill>
                <a:hlinkClick r:id="rId6"/>
              </a:rPr>
              <a:t>                  воспитание дошкольников»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en-US" dirty="0">
                <a:solidFill>
                  <a:srgbClr val="0000CC"/>
                </a:solidFill>
                <a:hlinkClick r:id="rId6"/>
              </a:rPr>
              <a:t>https://clck.ru/dY5bm</a:t>
            </a:r>
            <a:endParaRPr lang="ru-RU" dirty="0">
              <a:solidFill>
                <a:srgbClr val="0000CC"/>
              </a:solidFill>
            </a:endParaRPr>
          </a:p>
          <a:p>
            <a:endParaRPr lang="ru-RU" dirty="0">
              <a:solidFill>
                <a:srgbClr val="0000CC"/>
              </a:solidFill>
            </a:endParaRPr>
          </a:p>
          <a:p>
            <a:r>
              <a:rPr lang="ru-RU" dirty="0">
                <a:solidFill>
                  <a:srgbClr val="0000CC"/>
                </a:solidFill>
              </a:rPr>
              <a:t>                5.</a:t>
            </a:r>
            <a:r>
              <a:rPr lang="ru-RU" dirty="0">
                <a:solidFill>
                  <a:srgbClr val="0000CC"/>
                </a:solidFill>
                <a:hlinkClick r:id="rId7"/>
              </a:rPr>
              <a:t>Презентация по теме « Экологическое воспитание и развитие</a:t>
            </a:r>
          </a:p>
          <a:p>
            <a:r>
              <a:rPr lang="ru-RU" dirty="0">
                <a:solidFill>
                  <a:srgbClr val="0000CC"/>
                </a:solidFill>
                <a:hlinkClick r:id="rId7"/>
              </a:rPr>
              <a:t>              в игровой деятельности младших дошкольников».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>
                <a:solidFill>
                  <a:srgbClr val="0000CC"/>
                </a:solidFill>
                <a:hlinkClick r:id="rId7"/>
              </a:rPr>
              <a:t>https://clck.ru/dXvHu</a:t>
            </a:r>
            <a:endParaRPr lang="ru-RU" dirty="0">
              <a:solidFill>
                <a:srgbClr val="0000CC"/>
              </a:solidFill>
            </a:endParaRPr>
          </a:p>
          <a:p>
            <a:r>
              <a:rPr lang="ru-RU" dirty="0"/>
              <a:t>  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1391</TotalTime>
  <Words>1141</Words>
  <Application>Microsoft Office PowerPoint</Application>
  <PresentationFormat>Экран (4:3)</PresentationFormat>
  <Paragraphs>179</Paragraphs>
  <Slides>61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9" baseType="lpstr">
      <vt:lpstr>Arial</vt:lpstr>
      <vt:lpstr>Calibri</vt:lpstr>
      <vt:lpstr>Lucida Sans Unicode</vt:lpstr>
      <vt:lpstr>Times New Roman</vt:lpstr>
      <vt:lpstr>Times New Roman</vt:lpstr>
      <vt:lpstr>var(--bs-font-sans-serif)</vt:lpstr>
      <vt:lpstr>Wingdings 3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Ддл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мяяя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Админ 1</cp:lastModifiedBy>
  <cp:revision>117</cp:revision>
  <dcterms:created xsi:type="dcterms:W3CDTF">2014-02-26T09:59:50Z</dcterms:created>
  <dcterms:modified xsi:type="dcterms:W3CDTF">2022-03-13T12:38:51Z</dcterms:modified>
</cp:coreProperties>
</file>