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54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ÐÐ°ÑÑÐ¸Ð½ÐºÐ¸ Ð¿Ð¾ Ð·Ð°Ð¿ÑÐ¾ÑÑ ÑÐ¾Ð½ Ð´Ð»Ñ Ð¿ÑÐµÐ·ÐµÐ½ÑÐ°ÑÐ¸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3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dirty="0" err="1" smtClean="0">
                <a:solidFill>
                  <a:srgbClr val="6D54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Портфолио</a:t>
            </a:r>
            <a:endParaRPr lang="ru-RU" sz="7200" dirty="0">
              <a:solidFill>
                <a:srgbClr val="6D54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285992"/>
            <a:ext cx="5643602" cy="3714776"/>
          </a:xfrm>
        </p:spPr>
        <p:txBody>
          <a:bodyPr>
            <a:normAutofit fontScale="85000" lnSpcReduction="20000"/>
          </a:bodyPr>
          <a:lstStyle/>
          <a:p>
            <a:r>
              <a:rPr lang="ru-RU" sz="3100" b="1" dirty="0" err="1" smtClean="0">
                <a:solidFill>
                  <a:srgbClr val="6D5421"/>
                </a:solidFill>
                <a:latin typeface="Times New Roman" pitchFamily="18" charset="0"/>
                <a:cs typeface="Times New Roman" pitchFamily="18" charset="0"/>
              </a:rPr>
              <a:t>Краснореповой</a:t>
            </a:r>
            <a:r>
              <a:rPr lang="ru-RU" sz="3100" b="1" dirty="0" smtClean="0">
                <a:solidFill>
                  <a:srgbClr val="6D5421"/>
                </a:solidFill>
                <a:latin typeface="Times New Roman" pitchFamily="18" charset="0"/>
                <a:cs typeface="Times New Roman" pitchFamily="18" charset="0"/>
              </a:rPr>
              <a:t> Ирины Ивановны</a:t>
            </a:r>
          </a:p>
          <a:p>
            <a:r>
              <a:rPr lang="ru-RU" dirty="0" smtClean="0">
                <a:solidFill>
                  <a:srgbClr val="6D54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6D54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6D5421"/>
                </a:solidFill>
                <a:latin typeface="Times New Roman" pitchFamily="18" charset="0"/>
                <a:cs typeface="Times New Roman" pitchFamily="18" charset="0"/>
              </a:rPr>
              <a:t>воспитателя </a:t>
            </a:r>
            <a:r>
              <a:rPr lang="ru-RU" dirty="0" smtClean="0">
                <a:solidFill>
                  <a:srgbClr val="6D5421"/>
                </a:solidFill>
                <a:latin typeface="Times New Roman" pitchFamily="18" charset="0"/>
                <a:cs typeface="Times New Roman" pitchFamily="18" charset="0"/>
              </a:rPr>
              <a:t>МБДОУ</a:t>
            </a:r>
            <a:r>
              <a:rPr lang="ru-RU" dirty="0" smtClean="0">
                <a:solidFill>
                  <a:srgbClr val="6D54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6D54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6D542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solidFill>
                  <a:srgbClr val="6D5421"/>
                </a:solidFill>
                <a:latin typeface="Times New Roman" pitchFamily="18" charset="0"/>
                <a:cs typeface="Times New Roman" pitchFamily="18" charset="0"/>
              </a:rPr>
              <a:t>Инсарский</a:t>
            </a:r>
            <a:r>
              <a:rPr lang="ru-RU" dirty="0" smtClean="0">
                <a:solidFill>
                  <a:srgbClr val="6D5421"/>
                </a:solidFill>
                <a:latin typeface="Times New Roman" pitchFamily="18" charset="0"/>
                <a:cs typeface="Times New Roman" pitchFamily="18" charset="0"/>
              </a:rPr>
              <a:t> детский </a:t>
            </a:r>
            <a:r>
              <a:rPr lang="ru-RU" dirty="0" smtClean="0">
                <a:solidFill>
                  <a:srgbClr val="6D5421"/>
                </a:solidFill>
                <a:latin typeface="Times New Roman" pitchFamily="18" charset="0"/>
                <a:cs typeface="Times New Roman" pitchFamily="18" charset="0"/>
              </a:rPr>
              <a:t>сад «Светлячок</a:t>
            </a:r>
            <a:r>
              <a:rPr lang="ru-RU" dirty="0" smtClean="0">
                <a:solidFill>
                  <a:srgbClr val="6D542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dirty="0" smtClean="0">
                <a:solidFill>
                  <a:srgbClr val="6D54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6D5421"/>
                </a:solidFill>
                <a:latin typeface="Times New Roman" pitchFamily="18" charset="0"/>
                <a:cs typeface="Times New Roman" pitchFamily="18" charset="0"/>
              </a:rPr>
              <a:t>комбинированного  вида»</a:t>
            </a:r>
            <a:br>
              <a:rPr lang="ru-RU" dirty="0" smtClean="0">
                <a:solidFill>
                  <a:srgbClr val="6D54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6D54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6D54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6D54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6D54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6D5421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b="1" dirty="0" smtClean="0">
                <a:solidFill>
                  <a:srgbClr val="6D5421"/>
                </a:solidFill>
                <a:latin typeface="Times New Roman" pitchFamily="18" charset="0"/>
                <a:cs typeface="Times New Roman" pitchFamily="18" charset="0"/>
              </a:rPr>
              <a:t>2016-2018 </a:t>
            </a:r>
            <a:r>
              <a:rPr lang="ru-RU" b="1" dirty="0" smtClean="0">
                <a:solidFill>
                  <a:srgbClr val="6D5421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</p:txBody>
      </p:sp>
      <p:pic>
        <p:nvPicPr>
          <p:cNvPr id="7" name="Рисунок 6" descr="IMG_089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7" y="928670"/>
            <a:ext cx="3238522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Ð°ÑÑÐ¸Ð½ÐºÐ¸ Ð¿Ð¾ Ð·Ð°Ð¿ÑÐ¾ÑÑ ÑÐ¾Ð½ Ð´Ð»Ñ Ð¿ÑÐµÐ·ÐµÐ½ÑÐ°ÑÐ¸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3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860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6D54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ru-RU" dirty="0" smtClean="0">
                <a:solidFill>
                  <a:srgbClr val="6D54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Выступление на научно – практических </a:t>
            </a:r>
            <a:r>
              <a:rPr lang="ru-RU" dirty="0" smtClean="0">
                <a:solidFill>
                  <a:srgbClr val="6D54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конференциях, </a:t>
            </a:r>
            <a:r>
              <a:rPr lang="ru-RU" dirty="0" smtClean="0">
                <a:solidFill>
                  <a:srgbClr val="6D54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педагогических чтениях, семинарах, секциях, методических объединениях</a:t>
            </a:r>
            <a:endParaRPr lang="ru-RU" dirty="0">
              <a:solidFill>
                <a:srgbClr val="6D54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Ð°ÑÑÐ¸Ð½ÐºÐ¸ Ð¿Ð¾ Ð·Ð°Ð¿ÑÐ¾ÑÑ ÑÐ¾Ð½ Ð´Ð»Ñ Ð¿ÑÐµÐ·ÐµÐ½ÑÐ°ÑÐ¸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319"/>
          </a:xfrm>
          <a:prstGeom prst="rect">
            <a:avLst/>
          </a:prstGeom>
          <a:noFill/>
        </p:spPr>
      </p:pic>
      <p:pic>
        <p:nvPicPr>
          <p:cNvPr id="5" name="Рисунок 4" descr="6 результат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813473" y="-384769"/>
            <a:ext cx="5517056" cy="757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Ð°ÑÑÐ¸Ð½ÐºÐ¸ Ð¿Ð¾ Ð·Ð°Ð¿ÑÐ¾ÑÑ ÑÐ¾Ð½ Ð´Ð»Ñ Ð¿ÑÐµÐ·ÐµÐ½ÑÐ°ÑÐ¸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319"/>
          </a:xfrm>
          <a:prstGeom prst="rect">
            <a:avLst/>
          </a:prstGeom>
          <a:noFill/>
        </p:spPr>
      </p:pic>
      <p:pic>
        <p:nvPicPr>
          <p:cNvPr id="19458" name="Picture 2" descr="D74FE5C0"/>
          <p:cNvPicPr>
            <a:picLocks noChangeAspect="1" noChangeArrowheads="1"/>
          </p:cNvPicPr>
          <p:nvPr/>
        </p:nvPicPr>
        <p:blipFill>
          <a:blip r:embed="rId3"/>
          <a:srcRect l="8922" b="4429"/>
          <a:stretch>
            <a:fillRect/>
          </a:stretch>
        </p:blipFill>
        <p:spPr bwMode="auto">
          <a:xfrm>
            <a:off x="714347" y="642918"/>
            <a:ext cx="3864779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D5DD9142"/>
          <p:cNvPicPr>
            <a:picLocks noChangeAspect="1" noChangeArrowheads="1"/>
          </p:cNvPicPr>
          <p:nvPr/>
        </p:nvPicPr>
        <p:blipFill>
          <a:blip r:embed="rId4"/>
          <a:srcRect l="7273" b="2518"/>
          <a:stretch>
            <a:fillRect/>
          </a:stretch>
        </p:blipFill>
        <p:spPr bwMode="auto">
          <a:xfrm>
            <a:off x="4643438" y="642917"/>
            <a:ext cx="3857652" cy="557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Ð°ÑÑÐ¸Ð½ÐºÐ¸ Ð¿Ð¾ Ð·Ð°Ð¿ÑÐ¾ÑÑ ÑÐ¾Ð½ Ð´Ð»Ñ Ð¿ÑÐµÐ·ÐµÐ½ÑÐ°ÑÐ¸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319"/>
          </a:xfrm>
          <a:prstGeom prst="rect">
            <a:avLst/>
          </a:prstGeom>
          <a:noFill/>
        </p:spPr>
      </p:pic>
      <p:pic>
        <p:nvPicPr>
          <p:cNvPr id="20482" name="Picture 2" descr="7768A8F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85794"/>
            <a:ext cx="371247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CCF8F0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785795"/>
            <a:ext cx="385765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Ð°ÑÑÐ¸Ð½ÐºÐ¸ Ð¿Ð¾ Ð·Ð°Ð¿ÑÐ¾ÑÑ ÑÐ¾Ð½ Ð´Ð»Ñ Ð¿ÑÐµÐ·ÐµÐ½ÑÐ°ÑÐ¸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319"/>
          </a:xfrm>
          <a:prstGeom prst="rect">
            <a:avLst/>
          </a:prstGeom>
          <a:noFill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 l="20627" t="13235" r="18189" b="9822"/>
          <a:stretch>
            <a:fillRect/>
          </a:stretch>
        </p:blipFill>
        <p:spPr bwMode="auto">
          <a:xfrm>
            <a:off x="642910" y="714356"/>
            <a:ext cx="778000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Ð°ÑÑÐ¸Ð½ÐºÐ¸ Ð¿Ð¾ Ð·Ð°Ð¿ÑÐ¾ÑÑ ÑÐ¾Ð½ Ð´Ð»Ñ Ð¿ÑÐµÐ·ÐµÐ½ÑÐ°ÑÐ¸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3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6D54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ru-RU" dirty="0" smtClean="0">
                <a:solidFill>
                  <a:srgbClr val="6D54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открытых занятий, мастер – классов, мероприятий</a:t>
            </a:r>
            <a:endParaRPr lang="ru-RU" dirty="0">
              <a:solidFill>
                <a:srgbClr val="6D54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12 участие.jpg"/>
          <p:cNvPicPr>
            <a:picLocks noChangeAspect="1"/>
          </p:cNvPicPr>
          <p:nvPr/>
        </p:nvPicPr>
        <p:blipFill>
          <a:blip r:embed="rId3"/>
          <a:srcRect l="9926"/>
          <a:stretch>
            <a:fillRect/>
          </a:stretch>
        </p:blipFill>
        <p:spPr>
          <a:xfrm rot="5400000">
            <a:off x="2393129" y="535773"/>
            <a:ext cx="450056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Ð°ÑÑÐ¸Ð½ÐºÐ¸ Ð¿Ð¾ Ð·Ð°Ð¿ÑÐ¾ÑÑ ÑÐ¾Ð½ Ð´Ð»Ñ Ð¿ÑÐµÐ·ÐµÐ½ÑÐ°ÑÐ¸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319"/>
          </a:xfrm>
          <a:prstGeom prst="rect">
            <a:avLst/>
          </a:prstGeom>
          <a:noFill/>
        </p:spPr>
      </p:pic>
      <p:pic>
        <p:nvPicPr>
          <p:cNvPr id="5" name="Рисунок 4" descr="13 справка.jpg"/>
          <p:cNvPicPr>
            <a:picLocks noChangeAspect="1"/>
          </p:cNvPicPr>
          <p:nvPr/>
        </p:nvPicPr>
        <p:blipFill>
          <a:blip r:embed="rId3"/>
          <a:srcRect l="8798"/>
          <a:stretch>
            <a:fillRect/>
          </a:stretch>
        </p:blipFill>
        <p:spPr>
          <a:xfrm>
            <a:off x="714348" y="642918"/>
            <a:ext cx="3702529" cy="5572164"/>
          </a:xfrm>
          <a:prstGeom prst="rect">
            <a:avLst/>
          </a:prstGeom>
        </p:spPr>
      </p:pic>
      <p:pic>
        <p:nvPicPr>
          <p:cNvPr id="6" name="Рисунок 5" descr="14 справка.jpg"/>
          <p:cNvPicPr>
            <a:picLocks noChangeAspect="1"/>
          </p:cNvPicPr>
          <p:nvPr/>
        </p:nvPicPr>
        <p:blipFill>
          <a:blip r:embed="rId4"/>
          <a:srcRect l="5460"/>
          <a:stretch>
            <a:fillRect/>
          </a:stretch>
        </p:blipFill>
        <p:spPr>
          <a:xfrm>
            <a:off x="4572000" y="642917"/>
            <a:ext cx="3853535" cy="5594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Ð°ÑÑÐ¸Ð½ÐºÐ¸ Ð¿Ð¾ Ð·Ð°Ð¿ÑÐ¾ÑÑ ÑÐ¾Ð½ Ð´Ð»Ñ Ð¿ÑÐµÐ·ÐµÐ½ÑÐ°ÑÐ¸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319"/>
          </a:xfrm>
          <a:prstGeom prst="rect">
            <a:avLst/>
          </a:prstGeom>
          <a:noFill/>
        </p:spPr>
      </p:pic>
      <p:pic>
        <p:nvPicPr>
          <p:cNvPr id="5" name="Рисунок 4" descr="15 справка.jpg"/>
          <p:cNvPicPr>
            <a:picLocks noChangeAspect="1"/>
          </p:cNvPicPr>
          <p:nvPr/>
        </p:nvPicPr>
        <p:blipFill>
          <a:blip r:embed="rId3"/>
          <a:srcRect l="7130"/>
          <a:stretch>
            <a:fillRect/>
          </a:stretch>
        </p:blipFill>
        <p:spPr>
          <a:xfrm>
            <a:off x="642910" y="642918"/>
            <a:ext cx="3786214" cy="5595748"/>
          </a:xfrm>
          <a:prstGeom prst="rect">
            <a:avLst/>
          </a:prstGeom>
        </p:spPr>
      </p:pic>
      <p:pic>
        <p:nvPicPr>
          <p:cNvPr id="6" name="Рисунок 5" descr="16 справ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642918"/>
            <a:ext cx="3903577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Ð°ÑÑÐ¸Ð½ÐºÐ¸ Ð¿Ð¾ Ð·Ð°Ð¿ÑÐ¾ÑÑ ÑÐ¾Ð½ Ð´Ð»Ñ Ð¿ÑÐµÐ·ÐµÐ½ÑÐ°ÑÐ¸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3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6D54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ru-RU" dirty="0" smtClean="0">
                <a:solidFill>
                  <a:srgbClr val="6D54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Общественная активность педагога: участие в экспертных комиссиях, в жюри конкурсов, депутатская деятельность и т.д.</a:t>
            </a:r>
            <a:endParaRPr lang="ru-RU" dirty="0">
              <a:solidFill>
                <a:srgbClr val="6D54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Ð°ÑÑÐ¸Ð½ÐºÐ¸ Ð¿Ð¾ Ð·Ð°Ð¿ÑÐ¾ÑÑ ÑÐ¾Ð½ Ð´Ð»Ñ Ð¿ÑÐµÐ·ÐµÐ½ÑÐ°ÑÐ¸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319"/>
          </a:xfrm>
          <a:prstGeom prst="rect">
            <a:avLst/>
          </a:prstGeom>
          <a:noFill/>
        </p:spPr>
      </p:pic>
      <p:pic>
        <p:nvPicPr>
          <p:cNvPr id="5" name="Рисунок 4" descr="17 справка.jpg"/>
          <p:cNvPicPr>
            <a:picLocks noChangeAspect="1"/>
          </p:cNvPicPr>
          <p:nvPr/>
        </p:nvPicPr>
        <p:blipFill>
          <a:blip r:embed="rId3"/>
          <a:srcRect l="5279"/>
          <a:stretch>
            <a:fillRect/>
          </a:stretch>
        </p:blipFill>
        <p:spPr>
          <a:xfrm>
            <a:off x="4643438" y="642918"/>
            <a:ext cx="3845405" cy="5572164"/>
          </a:xfrm>
          <a:prstGeom prst="rect">
            <a:avLst/>
          </a:prstGeom>
        </p:spPr>
      </p:pic>
      <p:pic>
        <p:nvPicPr>
          <p:cNvPr id="6" name="Рисунок 5" descr="18 письмо.jpg"/>
          <p:cNvPicPr>
            <a:picLocks noChangeAspect="1"/>
          </p:cNvPicPr>
          <p:nvPr/>
        </p:nvPicPr>
        <p:blipFill>
          <a:blip r:embed="rId4"/>
          <a:srcRect l="3978" t="1449" r="540" b="1449"/>
          <a:stretch>
            <a:fillRect/>
          </a:stretch>
        </p:blipFill>
        <p:spPr>
          <a:xfrm>
            <a:off x="642910" y="642918"/>
            <a:ext cx="3991998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ÐÐ°ÑÑÐ¸Ð½ÐºÐ¸ Ð¿Ð¾ Ð·Ð°Ð¿ÑÐ¾ÑÑ ÑÐ¾Ð½ Ð´Ð»Ñ Ð¿ÑÐµÐ·ÐµÐ½ÑÐ°ÑÐ¸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3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6D54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сведения о педагоге</a:t>
            </a:r>
            <a:endParaRPr lang="ru-RU" dirty="0">
              <a:solidFill>
                <a:srgbClr val="6D54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186766" cy="557216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6D5421"/>
                </a:solidFill>
              </a:rPr>
              <a:t>1. Ф.И.О. воспитателя – </a:t>
            </a:r>
            <a:r>
              <a:rPr lang="ru-RU" dirty="0" err="1" smtClean="0">
                <a:solidFill>
                  <a:srgbClr val="6D5421"/>
                </a:solidFill>
              </a:rPr>
              <a:t>Краснорепова</a:t>
            </a:r>
            <a:r>
              <a:rPr lang="ru-RU" dirty="0" smtClean="0">
                <a:solidFill>
                  <a:srgbClr val="6D5421"/>
                </a:solidFill>
              </a:rPr>
              <a:t> Ирина Ивановна</a:t>
            </a:r>
            <a:endParaRPr lang="ru-RU" dirty="0" smtClean="0">
              <a:solidFill>
                <a:srgbClr val="6D542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6D5421"/>
                </a:solidFill>
              </a:rPr>
              <a:t>2. Дата рождения – </a:t>
            </a:r>
            <a:r>
              <a:rPr lang="ru-RU" dirty="0" smtClean="0">
                <a:solidFill>
                  <a:srgbClr val="6D5421"/>
                </a:solidFill>
              </a:rPr>
              <a:t>10 марта 1979г.</a:t>
            </a:r>
            <a:endParaRPr lang="ru-RU" dirty="0" smtClean="0">
              <a:solidFill>
                <a:srgbClr val="6D542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6D5421"/>
                </a:solidFill>
              </a:rPr>
              <a:t>3. Образование – высшее</a:t>
            </a:r>
          </a:p>
          <a:p>
            <a:pPr>
              <a:buNone/>
            </a:pPr>
            <a:r>
              <a:rPr lang="ru-RU" dirty="0" smtClean="0">
                <a:solidFill>
                  <a:srgbClr val="6D5421"/>
                </a:solidFill>
              </a:rPr>
              <a:t>4. Какое учебное заведение, и в каком году закончили –       «Мордовский государственный педагогический институт имени </a:t>
            </a:r>
            <a:r>
              <a:rPr lang="ru-RU" dirty="0" err="1" smtClean="0">
                <a:solidFill>
                  <a:srgbClr val="6D5421"/>
                </a:solidFill>
              </a:rPr>
              <a:t>М.Е.Евсевьева</a:t>
            </a:r>
            <a:r>
              <a:rPr lang="ru-RU" dirty="0" smtClean="0">
                <a:solidFill>
                  <a:srgbClr val="6D5421"/>
                </a:solidFill>
              </a:rPr>
              <a:t>», 2005г.</a:t>
            </a:r>
            <a:endParaRPr lang="ru-RU" dirty="0" smtClean="0">
              <a:solidFill>
                <a:srgbClr val="6D542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6D5421"/>
                </a:solidFill>
              </a:rPr>
              <a:t>5. Занимаемая должность –  воспитатель</a:t>
            </a:r>
          </a:p>
          <a:p>
            <a:pPr>
              <a:buNone/>
            </a:pPr>
            <a:r>
              <a:rPr lang="ru-RU" dirty="0" smtClean="0">
                <a:solidFill>
                  <a:srgbClr val="6D5421"/>
                </a:solidFill>
              </a:rPr>
              <a:t>6. Педагогический стаж –  </a:t>
            </a:r>
            <a:r>
              <a:rPr lang="ru-RU" dirty="0" smtClean="0">
                <a:solidFill>
                  <a:srgbClr val="6D5421"/>
                </a:solidFill>
              </a:rPr>
              <a:t>8 </a:t>
            </a:r>
            <a:r>
              <a:rPr lang="ru-RU" dirty="0" smtClean="0">
                <a:solidFill>
                  <a:srgbClr val="6D5421"/>
                </a:solidFill>
              </a:rPr>
              <a:t>лет</a:t>
            </a:r>
          </a:p>
          <a:p>
            <a:pPr>
              <a:buNone/>
            </a:pPr>
            <a:r>
              <a:rPr lang="ru-RU" dirty="0" smtClean="0">
                <a:solidFill>
                  <a:srgbClr val="6D5421"/>
                </a:solidFill>
              </a:rPr>
              <a:t>7. Стаж работы в данном учреждение –  </a:t>
            </a:r>
            <a:r>
              <a:rPr lang="ru-RU" dirty="0" smtClean="0">
                <a:solidFill>
                  <a:srgbClr val="6D5421"/>
                </a:solidFill>
              </a:rPr>
              <a:t>4 года</a:t>
            </a:r>
            <a:endParaRPr lang="ru-RU" dirty="0" smtClean="0">
              <a:solidFill>
                <a:srgbClr val="6D542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6D5421"/>
                </a:solidFill>
              </a:rPr>
              <a:t>8. Квалификационная категория –  в соответствие </a:t>
            </a:r>
            <a:r>
              <a:rPr lang="ru-RU" dirty="0" smtClean="0">
                <a:solidFill>
                  <a:srgbClr val="6D5421"/>
                </a:solidFill>
              </a:rPr>
              <a:t>с занимаемой </a:t>
            </a:r>
            <a:r>
              <a:rPr lang="ru-RU" dirty="0" smtClean="0">
                <a:solidFill>
                  <a:srgbClr val="6D5421"/>
                </a:solidFill>
              </a:rPr>
              <a:t>должностью</a:t>
            </a:r>
          </a:p>
          <a:p>
            <a:pPr>
              <a:buNone/>
            </a:pPr>
            <a:r>
              <a:rPr lang="ru-RU" dirty="0" smtClean="0">
                <a:solidFill>
                  <a:srgbClr val="6D5421"/>
                </a:solidFill>
              </a:rPr>
              <a:t>9. Дата аттестации –  сентябрь </a:t>
            </a:r>
            <a:r>
              <a:rPr lang="ru-RU" dirty="0" smtClean="0">
                <a:solidFill>
                  <a:srgbClr val="6D5421"/>
                </a:solidFill>
              </a:rPr>
              <a:t>2016 </a:t>
            </a:r>
            <a:r>
              <a:rPr lang="ru-RU" dirty="0" smtClean="0">
                <a:solidFill>
                  <a:srgbClr val="6D5421"/>
                </a:solidFill>
              </a:rPr>
              <a:t>год</a:t>
            </a:r>
          </a:p>
          <a:p>
            <a:pPr>
              <a:buNone/>
            </a:pPr>
            <a:r>
              <a:rPr lang="ru-RU" dirty="0" smtClean="0">
                <a:solidFill>
                  <a:srgbClr val="6D5421"/>
                </a:solidFill>
              </a:rPr>
              <a:t>10. Прохождение курсов повышения квалификации –  </a:t>
            </a:r>
            <a:r>
              <a:rPr lang="ru-RU" dirty="0" smtClean="0">
                <a:solidFill>
                  <a:srgbClr val="6D5421"/>
                </a:solidFill>
              </a:rPr>
              <a:t>февраль 2018 </a:t>
            </a:r>
            <a:r>
              <a:rPr lang="ru-RU" dirty="0" smtClean="0">
                <a:solidFill>
                  <a:srgbClr val="6D5421"/>
                </a:solidFill>
              </a:rPr>
              <a:t>год</a:t>
            </a:r>
          </a:p>
          <a:p>
            <a:endParaRPr lang="ru-RU" dirty="0">
              <a:solidFill>
                <a:srgbClr val="6D54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Ð°ÑÑÐ¸Ð½ÐºÐ¸ Ð¿Ð¾ Ð·Ð°Ð¿ÑÐ¾ÑÑ ÑÐ¾Ð½ Ð´Ð»Ñ Ð¿ÑÐµÐ·ÐµÐ½ÑÐ°ÑÐ¸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319"/>
          </a:xfrm>
          <a:prstGeom prst="rect">
            <a:avLst/>
          </a:prstGeom>
          <a:noFill/>
        </p:spPr>
      </p:pic>
      <p:pic>
        <p:nvPicPr>
          <p:cNvPr id="5" name="Рисунок 4" descr="20 письмо.jpg"/>
          <p:cNvPicPr>
            <a:picLocks noChangeAspect="1"/>
          </p:cNvPicPr>
          <p:nvPr/>
        </p:nvPicPr>
        <p:blipFill>
          <a:blip r:embed="rId3"/>
          <a:srcRect l="5212" t="1266" r="968" b="1266"/>
          <a:stretch>
            <a:fillRect/>
          </a:stretch>
        </p:blipFill>
        <p:spPr>
          <a:xfrm>
            <a:off x="642910" y="642917"/>
            <a:ext cx="3929090" cy="5602591"/>
          </a:xfrm>
          <a:prstGeom prst="rect">
            <a:avLst/>
          </a:prstGeom>
        </p:spPr>
      </p:pic>
      <p:pic>
        <p:nvPicPr>
          <p:cNvPr id="6" name="Рисунок 5" descr="19 справка.jpg"/>
          <p:cNvPicPr>
            <a:picLocks noChangeAspect="1"/>
          </p:cNvPicPr>
          <p:nvPr/>
        </p:nvPicPr>
        <p:blipFill>
          <a:blip r:embed="rId4"/>
          <a:srcRect l="7018"/>
          <a:stretch>
            <a:fillRect/>
          </a:stretch>
        </p:blipFill>
        <p:spPr>
          <a:xfrm>
            <a:off x="4572000" y="642918"/>
            <a:ext cx="3929090" cy="5588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Ð°ÑÑÐ¸Ð½ÐºÐ¸ Ð¿Ð¾ Ð·Ð°Ð¿ÑÐ¾ÑÑ ÑÐ¾Ð½ Ð´Ð»Ñ Ð¿ÑÐµÐ·ÐµÐ½ÑÐ°ÑÐ¸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319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dirty="0" smtClean="0">
                <a:solidFill>
                  <a:srgbClr val="6D54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r>
              <a:rPr lang="ru-RU" sz="4000" dirty="0" smtClean="0">
                <a:solidFill>
                  <a:srgbClr val="6D54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Позитивные результаты работы</a:t>
            </a:r>
            <a:br>
              <a:rPr lang="ru-RU" sz="4000" dirty="0" smtClean="0">
                <a:solidFill>
                  <a:srgbClr val="6D54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rgbClr val="6D54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воспитанниками</a:t>
            </a:r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3"/>
          <a:srcRect l="9532" t="4166" b="5555"/>
          <a:stretch>
            <a:fillRect/>
          </a:stretch>
        </p:blipFill>
        <p:spPr>
          <a:xfrm>
            <a:off x="2714612" y="1643050"/>
            <a:ext cx="3598836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Ð°ÑÑÐ¸Ð½ÐºÐ¸ Ð¿Ð¾ Ð·Ð°Ð¿ÑÐ¾ÑÑ ÑÐ¾Ð½ Ð´Ð»Ñ Ð¿ÑÐµÐ·ÐµÐ½ÑÐ°ÑÐ¸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319"/>
          </a:xfrm>
          <a:prstGeom prst="rect">
            <a:avLst/>
          </a:prstGeom>
          <a:noFill/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/>
          <a:srcRect l="8537" t="3125" b="3125"/>
          <a:stretch>
            <a:fillRect/>
          </a:stretch>
        </p:blipFill>
        <p:spPr>
          <a:xfrm>
            <a:off x="642911" y="642919"/>
            <a:ext cx="4000527" cy="5628276"/>
          </a:xfrm>
          <a:prstGeom prst="rect">
            <a:avLst/>
          </a:prstGeom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4"/>
          <a:srcRect l="8537" b="4235"/>
          <a:stretch>
            <a:fillRect/>
          </a:stretch>
        </p:blipFill>
        <p:spPr>
          <a:xfrm>
            <a:off x="4574027" y="642917"/>
            <a:ext cx="3927063" cy="5643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Ð°ÑÑÐ¸Ð½ÐºÐ¸ Ð¿Ð¾ Ð·Ð°Ð¿ÑÐ¾ÑÑ ÑÐ¾Ð½ Ð´Ð»Ñ Ð¿ÑÐµÐ·ÐµÐ½ÑÐ°ÑÐ¸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3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43985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6D54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Участие педагога в профессиональных конкурсах</a:t>
            </a:r>
            <a:endParaRPr lang="ru-RU" sz="4000" dirty="0">
              <a:solidFill>
                <a:srgbClr val="6D54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25 справка.jpg"/>
          <p:cNvPicPr>
            <a:picLocks noChangeAspect="1"/>
          </p:cNvPicPr>
          <p:nvPr/>
        </p:nvPicPr>
        <p:blipFill>
          <a:blip r:embed="rId3"/>
          <a:srcRect l="5490" t="5333"/>
          <a:stretch>
            <a:fillRect/>
          </a:stretch>
        </p:blipFill>
        <p:spPr>
          <a:xfrm>
            <a:off x="2643174" y="1571612"/>
            <a:ext cx="3689245" cy="5072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Ð°ÑÑÐ¸Ð½ÐºÐ¸ Ð¿Ð¾ Ð·Ð°Ð¿ÑÐ¾ÑÑ ÑÐ¾Ð½ Ð´Ð»Ñ Ð¿ÑÐµÐ·ÐµÐ½ÑÐ°ÑÐ¸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319"/>
          </a:xfrm>
          <a:prstGeom prst="rect">
            <a:avLst/>
          </a:prstGeom>
          <a:noFill/>
        </p:spPr>
      </p:pic>
      <p:pic>
        <p:nvPicPr>
          <p:cNvPr id="6" name="Рисунок 5" descr="Краснорепова Ирина Ивановна 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642918"/>
            <a:ext cx="7858180" cy="5555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Ð°ÑÑÐ¸Ð½ÐºÐ¸ Ð¿Ð¾ Ð·Ð°Ð¿ÑÐ¾ÑÑ ÑÐ¾Ð½ Ð´Ð»Ñ Ð¿ÑÐµÐ·ÐµÐ½ÑÐ°ÑÐ¸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319"/>
          </a:xfrm>
          <a:prstGeom prst="rect">
            <a:avLst/>
          </a:prstGeom>
          <a:noFill/>
        </p:spPr>
      </p:pic>
      <p:pic>
        <p:nvPicPr>
          <p:cNvPr id="5" name="Рисунок 4" descr="Краснорепова Ирина Иванов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642918"/>
            <a:ext cx="7798611" cy="5513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Ð°ÑÑÐ¸Ð½ÐºÐ¸ Ð¿Ð¾ Ð·Ð°Ð¿ÑÐ¾ÑÑ ÑÐ¾Ð½ Ð´Ð»Ñ Ð¿ÑÐµÐ·ÐµÐ½ÑÐ°ÑÐ¸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31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285728"/>
            <a:ext cx="7786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6D54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Награды и поощрения педагога в </a:t>
            </a:r>
            <a:r>
              <a:rPr lang="ru-RU" sz="4000" dirty="0" err="1" smtClean="0">
                <a:solidFill>
                  <a:srgbClr val="6D54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межаттестационный</a:t>
            </a:r>
            <a:r>
              <a:rPr lang="ru-RU" sz="4000" dirty="0" smtClean="0">
                <a:solidFill>
                  <a:srgbClr val="6D54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период</a:t>
            </a:r>
            <a:endParaRPr lang="ru-RU" sz="4000" dirty="0">
              <a:solidFill>
                <a:srgbClr val="6D54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26 грамота.jpg"/>
          <p:cNvPicPr>
            <a:picLocks noChangeAspect="1"/>
          </p:cNvPicPr>
          <p:nvPr/>
        </p:nvPicPr>
        <p:blipFill>
          <a:blip r:embed="rId3" cstate="print"/>
          <a:srcRect l="5678" t="3125" r="1389"/>
          <a:stretch>
            <a:fillRect/>
          </a:stretch>
        </p:blipFill>
        <p:spPr>
          <a:xfrm>
            <a:off x="2928926" y="2143116"/>
            <a:ext cx="3143272" cy="4497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ÐÐ°ÑÑÐ¸Ð½ÐºÐ¸ Ð¿Ð¾ Ð·Ð°Ð¿ÑÐ¾ÑÑ ÑÐ¾Ð½ Ð´Ð»Ñ Ð¿ÑÐµÐ·ÐµÐ½ÑÐ°ÑÐ¸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319"/>
          </a:xfrm>
          <a:prstGeom prst="rect">
            <a:avLst/>
          </a:prstGeom>
          <a:noFill/>
        </p:spPr>
      </p:pic>
      <p:pic>
        <p:nvPicPr>
          <p:cNvPr id="6" name="Содержимое 5" descr="22 благодарность.jpg"/>
          <p:cNvPicPr>
            <a:picLocks noGrp="1" noChangeAspect="1"/>
          </p:cNvPicPr>
          <p:nvPr>
            <p:ph idx="1"/>
          </p:nvPr>
        </p:nvPicPr>
        <p:blipFill>
          <a:blip r:embed="rId3"/>
          <a:srcRect l="5147" t="1250" r="490" b="1250"/>
          <a:stretch>
            <a:fillRect/>
          </a:stretch>
        </p:blipFill>
        <p:spPr>
          <a:xfrm>
            <a:off x="642910" y="642918"/>
            <a:ext cx="3929090" cy="5572164"/>
          </a:xfrm>
        </p:spPr>
      </p:pic>
      <p:pic>
        <p:nvPicPr>
          <p:cNvPr id="7" name="Рисунок 6" descr="21 справка.jpg"/>
          <p:cNvPicPr>
            <a:picLocks noChangeAspect="1"/>
          </p:cNvPicPr>
          <p:nvPr/>
        </p:nvPicPr>
        <p:blipFill>
          <a:blip r:embed="rId4"/>
          <a:srcRect l="7018"/>
          <a:stretch>
            <a:fillRect/>
          </a:stretch>
        </p:blipFill>
        <p:spPr>
          <a:xfrm>
            <a:off x="4643438" y="642918"/>
            <a:ext cx="3786214" cy="5588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Ð°ÑÑÐ¸Ð½ÐºÐ¸ Ð¿Ð¾ Ð·Ð°Ð¿ÑÐ¾ÑÑ ÑÐ¾Ð½ Ð´Ð»Ñ Ð¿ÑÐµÐ·ÐµÐ½ÑÐ°ÑÐ¸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3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6D54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</a:t>
            </a:r>
            <a:r>
              <a:rPr lang="ru-RU" dirty="0" smtClean="0">
                <a:solidFill>
                  <a:srgbClr val="6D54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квалификации, профессиональная переподготовка</a:t>
            </a:r>
            <a:endParaRPr lang="ru-RU" dirty="0">
              <a:solidFill>
                <a:srgbClr val="6D54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27 удостоверение.jpg"/>
          <p:cNvPicPr>
            <a:picLocks noChangeAspect="1"/>
          </p:cNvPicPr>
          <p:nvPr/>
        </p:nvPicPr>
        <p:blipFill>
          <a:blip r:embed="rId3"/>
          <a:srcRect l="5719" t="3124"/>
          <a:stretch>
            <a:fillRect/>
          </a:stretch>
        </p:blipFill>
        <p:spPr>
          <a:xfrm rot="5400000">
            <a:off x="2414677" y="799977"/>
            <a:ext cx="4457521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Ð°ÑÑÐ¸Ð½ÐºÐ¸ Ð¿Ð¾ Ð·Ð°Ð¿ÑÐ¾ÑÑ ÑÐ¾Ð½ Ð´Ð»Ñ Ð¿ÑÐµÐ·ÐµÐ½ÑÐ°ÑÐ¸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319"/>
          </a:xfrm>
          <a:prstGeom prst="rect">
            <a:avLst/>
          </a:prstGeom>
          <a:noFill/>
        </p:spPr>
      </p:pic>
      <p:pic>
        <p:nvPicPr>
          <p:cNvPr id="5" name="Рисунок 4" descr="28 удостоверение.jpg"/>
          <p:cNvPicPr>
            <a:picLocks noChangeAspect="1"/>
          </p:cNvPicPr>
          <p:nvPr/>
        </p:nvPicPr>
        <p:blipFill>
          <a:blip r:embed="rId3"/>
          <a:srcRect l="7108" t="3125" r="1389"/>
          <a:stretch>
            <a:fillRect/>
          </a:stretch>
        </p:blipFill>
        <p:spPr>
          <a:xfrm rot="5400000">
            <a:off x="1843520" y="-486254"/>
            <a:ext cx="5456959" cy="7858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ÐÐ°ÑÑÐ¸Ð½ÐºÐ¸ Ð¿Ð¾ Ð·Ð°Ð¿ÑÐ¾ÑÑ ÑÐ¾Ð½ Ð´Ð»Ñ Ð¿ÑÐµÐ·ÐµÐ½ÑÐ°ÑÐ¸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319"/>
          </a:xfrm>
          <a:prstGeom prst="rect">
            <a:avLst/>
          </a:prstGeom>
          <a:noFill/>
        </p:spPr>
      </p:pic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285720" y="500042"/>
            <a:ext cx="8501122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dirty="0" smtClean="0">
                <a:solidFill>
                  <a:srgbClr val="6D54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Применение информационно – коммуникативных технологий</a:t>
            </a:r>
          </a:p>
        </p:txBody>
      </p:sp>
      <p:pic>
        <p:nvPicPr>
          <p:cNvPr id="15362" name="Picture 2" descr="E69C92BD"/>
          <p:cNvPicPr>
            <a:picLocks noChangeAspect="1" noChangeArrowheads="1"/>
          </p:cNvPicPr>
          <p:nvPr/>
        </p:nvPicPr>
        <p:blipFill>
          <a:blip r:embed="rId3"/>
          <a:srcRect l="9987" t="7268" b="11325"/>
          <a:stretch>
            <a:fillRect/>
          </a:stretch>
        </p:blipFill>
        <p:spPr bwMode="auto">
          <a:xfrm>
            <a:off x="2643174" y="1643050"/>
            <a:ext cx="3979050" cy="494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Ð°ÑÑÐ¸Ð½ÐºÐ¸ Ð¿Ð¾ Ð·Ð°Ð¿ÑÐ¾ÑÑ ÑÐ¾Ð½ Ð´Ð»Ñ Ð¿ÑÐµÐ·ÐµÐ½ÑÐ°ÑÐ¸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319"/>
          </a:xfrm>
          <a:prstGeom prst="rect">
            <a:avLst/>
          </a:prstGeom>
          <a:noFill/>
        </p:spPr>
      </p:pic>
      <p:pic>
        <p:nvPicPr>
          <p:cNvPr id="5" name="Содержимое 4" descr="29 сертификат.jpg"/>
          <p:cNvPicPr>
            <a:picLocks noGrp="1" noChangeAspect="1"/>
          </p:cNvPicPr>
          <p:nvPr>
            <p:ph idx="1"/>
          </p:nvPr>
        </p:nvPicPr>
        <p:blipFill>
          <a:blip r:embed="rId3"/>
          <a:srcRect l="25735" t="16964" r="4412" b="7143"/>
          <a:stretch>
            <a:fillRect/>
          </a:stretch>
        </p:blipFill>
        <p:spPr>
          <a:xfrm rot="5400000">
            <a:off x="1928795" y="-500089"/>
            <a:ext cx="5286413" cy="78581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Ð°ÑÑÐ¸Ð½ÐºÐ¸ Ð¿Ð¾ Ð·Ð°Ð¿ÑÐ¾ÑÑ ÑÐ¾Ð½ Ð´Ð»Ñ Ð¿ÑÐµÐ·ÐµÐ½ÑÐ°ÑÐ¸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319"/>
          </a:xfrm>
          <a:prstGeom prst="rect">
            <a:avLst/>
          </a:prstGeom>
          <a:noFill/>
        </p:spPr>
      </p:pic>
      <p:pic>
        <p:nvPicPr>
          <p:cNvPr id="5" name="Содержимое 4" descr="30 сертификат.jpg"/>
          <p:cNvPicPr>
            <a:picLocks noGrp="1" noChangeAspect="1"/>
          </p:cNvPicPr>
          <p:nvPr>
            <p:ph idx="1"/>
          </p:nvPr>
        </p:nvPicPr>
        <p:blipFill>
          <a:blip r:embed="rId3"/>
          <a:srcRect l="6671" t="2525" r="2338" b="4349"/>
          <a:stretch>
            <a:fillRect/>
          </a:stretch>
        </p:blipFill>
        <p:spPr>
          <a:xfrm>
            <a:off x="2357422" y="357166"/>
            <a:ext cx="4373459" cy="61436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Ð°ÑÑÐ¸Ð½ÐºÐ¸ Ð¿Ð¾ Ð·Ð°Ð¿ÑÐ¾ÑÑ ÑÐ¾Ð½ Ð´Ð»Ñ Ð¿ÑÐµÐ·ÐµÐ½ÑÐ°ÑÐ¸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3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643998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6D54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Участие в инновационной (экспериментальной) деятельности</a:t>
            </a:r>
            <a:endParaRPr lang="ru-RU" sz="4000" dirty="0">
              <a:solidFill>
                <a:srgbClr val="6D54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1576BA8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714488"/>
            <a:ext cx="3429024" cy="493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Ð°ÑÑÐ¸Ð½ÐºÐ¸ Ð¿Ð¾ Ð·Ð°Ð¿ÑÐ¾ÑÑ ÑÐ¾Ð½ Ð´Ð»Ñ Ð¿ÑÐµÐ·ÐµÐ½ÑÐ°ÑÐ¸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3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6D54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Наличие публикаций, включая </a:t>
            </a:r>
            <a:r>
              <a:rPr lang="ru-RU" dirty="0" err="1" smtClean="0">
                <a:solidFill>
                  <a:srgbClr val="6D54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интернет-публикации</a:t>
            </a:r>
            <a:endParaRPr lang="ru-RU" dirty="0">
              <a:solidFill>
                <a:srgbClr val="6D54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3 публикация.jpg"/>
          <p:cNvPicPr>
            <a:picLocks noGrp="1" noChangeAspect="1"/>
          </p:cNvPicPr>
          <p:nvPr>
            <p:ph idx="1"/>
          </p:nvPr>
        </p:nvPicPr>
        <p:blipFill>
          <a:blip r:embed="rId3"/>
          <a:srcRect l="551" t="7260" r="6154" b="2771"/>
          <a:stretch>
            <a:fillRect/>
          </a:stretch>
        </p:blipFill>
        <p:spPr>
          <a:xfrm>
            <a:off x="1357290" y="1643050"/>
            <a:ext cx="6507338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Ð°ÑÑÐ¸Ð½ÐºÐ¸ Ð¿Ð¾ Ð·Ð°Ð¿ÑÐ¾ÑÑ ÑÐ¾Ð½ Ð´Ð»Ñ Ð¿ÑÐµÐ·ÐµÐ½ÑÐ°ÑÐ¸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3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6D54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Результаты воспитанников </a:t>
            </a:r>
            <a:r>
              <a:rPr lang="ru-RU" dirty="0" smtClean="0">
                <a:solidFill>
                  <a:srgbClr val="6D54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конкурсах</a:t>
            </a:r>
            <a:r>
              <a:rPr lang="ru-RU" dirty="0" smtClean="0">
                <a:solidFill>
                  <a:srgbClr val="6D54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выставках, турнирах, соревнованиях, акциях, фестивалях)</a:t>
            </a:r>
            <a:endParaRPr lang="ru-RU" dirty="0">
              <a:solidFill>
                <a:srgbClr val="6D54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4 резуль. воспитанников.jpg"/>
          <p:cNvPicPr>
            <a:picLocks noChangeAspect="1"/>
          </p:cNvPicPr>
          <p:nvPr/>
        </p:nvPicPr>
        <p:blipFill>
          <a:blip r:embed="rId3"/>
          <a:srcRect t="11717" r="4878" b="6264"/>
          <a:stretch>
            <a:fillRect/>
          </a:stretch>
        </p:blipFill>
        <p:spPr>
          <a:xfrm>
            <a:off x="1428728" y="2285992"/>
            <a:ext cx="6215106" cy="39043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Ð°ÑÑÐ¸Ð½ÐºÐ¸ Ð¿Ð¾ Ð·Ð°Ð¿ÑÐ¾ÑÑ ÑÐ¾Ð½ Ð´Ð»Ñ Ð¿ÑÐµÐ·ÐµÐ½ÑÐ°ÑÐ¸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319"/>
          </a:xfrm>
          <a:prstGeom prst="rect">
            <a:avLst/>
          </a:prstGeom>
          <a:noFill/>
        </p:spPr>
      </p:pic>
      <p:pic>
        <p:nvPicPr>
          <p:cNvPr id="5" name="Содержимое 4" descr="5 грамота москвитина.jpg"/>
          <p:cNvPicPr>
            <a:picLocks noGrp="1" noChangeAspect="1"/>
          </p:cNvPicPr>
          <p:nvPr>
            <p:ph idx="1"/>
          </p:nvPr>
        </p:nvPicPr>
        <p:blipFill>
          <a:blip r:embed="rId3"/>
          <a:srcRect l="8838" t="7260" r="4505" b="4349"/>
          <a:stretch>
            <a:fillRect/>
          </a:stretch>
        </p:blipFill>
        <p:spPr>
          <a:xfrm>
            <a:off x="714347" y="642918"/>
            <a:ext cx="3857653" cy="5572164"/>
          </a:xfrm>
        </p:spPr>
      </p:pic>
      <p:pic>
        <p:nvPicPr>
          <p:cNvPr id="17410" name="Picture 2" descr="266FD18E"/>
          <p:cNvPicPr>
            <a:picLocks noChangeAspect="1" noChangeArrowheads="1"/>
          </p:cNvPicPr>
          <p:nvPr/>
        </p:nvPicPr>
        <p:blipFill>
          <a:blip r:embed="rId4"/>
          <a:srcRect l="7046" r="4877"/>
          <a:stretch>
            <a:fillRect/>
          </a:stretch>
        </p:blipFill>
        <p:spPr bwMode="auto">
          <a:xfrm>
            <a:off x="4714876" y="642918"/>
            <a:ext cx="378621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Ð°ÑÑÐ¸Ð½ÐºÐ¸ Ð¿Ð¾ Ð·Ð°Ð¿ÑÐ¾ÑÑ ÑÐ¾Ð½ Ð´Ð»Ñ Ð¿ÑÐµÐ·ÐµÐ½ÑÐ°ÑÐ¸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319"/>
          </a:xfrm>
          <a:prstGeom prst="rect">
            <a:avLst/>
          </a:prstGeom>
          <a:noFill/>
        </p:spPr>
      </p:pic>
      <p:pic>
        <p:nvPicPr>
          <p:cNvPr id="18434" name="Picture 2" descr="DE6431BF"/>
          <p:cNvPicPr>
            <a:picLocks noChangeAspect="1" noChangeArrowheads="1"/>
          </p:cNvPicPr>
          <p:nvPr/>
        </p:nvPicPr>
        <p:blipFill>
          <a:blip r:embed="rId3"/>
          <a:srcRect l="4167" t="3213" r="2083" b="1444"/>
          <a:stretch>
            <a:fillRect/>
          </a:stretch>
        </p:blipFill>
        <p:spPr bwMode="auto">
          <a:xfrm>
            <a:off x="2357422" y="285728"/>
            <a:ext cx="4478620" cy="625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Ð°ÑÑÐ¸Ð½ÐºÐ¸ Ð¿Ð¾ Ð·Ð°Ð¿ÑÐ¾ÑÑ ÑÐ¾Ð½ Ð´Ð»Ñ Ð¿ÑÐµÐ·ÐµÐ½ÑÐ°ÑÐ¸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319"/>
          </a:xfrm>
          <a:prstGeom prst="rect">
            <a:avLst/>
          </a:prstGeom>
          <a:noFill/>
        </p:spPr>
      </p:pic>
      <p:pic>
        <p:nvPicPr>
          <p:cNvPr id="6" name="Рисунок 5" descr="Белунькина Валерия Дмитриев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642918"/>
            <a:ext cx="7786741" cy="5504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222</Words>
  <PresentationFormat>Экран (4:3)</PresentationFormat>
  <Paragraphs>25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Портфолио</vt:lpstr>
      <vt:lpstr>Общие сведения о педагоге</vt:lpstr>
      <vt:lpstr>1. Применение информационно – коммуникативных технологий</vt:lpstr>
      <vt:lpstr>2. Участие в инновационной (экспериментальной) деятельности</vt:lpstr>
      <vt:lpstr>3. Наличие публикаций, включая интернет-публикации</vt:lpstr>
      <vt:lpstr>4. Результаты воспитанников (в конкурсах, выставках, турнирах, соревнованиях, акциях, фестивалях)</vt:lpstr>
      <vt:lpstr>Слайд 7</vt:lpstr>
      <vt:lpstr>Слайд 8</vt:lpstr>
      <vt:lpstr>Слайд 9</vt:lpstr>
      <vt:lpstr>5. Выступление на научно – практических конференциях, педагогических чтениях, семинарах, секциях, методических объединениях</vt:lpstr>
      <vt:lpstr>Слайд 11</vt:lpstr>
      <vt:lpstr>Слайд 12</vt:lpstr>
      <vt:lpstr>Слайд 13</vt:lpstr>
      <vt:lpstr>Слайд 14</vt:lpstr>
      <vt:lpstr>6. Проведение открытых занятий, мастер – классов, мероприятий</vt:lpstr>
      <vt:lpstr>Слайд 16</vt:lpstr>
      <vt:lpstr>Слайд 17</vt:lpstr>
      <vt:lpstr>7. Общественная активность педагога: участие в экспертных комиссиях, в жюри конкурсов, депутатская деятельность и т.д.</vt:lpstr>
      <vt:lpstr>Слайд 19</vt:lpstr>
      <vt:lpstr>Слайд 20</vt:lpstr>
      <vt:lpstr>8. Позитивные результаты работы  с воспитанниками</vt:lpstr>
      <vt:lpstr>Слайд 22</vt:lpstr>
      <vt:lpstr>9. Участие педагога в профессиональных конкурсах</vt:lpstr>
      <vt:lpstr>Слайд 24</vt:lpstr>
      <vt:lpstr>Слайд 25</vt:lpstr>
      <vt:lpstr>Слайд 26</vt:lpstr>
      <vt:lpstr>Слайд 27</vt:lpstr>
      <vt:lpstr>11. Повышение квалификации, профессиональная переподготовка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</dc:title>
  <dc:creator>1</dc:creator>
  <cp:lastModifiedBy>1</cp:lastModifiedBy>
  <cp:revision>11</cp:revision>
  <dcterms:created xsi:type="dcterms:W3CDTF">2018-10-01T17:04:13Z</dcterms:created>
  <dcterms:modified xsi:type="dcterms:W3CDTF">2018-10-01T18:29:35Z</dcterms:modified>
</cp:coreProperties>
</file>