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4" r:id="rId12"/>
    <p:sldId id="267" r:id="rId13"/>
    <p:sldId id="283" r:id="rId14"/>
    <p:sldId id="266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85" r:id="rId25"/>
    <p:sldId id="277" r:id="rId26"/>
    <p:sldId id="278" r:id="rId27"/>
    <p:sldId id="279" r:id="rId28"/>
    <p:sldId id="280" r:id="rId29"/>
    <p:sldId id="281" r:id="rId30"/>
    <p:sldId id="282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684" y="-4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dt" idx="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ftr" idx="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sldNum" idx="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D55C1A4-8145-4548-BDF6-80B178BF728A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pPr indent="0" algn="r">
                <a:buNone/>
              </a:p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023D946-51D5-4BDC-83B3-891D861CD466}" type="slidenum">
              <a:rPr lang="ru-RU" sz="1200" b="0" strike="noStrike" spc="-1">
                <a:solidFill>
                  <a:schemeClr val="dk1"/>
                </a:solidFill>
                <a:latin typeface="+mn-lt"/>
                <a:ea typeface="+mn-ea"/>
              </a:rPr>
              <a:pPr indent="0" algn="r" defTabSz="914400">
                <a:lnSpc>
                  <a:spcPct val="100000"/>
                </a:lnSpc>
                <a:buNone/>
                <a:tabLst>
                  <a:tab pos="0" algn="l"/>
                </a:tabLst>
              </a:pPr>
              <a:t>4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417CABC-22C3-4D4C-AEA0-8D5502D343E0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40F0A5F-F500-46B5-8971-54E8B756F6DE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303CA8B-DA46-4C6D-8D80-49C69D025DE4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52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D11CD07-E4D9-4AB1-8062-867208397803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1BFB093-8268-4B92-A7AD-08C9D9C3F26A}" type="slidenum">
              <a:rPr/>
              <a:pPr/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7D0BBB6-7085-4DF2-B394-C915AD94F6D2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97CB6BA-19DD-4CE9-8FA7-4BBECAACD89C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55FA604-85EA-4DFC-A85A-8F0BFB6AA1BD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4C77606-DB91-4AE6-B669-3A92A3876F15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4958100-178B-4F6F-A5A3-075FD17632F0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F901B9C-A9AD-4FD8-A0B6-A34267B54399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2BA5DD2-7746-4396-BDC2-B15D7C1A4552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3360" cy="363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100F0DC-4983-4182-A5EB-5282BDFBCADF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pPr indent="0" algn="r" defTabSz="914400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1760" cy="363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1"/>
          <p:cNvSpPr/>
          <p:nvPr/>
        </p:nvSpPr>
        <p:spPr>
          <a:xfrm>
            <a:off x="846000" y="207720"/>
            <a:ext cx="1093536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5400" b="1" strike="noStrike" spc="-1">
                <a:solidFill>
                  <a:schemeClr val="dk1">
                    <a:lumMod val="85000"/>
                    <a:lumOff val="15000"/>
                  </a:schemeClr>
                </a:solidFill>
                <a:latin typeface="Calibri"/>
              </a:rPr>
              <a:t>МИНИСТЕРСТВО ОБРАЗОВАНИЯ РМ </a:t>
            </a:r>
            <a:endParaRPr lang="ru-RU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Прямоугольник 2"/>
          <p:cNvSpPr/>
          <p:nvPr/>
        </p:nvSpPr>
        <p:spPr>
          <a:xfrm>
            <a:off x="-47880" y="1784160"/>
            <a:ext cx="12094560" cy="100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6000" b="1" strike="noStrike" spc="-1">
                <a:solidFill>
                  <a:schemeClr val="dk1"/>
                </a:solidFill>
                <a:latin typeface="Times New Roman"/>
              </a:rPr>
              <a:t>ПОРТФОЛИО</a:t>
            </a:r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Прямоугольник 3"/>
          <p:cNvSpPr/>
          <p:nvPr/>
        </p:nvSpPr>
        <p:spPr>
          <a:xfrm>
            <a:off x="-96120" y="3183120"/>
            <a:ext cx="1219068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4800" b="1" strike="noStrike" spc="-1">
                <a:solidFill>
                  <a:schemeClr val="dk1"/>
                </a:solidFill>
                <a:latin typeface="Times New Roman"/>
              </a:rPr>
              <a:t>Шмыгиной Анастасии Андреевны</a:t>
            </a:r>
            <a:endParaRPr lang="ru-RU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Прямоугольник 4"/>
          <p:cNvSpPr/>
          <p:nvPr/>
        </p:nvSpPr>
        <p:spPr>
          <a:xfrm>
            <a:off x="47880" y="4397400"/>
            <a:ext cx="12142440" cy="179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800" b="0" strike="noStrike" spc="-1">
                <a:solidFill>
                  <a:schemeClr val="dk1"/>
                </a:solidFill>
                <a:latin typeface="Times New Roman"/>
              </a:rPr>
              <a:t>УЧИТЕЛЯ-ЛОГОПЕДА СТРУКТУРНОГО ПОДРАЗДЕЛЕНИЯ 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800" b="0" strike="noStrike" spc="-1">
                <a:solidFill>
                  <a:schemeClr val="dk1"/>
                </a:solidFill>
                <a:latin typeface="Times New Roman"/>
              </a:rPr>
              <a:t>«ДЕТСКИЙ САД № 11 КОМБИНИРОВАННОГО ВИДА» 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800" b="0" strike="noStrike" spc="-1">
                <a:solidFill>
                  <a:schemeClr val="dk1"/>
                </a:solidFill>
                <a:latin typeface="Times New Roman"/>
              </a:rPr>
              <a:t>МБДОУ «ДЕТСКИЙ САД «РАДУГА» КОМБИНИРОВАННОГО ВИДА»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800" b="0" strike="noStrike" spc="-1">
                <a:solidFill>
                  <a:schemeClr val="dk1"/>
                </a:solidFill>
                <a:latin typeface="Times New Roman"/>
              </a:rPr>
              <a:t>РУЗАЕВСКОГО МУНИЦИПАЛЬНОГО РАЙОНА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рямоугольник с одним усеченным и одним скругленным углом 1"/>
          <p:cNvSpPr/>
          <p:nvPr/>
        </p:nvSpPr>
        <p:spPr>
          <a:xfrm>
            <a:off x="705600" y="1053720"/>
            <a:ext cx="10951560" cy="385488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600" b="1" strike="noStrike" spc="-1">
                <a:solidFill>
                  <a:schemeClr val="dk1"/>
                </a:solidFill>
                <a:latin typeface="Times New Roman"/>
              </a:rPr>
              <a:t>4. РЕЗУЛЬТАТЫ УЧАСТИЯ В ИННОВАЦИОННОЙ (ЭКСПЕРИМЕНТАЛЬНОЙ) ДЕЯТЕЛЬНОСТИ 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3600000" y="5220000"/>
            <a:ext cx="5759280" cy="76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chemeClr val="dk1"/>
                </a:solidFill>
                <a:latin typeface="Times New Roman"/>
              </a:rPr>
              <a:t>Республиканский уровень — </a:t>
            </a:r>
            <a:r>
              <a:rPr lang="ru-RU" sz="2400" b="0" strike="noStrike" spc="-1" dirty="0" smtClean="0">
                <a:solidFill>
                  <a:schemeClr val="dk1"/>
                </a:solidFill>
                <a:latin typeface="Times New Roman"/>
              </a:rPr>
              <a:t>1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chemeClr val="dk1"/>
                </a:solidFill>
                <a:latin typeface="Times New Roman"/>
              </a:rPr>
              <a:t>Муниципальный уровень — </a:t>
            </a:r>
            <a:r>
              <a:rPr lang="ru-RU" sz="2400" b="0" strike="noStrike" spc="-1" dirty="0" smtClean="0">
                <a:solidFill>
                  <a:schemeClr val="dk1"/>
                </a:solidFill>
                <a:latin typeface="Times New Roman"/>
              </a:rPr>
              <a:t>1 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23-01-01 at 21.02.0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1464" y="0"/>
            <a:ext cx="4595992" cy="6669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WhatsApp Image 2023-01-01 at 21.02.03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2024" y="0"/>
            <a:ext cx="443706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впо\Downloads\706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0"/>
            <a:ext cx="4649115" cy="65624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впо\Desktop\Док.Дет.Сад\портфолио\для презы\Приказ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42" b="2980"/>
          <a:stretch/>
        </p:blipFill>
        <p:spPr bwMode="auto">
          <a:xfrm>
            <a:off x="6252390" y="0"/>
            <a:ext cx="4503431" cy="6453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/>
          <p:cNvPicPr/>
          <p:nvPr/>
        </p:nvPicPr>
        <p:blipFill>
          <a:blip r:embed="rId2" cstate="print"/>
          <a:stretch/>
        </p:blipFill>
        <p:spPr>
          <a:xfrm>
            <a:off x="900000" y="0"/>
            <a:ext cx="4681440" cy="6856560"/>
          </a:xfrm>
          <a:prstGeom prst="rect">
            <a:avLst/>
          </a:prstGeom>
          <a:ln w="0">
            <a:noFill/>
          </a:ln>
        </p:spPr>
      </p:pic>
      <p:pic>
        <p:nvPicPr>
          <p:cNvPr id="71" name="Рисунок 70"/>
          <p:cNvPicPr/>
          <p:nvPr/>
        </p:nvPicPr>
        <p:blipFill>
          <a:blip r:embed="rId3" cstate="print"/>
          <a:stretch/>
        </p:blipFill>
        <p:spPr>
          <a:xfrm>
            <a:off x="6368760" y="360"/>
            <a:ext cx="4790160" cy="6856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/>
          <p:cNvPicPr/>
          <p:nvPr/>
        </p:nvPicPr>
        <p:blipFill>
          <a:blip r:embed="rId2" cstate="print"/>
          <a:stretch/>
        </p:blipFill>
        <p:spPr>
          <a:xfrm>
            <a:off x="1080000" y="360"/>
            <a:ext cx="4688640" cy="6856560"/>
          </a:xfrm>
          <a:prstGeom prst="rect">
            <a:avLst/>
          </a:prstGeom>
          <a:ln w="0">
            <a:noFill/>
          </a:ln>
        </p:spPr>
      </p:pic>
      <p:pic>
        <p:nvPicPr>
          <p:cNvPr id="1027" name="Picture 3" descr="C:\Users\садик\Downloads\image_1236502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6" y="0"/>
            <a:ext cx="4598201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рямоугольник с одним усеченным и одним скругленным углом 1"/>
          <p:cNvSpPr/>
          <p:nvPr/>
        </p:nvSpPr>
        <p:spPr>
          <a:xfrm>
            <a:off x="705600" y="1053720"/>
            <a:ext cx="10951560" cy="385488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600" b="1" strike="noStrike" spc="-1">
                <a:solidFill>
                  <a:schemeClr val="dk1"/>
                </a:solidFill>
                <a:latin typeface="Times New Roman"/>
              </a:rPr>
              <a:t>5. УЧАСТИЕ ДЕТЕЙ В ЗАОЧНЫХ ОЛИМПИАДАХ, ОТКРЫТЫХ КОНКУРСАХ, КОНФЕРЕНЦИЯХ, ВЫСТАВКАХ, ТУРНИРАХ, СОРЕВНОВАНИЯХ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420000" y="5041800"/>
            <a:ext cx="5399280" cy="1437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chemeClr val="dk1"/>
                </a:solidFill>
                <a:latin typeface="Times New Roman"/>
              </a:rPr>
              <a:t>Российский </a:t>
            </a:r>
            <a:r>
              <a:rPr lang="ru-RU" sz="2400" b="0" strike="noStrike" spc="-1" dirty="0" smtClean="0">
                <a:solidFill>
                  <a:schemeClr val="dk1"/>
                </a:solidFill>
                <a:latin typeface="Times New Roman"/>
              </a:rPr>
              <a:t>уровень - 1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chemeClr val="dk1"/>
                </a:solidFill>
                <a:latin typeface="Times New Roman"/>
              </a:rPr>
              <a:t>Республиканский </a:t>
            </a:r>
            <a:r>
              <a:rPr lang="ru-RU" sz="2400" b="0" strike="noStrike" spc="-1" dirty="0" smtClean="0">
                <a:solidFill>
                  <a:schemeClr val="dk1"/>
                </a:solidFill>
                <a:latin typeface="Times New Roman"/>
              </a:rPr>
              <a:t>уровень - 1 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chemeClr val="dk1"/>
                </a:solidFill>
                <a:latin typeface="Times New Roman"/>
              </a:rPr>
              <a:t>Муниципальный </a:t>
            </a:r>
            <a:r>
              <a:rPr lang="ru-RU" sz="2400" b="0" strike="noStrike" spc="-1" dirty="0" smtClean="0">
                <a:solidFill>
                  <a:schemeClr val="dk1"/>
                </a:solidFill>
                <a:latin typeface="Times New Roman"/>
              </a:rPr>
              <a:t>уровень - 1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chemeClr val="dk1"/>
                </a:solidFill>
                <a:latin typeface="Times New Roman"/>
              </a:rPr>
              <a:t>В сети </a:t>
            </a:r>
            <a:r>
              <a:rPr lang="ru-RU" sz="2400" b="0" strike="noStrike" spc="-1" dirty="0" smtClean="0">
                <a:solidFill>
                  <a:schemeClr val="dk1"/>
                </a:solidFill>
                <a:latin typeface="Times New Roman"/>
              </a:rPr>
              <a:t>Интернет - 1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адик\Documents\Scanned Documents\Шмыгина.jpeg"/>
          <p:cNvPicPr>
            <a:picLocks noChangeAspect="1" noChangeArrowheads="1"/>
          </p:cNvPicPr>
          <p:nvPr/>
        </p:nvPicPr>
        <p:blipFill>
          <a:blip r:embed="rId2" cstate="print"/>
          <a:srcRect r="2672"/>
          <a:stretch>
            <a:fillRect/>
          </a:stretch>
        </p:blipFill>
        <p:spPr bwMode="auto">
          <a:xfrm>
            <a:off x="7248128" y="0"/>
            <a:ext cx="4600535" cy="6636494"/>
          </a:xfrm>
          <a:prstGeom prst="rect">
            <a:avLst/>
          </a:prstGeom>
          <a:noFill/>
        </p:spPr>
      </p:pic>
      <p:pic>
        <p:nvPicPr>
          <p:cNvPr id="1026" name="Picture 2" descr="C:\Users\садик\Downloads\IMG_7269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352" y="980728"/>
            <a:ext cx="6768216" cy="481098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75"/>
          <p:cNvPicPr/>
          <p:nvPr/>
        </p:nvPicPr>
        <p:blipFill>
          <a:blip r:embed="rId2" cstate="print"/>
          <a:stretch/>
        </p:blipFill>
        <p:spPr>
          <a:xfrm>
            <a:off x="911424" y="1440"/>
            <a:ext cx="4883400" cy="6856560"/>
          </a:xfrm>
          <a:prstGeom prst="rect">
            <a:avLst/>
          </a:prstGeom>
          <a:ln w="0">
            <a:noFill/>
          </a:ln>
        </p:spPr>
      </p:pic>
      <p:pic>
        <p:nvPicPr>
          <p:cNvPr id="1026" name="Picture 2" descr="C:\Users\садик\Downloads\Ковляг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2023" y="0"/>
            <a:ext cx="4759325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76"/>
          <p:cNvPicPr/>
          <p:nvPr/>
        </p:nvPicPr>
        <p:blipFill>
          <a:blip r:embed="rId2" cstate="print"/>
          <a:stretch/>
        </p:blipFill>
        <p:spPr>
          <a:xfrm>
            <a:off x="1467000" y="124200"/>
            <a:ext cx="9523440" cy="6732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Прямоугольник с одним усеченным и одним скругленным углом 1"/>
          <p:cNvSpPr/>
          <p:nvPr/>
        </p:nvSpPr>
        <p:spPr>
          <a:xfrm>
            <a:off x="705600" y="1053720"/>
            <a:ext cx="10951560" cy="385488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600" b="1" strike="noStrike" spc="-1">
                <a:solidFill>
                  <a:schemeClr val="dk1"/>
                </a:solidFill>
                <a:latin typeface="Times New Roman"/>
              </a:rPr>
              <a:t>6. НАЛИЧИЕ ПУБЛИКАЦИЙ 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3420360" y="5042160"/>
            <a:ext cx="4498920" cy="76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chemeClr val="dk1"/>
                </a:solidFill>
                <a:latin typeface="Times New Roman"/>
              </a:rPr>
              <a:t>В сети </a:t>
            </a:r>
            <a:r>
              <a:rPr lang="ru-RU" sz="2400" b="0" strike="noStrike" spc="-1" dirty="0" smtClean="0">
                <a:solidFill>
                  <a:schemeClr val="dk1"/>
                </a:solidFill>
                <a:latin typeface="Times New Roman"/>
              </a:rPr>
              <a:t>Интернет - 1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Скругленный прямоугольник 3"/>
          <p:cNvSpPr/>
          <p:nvPr/>
        </p:nvSpPr>
        <p:spPr>
          <a:xfrm>
            <a:off x="4164480" y="89280"/>
            <a:ext cx="7800840" cy="8654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2" name="Прямоугольник 1"/>
          <p:cNvSpPr/>
          <p:nvPr/>
        </p:nvSpPr>
        <p:spPr>
          <a:xfrm>
            <a:off x="4979520" y="138240"/>
            <a:ext cx="663804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4400" b="0" u="sng" strike="noStrike" spc="-1">
                <a:solidFill>
                  <a:srgbClr val="FF0000"/>
                </a:solidFill>
                <a:uFillTx/>
                <a:latin typeface="Times New Roman"/>
              </a:rPr>
              <a:t>Сведения об аттестуемом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Прямоугольник 4"/>
          <p:cNvSpPr/>
          <p:nvPr/>
        </p:nvSpPr>
        <p:spPr>
          <a:xfrm>
            <a:off x="4113360" y="1004760"/>
            <a:ext cx="7681320" cy="6521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200" b="1" strike="noStrike" spc="-1">
                <a:solidFill>
                  <a:schemeClr val="dk1"/>
                </a:solidFill>
                <a:latin typeface="Times New Roman"/>
              </a:rPr>
              <a:t>Шмыгина Анастасия Андреевна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0" strike="noStrike" spc="-1">
                <a:solidFill>
                  <a:srgbClr val="FF0000"/>
                </a:solidFill>
                <a:latin typeface="Times New Roman"/>
              </a:rPr>
              <a:t>Дата рождения: </a:t>
            </a:r>
            <a:r>
              <a:rPr lang="ru-RU" sz="2400" b="0" strike="noStrike" spc="-1">
                <a:solidFill>
                  <a:schemeClr val="dk1"/>
                </a:solidFill>
                <a:latin typeface="Times New Roman"/>
              </a:rPr>
              <a:t>10.05.1999 г. 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0" strike="noStrike" spc="-1">
                <a:solidFill>
                  <a:srgbClr val="FF0000"/>
                </a:solidFill>
                <a:latin typeface="Times New Roman"/>
              </a:rPr>
              <a:t>Профессиональное образование: </a:t>
            </a:r>
            <a:r>
              <a:rPr lang="ru-RU" sz="2400" b="0" strike="noStrike" spc="-1">
                <a:solidFill>
                  <a:schemeClr val="dk1"/>
                </a:solidFill>
                <a:latin typeface="Times New Roman"/>
              </a:rPr>
              <a:t>высшее (магистратура), 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0" strike="noStrike" spc="-1">
                <a:solidFill>
                  <a:schemeClr val="dk1"/>
                </a:solidFill>
                <a:latin typeface="Times New Roman"/>
              </a:rPr>
              <a:t>МГПУ им. М. Е. Евсевьева, 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0" strike="noStrike" spc="-1">
                <a:solidFill>
                  <a:schemeClr val="dk1"/>
                </a:solidFill>
                <a:latin typeface="Times New Roman"/>
              </a:rPr>
              <a:t>по специальности «Логопедия»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0" strike="noStrike" spc="-1">
                <a:solidFill>
                  <a:schemeClr val="dk1"/>
                </a:solidFill>
                <a:latin typeface="Times New Roman"/>
              </a:rPr>
              <a:t>Диплом №  6152 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0" strike="noStrike" spc="-1">
                <a:solidFill>
                  <a:schemeClr val="dk1"/>
                </a:solidFill>
                <a:latin typeface="Times New Roman"/>
              </a:rPr>
              <a:t>Дата выдачи: 05.07.2023 г. 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0" strike="noStrike" spc="-1">
                <a:solidFill>
                  <a:srgbClr val="FF0000"/>
                </a:solidFill>
                <a:latin typeface="Times New Roman"/>
              </a:rPr>
              <a:t>Стаж педагогической работы по специальности</a:t>
            </a:r>
            <a:r>
              <a:rPr lang="ru-RU" sz="2400" b="0" strike="noStrike" spc="-1">
                <a:solidFill>
                  <a:schemeClr val="dk1"/>
                </a:solidFill>
                <a:latin typeface="Times New Roman"/>
              </a:rPr>
              <a:t>: 3 года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0" strike="noStrike" spc="-1">
                <a:solidFill>
                  <a:srgbClr val="FF0000"/>
                </a:solidFill>
                <a:latin typeface="Times New Roman"/>
              </a:rPr>
              <a:t>Стаж работы в данном учреждении</a:t>
            </a:r>
            <a:r>
              <a:rPr lang="ru-RU" sz="2400" b="0" strike="noStrike" spc="-1">
                <a:solidFill>
                  <a:schemeClr val="dk1"/>
                </a:solidFill>
                <a:latin typeface="Times New Roman"/>
              </a:rPr>
              <a:t>: 2 года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0" strike="noStrike" spc="-1">
                <a:solidFill>
                  <a:srgbClr val="FF0000"/>
                </a:solidFill>
                <a:latin typeface="Times New Roman"/>
              </a:rPr>
              <a:t>Наличие квалификационной категории: 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0" strike="noStrike" spc="-1">
                <a:solidFill>
                  <a:schemeClr val="dk1"/>
                </a:solidFill>
                <a:latin typeface="Times New Roman"/>
              </a:rPr>
              <a:t>соответствие занимаемой должности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0" strike="noStrike" spc="-1">
                <a:solidFill>
                  <a:srgbClr val="FF0000"/>
                </a:solidFill>
                <a:latin typeface="Times New Roman"/>
              </a:rPr>
              <a:t>Дата последней аттестации: 11.10.2023 г. 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chemeClr val="dk1"/>
                </a:solidFill>
                <a:latin typeface="Calibri"/>
              </a:rPr>
              <a:t>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" name="Рисунок 53"/>
          <p:cNvPicPr/>
          <p:nvPr/>
        </p:nvPicPr>
        <p:blipFill>
          <a:blip r:embed="rId2" cstate="print"/>
          <a:stretch/>
        </p:blipFill>
        <p:spPr>
          <a:xfrm>
            <a:off x="360000" y="1080000"/>
            <a:ext cx="3598920" cy="4798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Рисунок 79"/>
          <p:cNvPicPr/>
          <p:nvPr/>
        </p:nvPicPr>
        <p:blipFill>
          <a:blip r:embed="rId2" cstate="print"/>
          <a:stretch/>
        </p:blipFill>
        <p:spPr>
          <a:xfrm>
            <a:off x="1080000" y="69840"/>
            <a:ext cx="4657680" cy="6589080"/>
          </a:xfrm>
          <a:prstGeom prst="rect">
            <a:avLst/>
          </a:prstGeom>
          <a:ln w="0">
            <a:noFill/>
          </a:ln>
        </p:spPr>
      </p:pic>
      <p:pic>
        <p:nvPicPr>
          <p:cNvPr id="81" name="Рисунок 80"/>
          <p:cNvPicPr/>
          <p:nvPr/>
        </p:nvPicPr>
        <p:blipFill>
          <a:blip r:embed="rId3" cstate="print"/>
          <a:stretch/>
        </p:blipFill>
        <p:spPr>
          <a:xfrm>
            <a:off x="5947200" y="360"/>
            <a:ext cx="4851720" cy="6856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рямоугольник с одним усеченным и одним скругленным углом 1"/>
          <p:cNvSpPr/>
          <p:nvPr/>
        </p:nvSpPr>
        <p:spPr>
          <a:xfrm>
            <a:off x="720000" y="720000"/>
            <a:ext cx="10951560" cy="385488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600" b="1" strike="noStrike" spc="-1">
                <a:solidFill>
                  <a:schemeClr val="dk1"/>
                </a:solidFill>
                <a:latin typeface="Times New Roman"/>
              </a:rPr>
              <a:t>7.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3060000" y="4862160"/>
            <a:ext cx="6658920" cy="1437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chemeClr val="dk1"/>
                </a:solidFill>
                <a:latin typeface="Times New Roman"/>
              </a:rPr>
              <a:t>Республиканский уровень — </a:t>
            </a:r>
            <a:r>
              <a:rPr lang="ru-RU" sz="2400" b="0" strike="noStrike" spc="-1" dirty="0" smtClean="0">
                <a:solidFill>
                  <a:schemeClr val="dk1"/>
                </a:solidFill>
                <a:latin typeface="Times New Roman"/>
              </a:rPr>
              <a:t>1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chemeClr val="dk1"/>
                </a:solidFill>
                <a:latin typeface="Times New Roman"/>
              </a:rPr>
              <a:t>Уровень образовательной организации — </a:t>
            </a:r>
            <a:r>
              <a:rPr lang="ru-RU" sz="2400" b="0" strike="noStrike" spc="-1" dirty="0" smtClean="0">
                <a:solidFill>
                  <a:schemeClr val="dk1"/>
                </a:solidFill>
                <a:latin typeface="Times New Roman"/>
              </a:rPr>
              <a:t>2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дик\Documents\Scanned Documents\Шмыгина2.jpe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r="3077" b="1798"/>
          <a:stretch>
            <a:fillRect/>
          </a:stretch>
        </p:blipFill>
        <p:spPr bwMode="auto">
          <a:xfrm>
            <a:off x="839416" y="188640"/>
            <a:ext cx="4536504" cy="6453336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3" cstate="print"/>
          <a:stretch/>
        </p:blipFill>
        <p:spPr>
          <a:xfrm>
            <a:off x="6528048" y="116632"/>
            <a:ext cx="4343392" cy="6362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Прямоугольник с одним усеченным и одним скругленным углом 1"/>
          <p:cNvSpPr/>
          <p:nvPr/>
        </p:nvSpPr>
        <p:spPr>
          <a:xfrm>
            <a:off x="695400" y="836712"/>
            <a:ext cx="10951560" cy="385488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600" b="1" strike="noStrike" spc="-1">
                <a:solidFill>
                  <a:schemeClr val="dk1"/>
                </a:solidFill>
                <a:latin typeface="Times New Roman"/>
              </a:rPr>
              <a:t>8. ПРОВЕДЕНИЕ ОТКРЫТЫХ ЗАНЯТИЙ, МАСТЕР КЛАССОВ, МЕРОПРИЯТИЙ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3420360" y="5042160"/>
            <a:ext cx="6118920" cy="1437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0" strike="noStrike" spc="-1" dirty="0" smtClean="0">
                <a:solidFill>
                  <a:schemeClr val="dk1"/>
                </a:solidFill>
                <a:latin typeface="Times New Roman"/>
              </a:rPr>
              <a:t>Республиканский </a:t>
            </a:r>
            <a:r>
              <a:rPr lang="ru-RU" sz="2400" b="0" strike="noStrike" spc="-1" dirty="0">
                <a:solidFill>
                  <a:schemeClr val="dk1"/>
                </a:solidFill>
                <a:latin typeface="Times New Roman"/>
              </a:rPr>
              <a:t>уровень </a:t>
            </a:r>
            <a:r>
              <a:rPr lang="ru-RU" sz="2400" b="0" strike="noStrike" spc="-1" dirty="0" smtClean="0">
                <a:solidFill>
                  <a:schemeClr val="dk1"/>
                </a:solidFill>
                <a:latin typeface="Times New Roman"/>
              </a:rPr>
              <a:t> - 1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chemeClr val="dk1"/>
                </a:solidFill>
                <a:latin typeface="Times New Roman"/>
              </a:rPr>
              <a:t>Муниципальный уровень </a:t>
            </a:r>
            <a:r>
              <a:rPr lang="ru-RU" sz="2400" b="0" strike="noStrike" spc="-1" dirty="0" smtClean="0">
                <a:solidFill>
                  <a:schemeClr val="dk1"/>
                </a:solidFill>
                <a:latin typeface="Times New Roman"/>
              </a:rPr>
              <a:t>- 2</a:t>
            </a:r>
          </a:p>
          <a:p>
            <a:pPr>
              <a:lnSpc>
                <a:spcPct val="100000"/>
              </a:lnSpc>
            </a:pPr>
            <a:r>
              <a:rPr lang="ru-RU" sz="2400" spc="-1" dirty="0" smtClean="0">
                <a:solidFill>
                  <a:schemeClr val="dk1"/>
                </a:solidFill>
                <a:latin typeface="Times New Roman"/>
              </a:rPr>
              <a:t>Уровень образовательной организации - 1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chemeClr val="dk1"/>
                </a:solidFill>
                <a:latin typeface="Times New Roman"/>
              </a:rPr>
              <a:t> 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адик\Documents\Scanned Documents\Шмыгина3.jpe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t="2311" r="3132" b="2939"/>
          <a:stretch>
            <a:fillRect/>
          </a:stretch>
        </p:blipFill>
        <p:spPr bwMode="auto">
          <a:xfrm>
            <a:off x="1219030" y="476672"/>
            <a:ext cx="4516930" cy="6203156"/>
          </a:xfrm>
          <a:prstGeom prst="rect">
            <a:avLst/>
          </a:prstGeom>
          <a:noFill/>
        </p:spPr>
      </p:pic>
      <p:pic>
        <p:nvPicPr>
          <p:cNvPr id="2051" name="Picture 3" descr="C:\Users\садик\Documents\Scanned Documents\Шмыгина4.jpe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2527" t="1848" r="5042" b="2394"/>
          <a:stretch>
            <a:fillRect/>
          </a:stretch>
        </p:blipFill>
        <p:spPr bwMode="auto">
          <a:xfrm rot="10800000">
            <a:off x="6163504" y="476671"/>
            <a:ext cx="4180966" cy="608140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86"/>
          <p:cNvPicPr/>
          <p:nvPr/>
        </p:nvPicPr>
        <p:blipFill>
          <a:blip r:embed="rId2" cstate="print"/>
          <a:stretch/>
        </p:blipFill>
        <p:spPr>
          <a:xfrm>
            <a:off x="180000" y="180000"/>
            <a:ext cx="4734360" cy="6481080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322" y="692696"/>
            <a:ext cx="6649310" cy="4957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Рисунок 88"/>
          <p:cNvPicPr/>
          <p:nvPr/>
        </p:nvPicPr>
        <p:blipFill>
          <a:blip r:embed="rId2" cstate="print"/>
          <a:stretch/>
        </p:blipFill>
        <p:spPr>
          <a:xfrm rot="16224000">
            <a:off x="2715840" y="-927720"/>
            <a:ext cx="6400800" cy="8713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Прямоугольник с одним усеченным и одним скругленным углом 1"/>
          <p:cNvSpPr/>
          <p:nvPr/>
        </p:nvSpPr>
        <p:spPr>
          <a:xfrm>
            <a:off x="705600" y="1053720"/>
            <a:ext cx="10951560" cy="385488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600" b="1" strike="noStrike" spc="-1">
                <a:solidFill>
                  <a:schemeClr val="dk1"/>
                </a:solidFill>
                <a:latin typeface="Times New Roman"/>
              </a:rPr>
              <a:t>13. УЧАСТИЕ ПЕДАГОГА В ПРОФЕССИОНАЛЬНЫХ КОНКУРСАХ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3420360" y="5042160"/>
            <a:ext cx="5218920" cy="1100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chemeClr val="dk1"/>
                </a:solidFill>
                <a:latin typeface="Times New Roman"/>
              </a:rPr>
              <a:t>Муниципальный уровень </a:t>
            </a:r>
            <a:r>
              <a:rPr lang="ru-RU" sz="2400" b="0" strike="noStrike" spc="-1" dirty="0" smtClean="0">
                <a:solidFill>
                  <a:schemeClr val="dk1"/>
                </a:solidFill>
                <a:latin typeface="Times New Roman"/>
              </a:rPr>
              <a:t> - 1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chemeClr val="dk1"/>
                </a:solidFill>
                <a:latin typeface="Times New Roman"/>
              </a:rPr>
              <a:t>В сети Интернет </a:t>
            </a:r>
            <a:r>
              <a:rPr lang="ru-RU" sz="2400" b="0" strike="noStrike" spc="-1" dirty="0" smtClean="0">
                <a:solidFill>
                  <a:schemeClr val="dk1"/>
                </a:solidFill>
                <a:latin typeface="Times New Roman"/>
              </a:rPr>
              <a:t> - 1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Рисунок 91"/>
          <p:cNvPicPr/>
          <p:nvPr/>
        </p:nvPicPr>
        <p:blipFill>
          <a:blip r:embed="rId2" cstate="print"/>
          <a:stretch/>
        </p:blipFill>
        <p:spPr>
          <a:xfrm>
            <a:off x="1058400" y="108000"/>
            <a:ext cx="4532760" cy="6748920"/>
          </a:xfrm>
          <a:prstGeom prst="rect">
            <a:avLst/>
          </a:prstGeom>
          <a:ln w="0">
            <a:noFill/>
          </a:ln>
        </p:spPr>
      </p:pic>
      <p:pic>
        <p:nvPicPr>
          <p:cNvPr id="93" name="Рисунок 92"/>
          <p:cNvPicPr/>
          <p:nvPr/>
        </p:nvPicPr>
        <p:blipFill>
          <a:blip r:embed="rId3" cstate="print"/>
          <a:stretch/>
        </p:blipFill>
        <p:spPr>
          <a:xfrm>
            <a:off x="6156720" y="0"/>
            <a:ext cx="4896360" cy="6924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Прямоугольник с одним усеченным и одним скругленным углом 1"/>
          <p:cNvSpPr/>
          <p:nvPr/>
        </p:nvSpPr>
        <p:spPr>
          <a:xfrm>
            <a:off x="705600" y="1053720"/>
            <a:ext cx="10951560" cy="385488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600" b="1" strike="noStrike" spc="-1">
                <a:solidFill>
                  <a:schemeClr val="dk1"/>
                </a:solidFill>
                <a:latin typeface="Times New Roman"/>
              </a:rPr>
              <a:t>14. НАГРАДЫ И ПООЩРЕНИЯ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3420360" y="5042160"/>
            <a:ext cx="5938920" cy="1100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chemeClr val="dk1"/>
                </a:solidFill>
                <a:latin typeface="Times New Roman"/>
              </a:rPr>
              <a:t>Муниципальный уровень </a:t>
            </a:r>
            <a:r>
              <a:rPr lang="ru-RU" sz="2400" b="0" strike="noStrike" spc="-1" dirty="0" smtClean="0">
                <a:solidFill>
                  <a:schemeClr val="dk1"/>
                </a:solidFill>
                <a:latin typeface="Times New Roman"/>
              </a:rPr>
              <a:t> - 1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chemeClr val="dk1"/>
                </a:solidFill>
                <a:latin typeface="Times New Roman"/>
              </a:rPr>
              <a:t>В сети Интернет </a:t>
            </a:r>
            <a:r>
              <a:rPr lang="ru-RU" sz="2400" b="0" strike="noStrike" spc="-1" dirty="0" smtClean="0">
                <a:solidFill>
                  <a:schemeClr val="dk1"/>
                </a:solidFill>
                <a:latin typeface="Times New Roman"/>
              </a:rPr>
              <a:t> - 1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Скругленный прямоугольник 1"/>
          <p:cNvSpPr/>
          <p:nvPr/>
        </p:nvSpPr>
        <p:spPr>
          <a:xfrm>
            <a:off x="327960" y="189000"/>
            <a:ext cx="11557800" cy="1708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800" b="1" u="sng" strike="noStrike" spc="-1" dirty="0">
                <a:solidFill>
                  <a:srgbClr val="FF0000"/>
                </a:solidFill>
                <a:uFillTx/>
                <a:latin typeface="Times New Roman"/>
              </a:rPr>
              <a:t>Педагогический опыт по теме: 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800" b="0" strike="noStrike" spc="-1" dirty="0">
                <a:solidFill>
                  <a:schemeClr val="dk1"/>
                </a:solidFill>
                <a:latin typeface="Times New Roman"/>
              </a:rPr>
              <a:t>«Развитие связной речи дошкольников средствами </a:t>
            </a:r>
            <a:r>
              <a:rPr lang="ru-RU" sz="2800" b="0" strike="noStrike" spc="-1" dirty="0" err="1">
                <a:solidFill>
                  <a:schemeClr val="dk1"/>
                </a:solidFill>
                <a:latin typeface="Times New Roman"/>
              </a:rPr>
              <a:t>драматерапии</a:t>
            </a:r>
            <a:r>
              <a:rPr lang="ru-RU" sz="2800" b="0" strike="noStrike" spc="-1" dirty="0">
                <a:solidFill>
                  <a:schemeClr val="dk1"/>
                </a:solidFill>
                <a:latin typeface="Times New Roman"/>
              </a:rPr>
              <a:t>»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ru-RU" sz="2800" b="0" strike="noStrike" spc="-1" dirty="0">
                <a:solidFill>
                  <a:srgbClr val="FF0000"/>
                </a:solidFill>
                <a:latin typeface="Times New Roman"/>
              </a:rPr>
              <a:t>представлен на </a:t>
            </a:r>
            <a:r>
              <a:rPr lang="ru-RU" sz="2800" b="0" strike="noStrike" spc="-1" dirty="0" smtClean="0">
                <a:solidFill>
                  <a:srgbClr val="FF0000"/>
                </a:solidFill>
                <a:latin typeface="Times New Roman"/>
              </a:rPr>
              <a:t>сайте </a:t>
            </a:r>
            <a:r>
              <a:rPr lang="en-US" sz="2800" b="0" strike="noStrike" spc="-1" dirty="0" smtClean="0">
                <a:solidFill>
                  <a:srgbClr val="FF0000"/>
                </a:solidFill>
                <a:latin typeface="Times New Roman"/>
              </a:rPr>
              <a:t>https://ds11ruz.schoolrm.ru/sveden/employees/19256/561669/</a:t>
            </a:r>
            <a:r>
              <a:rPr lang="ru-RU" sz="2800" b="0" strike="noStrike" spc="-1" dirty="0" smtClean="0">
                <a:solidFill>
                  <a:srgbClr val="FF0000"/>
                </a:solidFill>
                <a:latin typeface="Times New Roman"/>
              </a:rPr>
              <a:t> 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6" name="Picture 2" descr="C:\Users\садик\Pictures\Шмыгина.png"/>
          <p:cNvPicPr>
            <a:picLocks noChangeAspect="1" noChangeArrowheads="1"/>
          </p:cNvPicPr>
          <p:nvPr/>
        </p:nvPicPr>
        <p:blipFill>
          <a:blip r:embed="rId2" cstate="print"/>
          <a:srcRect l="9576" t="13041" r="9051" b="10000"/>
          <a:stretch>
            <a:fillRect/>
          </a:stretch>
        </p:blipFill>
        <p:spPr bwMode="auto">
          <a:xfrm>
            <a:off x="2250960" y="1988839"/>
            <a:ext cx="7877488" cy="465634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95"/>
          <p:cNvPicPr/>
          <p:nvPr/>
        </p:nvPicPr>
        <p:blipFill>
          <a:blip r:embed="rId2" cstate="print"/>
          <a:stretch/>
        </p:blipFill>
        <p:spPr>
          <a:xfrm>
            <a:off x="540000" y="0"/>
            <a:ext cx="4774320" cy="6856560"/>
          </a:xfrm>
          <a:prstGeom prst="rect">
            <a:avLst/>
          </a:prstGeom>
          <a:ln w="0">
            <a:noFill/>
          </a:ln>
        </p:spPr>
      </p:pic>
      <p:pic>
        <p:nvPicPr>
          <p:cNvPr id="97" name="Рисунок 96"/>
          <p:cNvPicPr/>
          <p:nvPr/>
        </p:nvPicPr>
        <p:blipFill>
          <a:blip r:embed="rId3" cstate="print"/>
          <a:stretch/>
        </p:blipFill>
        <p:spPr>
          <a:xfrm>
            <a:off x="5400000" y="1260000"/>
            <a:ext cx="6616800" cy="467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рямоугольник с одним усеченным и одним скругленным углом 2"/>
          <p:cNvSpPr/>
          <p:nvPr/>
        </p:nvSpPr>
        <p:spPr>
          <a:xfrm>
            <a:off x="705600" y="1053720"/>
            <a:ext cx="10951560" cy="385488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600" b="1" strike="noStrike" spc="-1">
                <a:solidFill>
                  <a:schemeClr val="dk1"/>
                </a:solidFill>
                <a:latin typeface="Times New Roman"/>
              </a:rPr>
              <a:t>1. СООТВЕТСТВИЕ ДАННЫХ ПЕРВИЧНОГО ОБСЛЕДОВАНИЯ И ДИАГНОЗА ПЕРСПЕКТИВНОМУ ПЛАНУ ИНДИВИДУАЛЬНОЙ ИЛИ ГРУППОВОЙ КОРРЕКЦИИ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57"/>
          <p:cNvPicPr/>
          <p:nvPr/>
        </p:nvPicPr>
        <p:blipFill>
          <a:blip r:embed="rId2" cstate="print"/>
          <a:stretch/>
        </p:blipFill>
        <p:spPr>
          <a:xfrm>
            <a:off x="856440" y="360"/>
            <a:ext cx="4722480" cy="6856560"/>
          </a:xfrm>
          <a:prstGeom prst="rect">
            <a:avLst/>
          </a:prstGeom>
          <a:ln w="0">
            <a:noFill/>
          </a:ln>
        </p:spPr>
      </p:pic>
      <p:pic>
        <p:nvPicPr>
          <p:cNvPr id="59" name="Рисунок 58"/>
          <p:cNvPicPr/>
          <p:nvPr/>
        </p:nvPicPr>
        <p:blipFill>
          <a:blip r:embed="rId3" cstate="print"/>
          <a:stretch/>
        </p:blipFill>
        <p:spPr>
          <a:xfrm>
            <a:off x="5941080" y="0"/>
            <a:ext cx="4677840" cy="6856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 с одним усеченным и одним скругленным углом 1"/>
          <p:cNvSpPr/>
          <p:nvPr/>
        </p:nvSpPr>
        <p:spPr>
          <a:xfrm>
            <a:off x="705600" y="1053720"/>
            <a:ext cx="10951560" cy="385488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600" b="1" strike="noStrike" spc="-1">
                <a:solidFill>
                  <a:schemeClr val="dk1"/>
                </a:solidFill>
                <a:latin typeface="Times New Roman"/>
              </a:rPr>
              <a:t>2. ДИНАМИКА ПРОДВИЖЕНИЯ ОБУЧАЮЩИХСЯ В СООТВЕТСТВИИ С ПЕРСПЕКТИВНЫМ ПЛАНОМ КОРРЕКЦИОННОЙ РАБОТЫ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/>
          <p:cNvPicPr/>
          <p:nvPr/>
        </p:nvPicPr>
        <p:blipFill>
          <a:blip r:embed="rId2" cstate="print"/>
          <a:stretch/>
        </p:blipFill>
        <p:spPr>
          <a:xfrm>
            <a:off x="822600" y="30960"/>
            <a:ext cx="4756320" cy="6856560"/>
          </a:xfrm>
          <a:prstGeom prst="rect">
            <a:avLst/>
          </a:prstGeom>
          <a:ln w="0">
            <a:noFill/>
          </a:ln>
        </p:spPr>
      </p:pic>
      <p:pic>
        <p:nvPicPr>
          <p:cNvPr id="62" name="Рисунок 61"/>
          <p:cNvPicPr/>
          <p:nvPr/>
        </p:nvPicPr>
        <p:blipFill>
          <a:blip r:embed="rId3" cstate="print"/>
          <a:stretch/>
        </p:blipFill>
        <p:spPr>
          <a:xfrm>
            <a:off x="5940000" y="0"/>
            <a:ext cx="4737600" cy="6856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Прямоугольник с одним усеченным и одним скругленным углом 1"/>
          <p:cNvSpPr/>
          <p:nvPr/>
        </p:nvSpPr>
        <p:spPr>
          <a:xfrm>
            <a:off x="705600" y="1053720"/>
            <a:ext cx="10951560" cy="385488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3600" b="1" strike="noStrike" spc="-1" dirty="0">
                <a:solidFill>
                  <a:schemeClr val="dk1"/>
                </a:solidFill>
                <a:latin typeface="Times New Roman"/>
              </a:rPr>
              <a:t>3. ВЗАИМОДЕЙСТВИЕ С РОДИТЕЛЯМИ</a:t>
            </a:r>
            <a:endParaRPr lang="ru-RU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Рисунок 63"/>
          <p:cNvPicPr/>
          <p:nvPr/>
        </p:nvPicPr>
        <p:blipFill>
          <a:blip r:embed="rId2" cstate="print"/>
          <a:stretch/>
        </p:blipFill>
        <p:spPr>
          <a:xfrm>
            <a:off x="900000" y="30960"/>
            <a:ext cx="4828680" cy="6856560"/>
          </a:xfrm>
          <a:prstGeom prst="rect">
            <a:avLst/>
          </a:prstGeom>
          <a:ln w="0">
            <a:noFill/>
          </a:ln>
        </p:spPr>
      </p:pic>
      <p:pic>
        <p:nvPicPr>
          <p:cNvPr id="65" name="Рисунок 64"/>
          <p:cNvPicPr/>
          <p:nvPr/>
        </p:nvPicPr>
        <p:blipFill>
          <a:blip r:embed="rId3" cstate="print"/>
          <a:stretch/>
        </p:blipFill>
        <p:spPr>
          <a:xfrm>
            <a:off x="6120000" y="30960"/>
            <a:ext cx="4649760" cy="6856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678</TotalTime>
  <Words>302</Words>
  <Application>Microsoft Office PowerPoint</Application>
  <PresentationFormat>Произвольный</PresentationFormat>
  <Paragraphs>60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Закир Сафаев</dc:creator>
  <dc:description/>
  <cp:lastModifiedBy>садик</cp:lastModifiedBy>
  <cp:revision>17</cp:revision>
  <dcterms:created xsi:type="dcterms:W3CDTF">2024-02-10T23:38:07Z</dcterms:created>
  <dcterms:modified xsi:type="dcterms:W3CDTF">2024-02-26T08:47:50Z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15</vt:i4>
  </property>
</Properties>
</file>