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9" r:id="rId4"/>
    <p:sldId id="258" r:id="rId5"/>
    <p:sldId id="268" r:id="rId6"/>
    <p:sldId id="267" r:id="rId7"/>
    <p:sldId id="266" r:id="rId8"/>
    <p:sldId id="265" r:id="rId9"/>
    <p:sldId id="264" r:id="rId10"/>
    <p:sldId id="263" r:id="rId11"/>
    <p:sldId id="262" r:id="rId12"/>
    <p:sldId id="261" r:id="rId13"/>
    <p:sldId id="260" r:id="rId14"/>
    <p:sldId id="271" r:id="rId15"/>
    <p:sldId id="275" r:id="rId16"/>
    <p:sldId id="274" r:id="rId17"/>
    <p:sldId id="273" r:id="rId18"/>
    <p:sldId id="272" r:id="rId19"/>
    <p:sldId id="281" r:id="rId20"/>
    <p:sldId id="280" r:id="rId21"/>
    <p:sldId id="277" r:id="rId22"/>
    <p:sldId id="279" r:id="rId23"/>
    <p:sldId id="276" r:id="rId24"/>
    <p:sldId id="306"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8" r:id="rId41"/>
    <p:sldId id="300" r:id="rId42"/>
    <p:sldId id="301" r:id="rId43"/>
    <p:sldId id="302" r:id="rId44"/>
    <p:sldId id="304" r:id="rId45"/>
    <p:sldId id="303" r:id="rId46"/>
    <p:sldId id="305"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00"/>
    <a:srgbClr val="00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p:scale>
          <a:sx n="70" d="100"/>
          <a:sy n="70" d="100"/>
        </p:scale>
        <p:origin x="-1572" y="-4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10.05.2016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10.05.2016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10.05.2016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ipkrs.bsu.edu/sourse/metod_sluzva/teacher/op08/apo_08/kirichenko.pdf" TargetMode="External"/><Relationship Id="rId2" Type="http://schemas.openxmlformats.org/officeDocument/2006/relationships/hyperlink" Target="http://www.cronao.ru/aktualnyj-pedagogicheskij-opyt/doshkolnoe-obrazovanie" TargetMode="External"/><Relationship Id="rId1" Type="http://schemas.openxmlformats.org/officeDocument/2006/relationships/slideLayout" Target="../slideLayouts/slideLayout2.xml"/><Relationship Id="rId6" Type="http://schemas.openxmlformats.org/officeDocument/2006/relationships/hyperlink" Target="http://www.festival.1september.ru/articles/604265/" TargetMode="External"/><Relationship Id="rId5" Type="http://schemas.openxmlformats.org/officeDocument/2006/relationships/hyperlink" Target="http://www.dslivenka6.gvarono.ru/metod/rubanova-oi/vokal_krujok-otchet.pdf" TargetMode="External"/><Relationship Id="rId4" Type="http://schemas.openxmlformats.org/officeDocument/2006/relationships/hyperlink" Target="http://www.rudocs.exdat.com/docs/index-333705.html"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115.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ctrTitle"/>
          </p:nvPr>
        </p:nvSpPr>
        <p:spPr/>
        <p:txBody>
          <a:bodyPr>
            <a:noAutofit/>
          </a:bodyPr>
          <a:lstStyle/>
          <a:p>
            <a:r>
              <a:rPr lang="ru-RU" b="1" i="1" dirty="0" smtClean="0">
                <a:solidFill>
                  <a:srgbClr val="FFFF00"/>
                </a:solidFill>
                <a:latin typeface="Times New Roman" pitchFamily="18" charset="0"/>
                <a:cs typeface="Times New Roman" pitchFamily="18" charset="0"/>
              </a:rPr>
              <a:t>Развитие певческих навыков у детей дошкольного возраста</a:t>
            </a:r>
            <a:endParaRPr lang="ru-RU" b="1" i="1" dirty="0">
              <a:solidFill>
                <a:srgbClr val="FFFF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95536" y="3886200"/>
            <a:ext cx="8136904" cy="2351112"/>
          </a:xfrm>
        </p:spPr>
        <p:txBody>
          <a:bodyPr>
            <a:noAutofit/>
          </a:bodyPr>
          <a:lstStyle/>
          <a:p>
            <a:r>
              <a:rPr lang="ru-RU" sz="2400" b="1" i="1" dirty="0" smtClean="0">
                <a:solidFill>
                  <a:schemeClr val="accent2">
                    <a:lumMod val="20000"/>
                    <a:lumOff val="80000"/>
                  </a:schemeClr>
                </a:solidFill>
                <a:latin typeface="Arial Narrow" pitchFamily="34" charset="0"/>
                <a:cs typeface="Times New Roman" pitchFamily="18" charset="0"/>
              </a:rPr>
              <a:t>Мастер-класс</a:t>
            </a:r>
          </a:p>
          <a:p>
            <a:r>
              <a:rPr lang="ru-RU" sz="2400" b="1" i="1" dirty="0" err="1" smtClean="0">
                <a:solidFill>
                  <a:schemeClr val="accent2">
                    <a:lumMod val="20000"/>
                    <a:lumOff val="80000"/>
                  </a:schemeClr>
                </a:solidFill>
                <a:latin typeface="Arial Narrow" pitchFamily="34" charset="0"/>
                <a:cs typeface="Times New Roman" pitchFamily="18" charset="0"/>
              </a:rPr>
              <a:t>Коряченко</a:t>
            </a:r>
            <a:r>
              <a:rPr lang="ru-RU" sz="2400" b="1" i="1" dirty="0" smtClean="0">
                <a:solidFill>
                  <a:schemeClr val="accent2">
                    <a:lumMod val="20000"/>
                    <a:lumOff val="80000"/>
                  </a:schemeClr>
                </a:solidFill>
                <a:latin typeface="Arial Narrow" pitchFamily="34" charset="0"/>
                <a:cs typeface="Times New Roman" pitchFamily="18" charset="0"/>
              </a:rPr>
              <a:t> Д.Л., музыкального руководителя СП «Детский сад № 11 комбинированного вида» МБДОУ «Детский сад «Радуга» Рузаевского муниципального района</a:t>
            </a:r>
            <a:endParaRPr lang="ru-RU" sz="2400" b="1" i="1" dirty="0">
              <a:solidFill>
                <a:schemeClr val="accent2">
                  <a:lumMod val="20000"/>
                  <a:lumOff val="80000"/>
                </a:schemeClr>
              </a:solidFill>
              <a:latin typeface="Arial Narrow" pitchFamily="34"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par>
                          <p:cTn id="15" fill="hold">
                            <p:stCondLst>
                              <p:cond delay="4000"/>
                            </p:stCondLst>
                            <p:childTnLst>
                              <p:par>
                                <p:cTn id="16" presetID="53"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b="1" dirty="0" smtClean="0">
                <a:solidFill>
                  <a:srgbClr val="FF0000"/>
                </a:solidFill>
                <a:latin typeface="Times New Roman" pitchFamily="18" charset="0"/>
                <a:cs typeface="Times New Roman" pitchFamily="18" charset="0"/>
              </a:rPr>
              <a:t>Правила пения (певческая установка)</a:t>
            </a:r>
            <a:endParaRPr lang="ru-RU" sz="40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77500" lnSpcReduction="20000"/>
          </a:bodyPr>
          <a:lstStyle/>
          <a:p>
            <a:pPr lvl="0"/>
            <a:r>
              <a:rPr lang="ru-RU" sz="3100" b="1" dirty="0" smtClean="0">
                <a:latin typeface="Times New Roman" pitchFamily="18" charset="0"/>
                <a:cs typeface="Times New Roman" pitchFamily="18" charset="0"/>
              </a:rPr>
              <a:t>сидеть (стоять) ровно;</a:t>
            </a:r>
          </a:p>
          <a:p>
            <a:pPr lvl="0"/>
            <a:r>
              <a:rPr lang="ru-RU" sz="3100" b="1" dirty="0" smtClean="0">
                <a:latin typeface="Times New Roman" pitchFamily="18" charset="0"/>
                <a:cs typeface="Times New Roman" pitchFamily="18" charset="0"/>
              </a:rPr>
              <a:t>не сутулиться;</a:t>
            </a:r>
          </a:p>
          <a:p>
            <a:pPr lvl="0"/>
            <a:r>
              <a:rPr lang="ru-RU" sz="3100" b="1" dirty="0" smtClean="0">
                <a:latin typeface="Times New Roman" pitchFamily="18" charset="0"/>
                <a:cs typeface="Times New Roman" pitchFamily="18" charset="0"/>
              </a:rPr>
              <a:t>корпус и шею не напрягать</a:t>
            </a:r>
          </a:p>
          <a:p>
            <a:pPr lvl="0"/>
            <a:r>
              <a:rPr lang="ru-RU" sz="3100" b="1" dirty="0" smtClean="0">
                <a:latin typeface="Times New Roman" pitchFamily="18" charset="0"/>
                <a:cs typeface="Times New Roman" pitchFamily="18" charset="0"/>
              </a:rPr>
              <a:t>голову держать прямо, не запрокидывая её и не опуская, но без напряжения;</a:t>
            </a:r>
          </a:p>
          <a:p>
            <a:pPr lvl="0"/>
            <a:r>
              <a:rPr lang="ru-RU" sz="3100" b="1" dirty="0" smtClean="0">
                <a:latin typeface="Times New Roman" pitchFamily="18" charset="0"/>
                <a:cs typeface="Times New Roman" pitchFamily="18" charset="0"/>
              </a:rPr>
              <a:t>дыхание брать свободно (не брать в середине слова);</a:t>
            </a:r>
          </a:p>
          <a:p>
            <a:pPr lvl="0"/>
            <a:r>
              <a:rPr lang="ru-RU" sz="3100" b="1" dirty="0" smtClean="0">
                <a:latin typeface="Times New Roman" pitchFamily="18" charset="0"/>
                <a:cs typeface="Times New Roman" pitchFamily="18" charset="0"/>
              </a:rPr>
              <a:t>петь естественным голосом, избегая резкого, форсированного звучания;</a:t>
            </a:r>
          </a:p>
          <a:p>
            <a:pPr lvl="0"/>
            <a:r>
              <a:rPr lang="ru-RU" sz="3100" b="1" dirty="0" smtClean="0">
                <a:latin typeface="Times New Roman" pitchFamily="18" charset="0"/>
                <a:cs typeface="Times New Roman" pitchFamily="18" charset="0"/>
              </a:rPr>
              <a:t>рот надо открывать вертикально, а не растягивать в ширину во избежание крикливого,  «белого» звука;</a:t>
            </a:r>
          </a:p>
          <a:p>
            <a:pPr lvl="0"/>
            <a:r>
              <a:rPr lang="ru-RU" sz="3100" b="1" dirty="0" smtClean="0">
                <a:latin typeface="Times New Roman" pitchFamily="18" charset="0"/>
                <a:cs typeface="Times New Roman" pitchFamily="18" charset="0"/>
              </a:rPr>
              <a:t>нижняя челюсть должна быть свободна, губы подвижны, упруги.</a:t>
            </a:r>
          </a:p>
          <a:p>
            <a:pPr>
              <a:buNone/>
            </a:pPr>
            <a:endParaRPr lang="ru-RU"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2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2000" decel="50000" fill="hold">
                                          <p:stCondLst>
                                            <p:cond delay="0"/>
                                          </p:stCondLst>
                                        </p:cTn>
                                        <p:tgtEl>
                                          <p:spTgt spid="3">
                                            <p:txEl>
                                              <p:pRg st="0" end="0"/>
                                            </p:txEl>
                                          </p:spTgt>
                                        </p:tgtEl>
                                        <p:attrNameLst>
                                          <p:attrName>ppt_x</p:attrName>
                                          <p:attrName>ppt_y</p:attrName>
                                        </p:attrNameLst>
                                      </p:cBhvr>
                                    </p:animMotion>
                                    <p:animEffect transition="in" filter="fade">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2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2000" decel="50000" fill="hold">
                                          <p:stCondLst>
                                            <p:cond delay="0"/>
                                          </p:stCondLst>
                                        </p:cTn>
                                        <p:tgtEl>
                                          <p:spTgt spid="3">
                                            <p:txEl>
                                              <p:pRg st="1" end="1"/>
                                            </p:txEl>
                                          </p:spTgt>
                                        </p:tgtEl>
                                        <p:attrNameLst>
                                          <p:attrName>ppt_x</p:attrName>
                                          <p:attrName>ppt_y</p:attrName>
                                        </p:attrNameLst>
                                      </p:cBhvr>
                                    </p:animMotion>
                                    <p:animEffect transition="in" filter="fade">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Scale>
                                      <p:cBhvr>
                                        <p:cTn id="28" dur="2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2000" decel="50000" fill="hold">
                                          <p:stCondLst>
                                            <p:cond delay="0"/>
                                          </p:stCondLst>
                                        </p:cTn>
                                        <p:tgtEl>
                                          <p:spTgt spid="3">
                                            <p:txEl>
                                              <p:pRg st="2" end="2"/>
                                            </p:txEl>
                                          </p:spTgt>
                                        </p:tgtEl>
                                        <p:attrNameLst>
                                          <p:attrName>ppt_x</p:attrName>
                                          <p:attrName>ppt_y</p:attrName>
                                        </p:attrNameLst>
                                      </p:cBhvr>
                                    </p:animMotion>
                                    <p:animEffect transition="in" filter="fade">
                                      <p:cBhvr>
                                        <p:cTn id="30" dur="2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Scale>
                                      <p:cBhvr>
                                        <p:cTn id="35" dur="2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2000" decel="50000" fill="hold">
                                          <p:stCondLst>
                                            <p:cond delay="0"/>
                                          </p:stCondLst>
                                        </p:cTn>
                                        <p:tgtEl>
                                          <p:spTgt spid="3">
                                            <p:txEl>
                                              <p:pRg st="3" end="3"/>
                                            </p:txEl>
                                          </p:spTgt>
                                        </p:tgtEl>
                                        <p:attrNameLst>
                                          <p:attrName>ppt_x</p:attrName>
                                          <p:attrName>ppt_y</p:attrName>
                                        </p:attrNameLst>
                                      </p:cBhvr>
                                    </p:animMotion>
                                    <p:animEffect transition="in" filter="fade">
                                      <p:cBhvr>
                                        <p:cTn id="37" dur="2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Scale>
                                      <p:cBhvr>
                                        <p:cTn id="42" dur="2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2000" decel="50000" fill="hold">
                                          <p:stCondLst>
                                            <p:cond delay="0"/>
                                          </p:stCondLst>
                                        </p:cTn>
                                        <p:tgtEl>
                                          <p:spTgt spid="3">
                                            <p:txEl>
                                              <p:pRg st="4" end="4"/>
                                            </p:txEl>
                                          </p:spTgt>
                                        </p:tgtEl>
                                        <p:attrNameLst>
                                          <p:attrName>ppt_x</p:attrName>
                                          <p:attrName>ppt_y</p:attrName>
                                        </p:attrNameLst>
                                      </p:cBhvr>
                                    </p:animMotion>
                                    <p:animEffect transition="in" filter="fade">
                                      <p:cBhvr>
                                        <p:cTn id="44" dur="2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Scale>
                                      <p:cBhvr>
                                        <p:cTn id="49" dur="2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2000" decel="50000" fill="hold">
                                          <p:stCondLst>
                                            <p:cond delay="0"/>
                                          </p:stCondLst>
                                        </p:cTn>
                                        <p:tgtEl>
                                          <p:spTgt spid="3">
                                            <p:txEl>
                                              <p:pRg st="5" end="5"/>
                                            </p:txEl>
                                          </p:spTgt>
                                        </p:tgtEl>
                                        <p:attrNameLst>
                                          <p:attrName>ppt_x</p:attrName>
                                          <p:attrName>ppt_y</p:attrName>
                                        </p:attrNameLst>
                                      </p:cBhvr>
                                    </p:animMotion>
                                    <p:animEffect transition="in" filter="fade">
                                      <p:cBhvr>
                                        <p:cTn id="51" dur="2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Scale>
                                      <p:cBhvr>
                                        <p:cTn id="56" dur="2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2000" decel="50000" fill="hold">
                                          <p:stCondLst>
                                            <p:cond delay="0"/>
                                          </p:stCondLst>
                                        </p:cTn>
                                        <p:tgtEl>
                                          <p:spTgt spid="3">
                                            <p:txEl>
                                              <p:pRg st="6" end="6"/>
                                            </p:txEl>
                                          </p:spTgt>
                                        </p:tgtEl>
                                        <p:attrNameLst>
                                          <p:attrName>ppt_x</p:attrName>
                                          <p:attrName>ppt_y</p:attrName>
                                        </p:attrNameLst>
                                      </p:cBhvr>
                                    </p:animMotion>
                                    <p:animEffect transition="in" filter="fade">
                                      <p:cBhvr>
                                        <p:cTn id="58" dur="2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Scale>
                                      <p:cBhvr>
                                        <p:cTn id="63" dur="2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2000" decel="50000" fill="hold">
                                          <p:stCondLst>
                                            <p:cond delay="0"/>
                                          </p:stCondLst>
                                        </p:cTn>
                                        <p:tgtEl>
                                          <p:spTgt spid="3">
                                            <p:txEl>
                                              <p:pRg st="7" end="7"/>
                                            </p:txEl>
                                          </p:spTgt>
                                        </p:tgtEl>
                                        <p:attrNameLst>
                                          <p:attrName>ppt_x</p:attrName>
                                          <p:attrName>ppt_y</p:attrName>
                                        </p:attrNameLst>
                                      </p:cBhvr>
                                    </p:animMotion>
                                    <p:animEffect transition="in" filter="fade">
                                      <p:cBhvr>
                                        <p:cTn id="6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solidFill>
                  <a:srgbClr val="FF0000"/>
                </a:solidFill>
                <a:latin typeface="Times New Roman" pitchFamily="18" charset="0"/>
                <a:cs typeface="Times New Roman" pitchFamily="18" charset="0"/>
              </a:rPr>
              <a:t>Вокально-хоровые навыки</a:t>
            </a:r>
            <a:endParaRPr lang="ru-RU" sz="40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124745"/>
            <a:ext cx="8229600" cy="3672408"/>
          </a:xfrm>
        </p:spPr>
        <p:txBody>
          <a:bodyPr/>
          <a:lstStyle/>
          <a:p>
            <a:r>
              <a:rPr lang="ru-RU" b="1" dirty="0" smtClean="0">
                <a:latin typeface="Times New Roman" pitchFamily="18" charset="0"/>
                <a:cs typeface="Times New Roman" pitchFamily="18" charset="0"/>
              </a:rPr>
              <a:t>дыхание</a:t>
            </a:r>
          </a:p>
          <a:p>
            <a:r>
              <a:rPr lang="ru-RU" b="1" dirty="0" smtClean="0">
                <a:latin typeface="Times New Roman" pitchFamily="18" charset="0"/>
                <a:cs typeface="Times New Roman" pitchFamily="18" charset="0"/>
              </a:rPr>
              <a:t>  звукообразование</a:t>
            </a:r>
          </a:p>
          <a:p>
            <a:r>
              <a:rPr lang="ru-RU" b="1" dirty="0" smtClean="0">
                <a:latin typeface="Times New Roman" pitchFamily="18" charset="0"/>
                <a:cs typeface="Times New Roman" pitchFamily="18" charset="0"/>
              </a:rPr>
              <a:t>     дикция</a:t>
            </a:r>
          </a:p>
          <a:p>
            <a:r>
              <a:rPr lang="ru-RU" b="1" dirty="0" smtClean="0">
                <a:latin typeface="Times New Roman" pitchFamily="18" charset="0"/>
                <a:cs typeface="Times New Roman" pitchFamily="18" charset="0"/>
              </a:rPr>
              <a:t>        чистота интонирования</a:t>
            </a:r>
          </a:p>
          <a:p>
            <a:r>
              <a:rPr lang="ru-RU" b="1" dirty="0" smtClean="0">
                <a:latin typeface="Times New Roman" pitchFamily="18" charset="0"/>
                <a:cs typeface="Times New Roman" pitchFamily="18" charset="0"/>
              </a:rPr>
              <a:t>            ансамбль</a:t>
            </a:r>
          </a:p>
          <a:p>
            <a:pPr>
              <a:buNone/>
            </a:pPr>
            <a:endParaRPr lang="ru-RU" dirty="0"/>
          </a:p>
        </p:txBody>
      </p:sp>
      <p:pic>
        <p:nvPicPr>
          <p:cNvPr id="5" name="Рисунок 4" descr="333.jpg"/>
          <p:cNvPicPr>
            <a:picLocks noChangeAspect="1"/>
          </p:cNvPicPr>
          <p:nvPr/>
        </p:nvPicPr>
        <p:blipFill>
          <a:blip r:embed="rId2" cstate="print"/>
          <a:stretch>
            <a:fillRect/>
          </a:stretch>
        </p:blipFill>
        <p:spPr>
          <a:xfrm>
            <a:off x="3995936" y="3429000"/>
            <a:ext cx="4752528" cy="3429000"/>
          </a:xfrm>
          <a:prstGeom prst="snip2Diag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4000" b="1" dirty="0" smtClean="0">
                <a:solidFill>
                  <a:srgbClr val="FF0000"/>
                </a:solidFill>
                <a:latin typeface="Times New Roman" pitchFamily="18" charset="0"/>
                <a:cs typeface="Times New Roman" pitchFamily="18" charset="0"/>
              </a:rPr>
              <a:t>Певческое дыхание</a:t>
            </a:r>
            <a:endParaRPr lang="ru-RU" sz="40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0" y="980728"/>
            <a:ext cx="8892480" cy="5877272"/>
          </a:xfrm>
        </p:spPr>
        <p:txBody>
          <a:bodyPr>
            <a:normAutofit/>
          </a:bodyPr>
          <a:lstStyle/>
          <a:p>
            <a:pPr algn="just">
              <a:buNone/>
            </a:pPr>
            <a:r>
              <a:rPr lang="ru-RU" sz="2800" dirty="0" smtClean="0">
                <a:latin typeface="Times New Roman" pitchFamily="18" charset="0"/>
                <a:cs typeface="Times New Roman" pitchFamily="18" charset="0"/>
              </a:rPr>
              <a:t>    Вначале идет работа над выработкой напевности звучания на основе элементарного овладения </a:t>
            </a:r>
            <a:r>
              <a:rPr lang="ru-RU" sz="2800" b="1" dirty="0" smtClean="0">
                <a:latin typeface="Times New Roman" pitchFamily="18" charset="0"/>
                <a:cs typeface="Times New Roman" pitchFamily="18" charset="0"/>
              </a:rPr>
              <a:t>певческим дыханием</a:t>
            </a:r>
            <a:r>
              <a:rPr lang="ru-RU" sz="2800" dirty="0" smtClean="0">
                <a:latin typeface="Times New Roman" pitchFamily="18" charset="0"/>
                <a:cs typeface="Times New Roman" pitchFamily="18" charset="0"/>
              </a:rPr>
              <a:t>, которое существенно влияет на чистоту и красоту звука, выразительность исполнения. Это сложный и длительный процесс, поэтому на начальном этапе обучения он сводится к овладению плавным и равномерным вдохом и выдохом, не прерывающим музыкальную фразу. Такой выдох во многом зависит от верно взятого дыхания. </a:t>
            </a:r>
          </a:p>
          <a:p>
            <a:pPr algn="just">
              <a:buNone/>
            </a:pPr>
            <a:r>
              <a:rPr lang="ru-RU" sz="2800" b="1" i="1" dirty="0" smtClean="0">
                <a:solidFill>
                  <a:srgbClr val="FF0000"/>
                </a:solidFill>
                <a:latin typeface="Times New Roman" pitchFamily="18" charset="0"/>
                <a:cs typeface="Times New Roman" pitchFamily="18" charset="0"/>
              </a:rPr>
              <a:t>Очень важно научить ребенка правильно и в нужном месте брать дыхание. Необходимо, чтобы ребенок понял, что от него хотят.</a:t>
            </a:r>
            <a:endParaRPr lang="ru-RU" sz="2800" b="1" dirty="0" smtClean="0">
              <a:solidFill>
                <a:srgbClr val="FF0000"/>
              </a:solidFill>
              <a:latin typeface="Times New Roman" pitchFamily="18" charset="0"/>
              <a:cs typeface="Times New Roman" pitchFamily="18" charset="0"/>
            </a:endParaRPr>
          </a:p>
          <a:p>
            <a:pPr>
              <a:buNone/>
            </a:pPr>
            <a:endParaRPr lang="ru-RU"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356592"/>
          </a:xfrm>
        </p:spPr>
        <p:txBody>
          <a:bodyPr>
            <a:noAutofit/>
          </a:bodyPr>
          <a:lstStyle/>
          <a:p>
            <a:pPr algn="ctr"/>
            <a:r>
              <a:rPr lang="ru-RU" sz="2400" i="1" dirty="0" smtClean="0">
                <a:solidFill>
                  <a:srgbClr val="FF0000"/>
                </a:solidFill>
              </a:rPr>
              <a:t>Певческое дыхание</a:t>
            </a:r>
            <a:endParaRPr lang="ru-RU" sz="2400" i="1" dirty="0">
              <a:solidFill>
                <a:srgbClr val="FF0000"/>
              </a:solidFill>
            </a:endParaRPr>
          </a:p>
        </p:txBody>
      </p:sp>
      <p:sp>
        <p:nvSpPr>
          <p:cNvPr id="4" name="Текст 3"/>
          <p:cNvSpPr>
            <a:spLocks noGrp="1"/>
          </p:cNvSpPr>
          <p:nvPr>
            <p:ph type="body" sz="half" idx="2"/>
          </p:nvPr>
        </p:nvSpPr>
        <p:spPr>
          <a:xfrm>
            <a:off x="179512" y="5085184"/>
            <a:ext cx="8964488" cy="1512168"/>
          </a:xfrm>
        </p:spPr>
        <p:txBody>
          <a:bodyPr>
            <a:normAutofit lnSpcReduction="10000"/>
          </a:bodyPr>
          <a:lstStyle/>
          <a:p>
            <a:r>
              <a:rPr lang="ru-RU" sz="2400" b="1" i="1" dirty="0" smtClean="0">
                <a:latin typeface="Times New Roman" pitchFamily="18" charset="0"/>
                <a:cs typeface="Times New Roman" pitchFamily="18" charset="0"/>
              </a:rPr>
              <a:t>Например: </a:t>
            </a:r>
            <a:r>
              <a:rPr lang="ru-RU" sz="2400" dirty="0" smtClean="0">
                <a:latin typeface="Times New Roman" pitchFamily="18" charset="0"/>
                <a:cs typeface="Times New Roman" pitchFamily="18" charset="0"/>
              </a:rPr>
              <a:t>«Вот смотрите, я пою всю фразу на одном дыхании, а допеть не могу. Почему? Попробуй ты». Ребенок… «Чувствуешь?» «Не хватило силы». «Правильно, только не силы, а воздуха. Значит надо его опять набрать в легкие. Вздох и поем дальше».</a:t>
            </a:r>
          </a:p>
          <a:p>
            <a:endParaRPr lang="ru-RU" dirty="0"/>
          </a:p>
        </p:txBody>
      </p:sp>
      <p:pic>
        <p:nvPicPr>
          <p:cNvPr id="5" name="Рисунок 4" descr="IMG_7845.JPG"/>
          <p:cNvPicPr>
            <a:picLocks noGrp="1" noChangeAspect="1"/>
          </p:cNvPicPr>
          <p:nvPr>
            <p:ph type="pic" idx="1"/>
          </p:nvPr>
        </p:nvPicPr>
        <p:blipFill>
          <a:blip r:embed="rId2" cstate="email"/>
          <a:srcRect l="8681" r="8681"/>
          <a:stretch>
            <a:fillRect/>
          </a:stretch>
        </p:blipFill>
        <p:spPr>
          <a:xfrm>
            <a:off x="467544" y="0"/>
            <a:ext cx="8136904" cy="4727575"/>
          </a:xfrm>
          <a:prstGeom prst="rect">
            <a:avLst/>
          </a:prstGeom>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706090"/>
          </a:xfrm>
        </p:spPr>
        <p:txBody>
          <a:bodyPr>
            <a:noAutofit/>
          </a:bodyPr>
          <a:lstStyle/>
          <a:p>
            <a:r>
              <a:rPr lang="ru-RU" sz="4000" b="1" dirty="0" smtClean="0">
                <a:solidFill>
                  <a:srgbClr val="FF0000"/>
                </a:solidFill>
                <a:latin typeface="Times New Roman" pitchFamily="18" charset="0"/>
                <a:cs typeface="Times New Roman" pitchFamily="18" charset="0"/>
              </a:rPr>
              <a:t>Методика  обучения певческому дыханию</a:t>
            </a:r>
            <a:endParaRPr lang="ru-RU" sz="4000" b="1" dirty="0">
              <a:solidFill>
                <a:srgbClr val="FF0000"/>
              </a:solidFill>
              <a:latin typeface="Times New Roman" pitchFamily="18" charset="0"/>
              <a:cs typeface="Times New Roman" pitchFamily="18" charset="0"/>
            </a:endParaRPr>
          </a:p>
        </p:txBody>
      </p:sp>
      <p:sp>
        <p:nvSpPr>
          <p:cNvPr id="6" name="Содержимое 5"/>
          <p:cNvSpPr>
            <a:spLocks noGrp="1"/>
          </p:cNvSpPr>
          <p:nvPr>
            <p:ph idx="1"/>
          </p:nvPr>
        </p:nvSpPr>
        <p:spPr>
          <a:xfrm>
            <a:off x="0" y="1268760"/>
            <a:ext cx="9144000" cy="5589240"/>
          </a:xfrm>
        </p:spPr>
        <p:txBody>
          <a:bodyPr>
            <a:normAutofit fontScale="70000" lnSpcReduction="20000"/>
          </a:bodyPr>
          <a:lstStyle/>
          <a:p>
            <a:r>
              <a:rPr lang="ru-RU" sz="3400" dirty="0" smtClean="0">
                <a:latin typeface="Times New Roman" pitchFamily="18" charset="0"/>
                <a:cs typeface="Times New Roman" pitchFamily="18" charset="0"/>
              </a:rPr>
              <a:t>Научить детей спокойному вдоху, не перегруженному воздухом, без участия плеч помогают упражнения из дыхательной гимнастики А.Н. </a:t>
            </a:r>
            <a:r>
              <a:rPr lang="ru-RU" sz="3400" dirty="0" err="1" smtClean="0">
                <a:latin typeface="Times New Roman" pitchFamily="18" charset="0"/>
                <a:cs typeface="Times New Roman" pitchFamily="18" charset="0"/>
              </a:rPr>
              <a:t>Стрельниковой</a:t>
            </a:r>
            <a:r>
              <a:rPr lang="ru-RU" sz="3400" dirty="0" smtClean="0">
                <a:latin typeface="Times New Roman" pitchFamily="18" charset="0"/>
                <a:cs typeface="Times New Roman" pitchFamily="18" charset="0"/>
              </a:rPr>
              <a:t> («Ладошки», «Погонщики», «Насос», «Кошечка» и другие) и системе </a:t>
            </a:r>
            <a:r>
              <a:rPr lang="ru-RU" sz="3400" dirty="0" err="1" smtClean="0">
                <a:latin typeface="Times New Roman" pitchFamily="18" charset="0"/>
                <a:cs typeface="Times New Roman" pitchFamily="18" charset="0"/>
              </a:rPr>
              <a:t>Д.Огороднова</a:t>
            </a:r>
            <a:r>
              <a:rPr lang="ru-RU" sz="3400" dirty="0" smtClean="0">
                <a:latin typeface="Times New Roman" pitchFamily="18" charset="0"/>
                <a:cs typeface="Times New Roman" pitchFamily="18" charset="0"/>
              </a:rPr>
              <a:t> («Понюхать цветок»).</a:t>
            </a:r>
          </a:p>
          <a:p>
            <a:r>
              <a:rPr lang="ru-RU" sz="3400" dirty="0" smtClean="0">
                <a:latin typeface="Times New Roman" pitchFamily="18" charset="0"/>
                <a:cs typeface="Times New Roman" pitchFamily="18" charset="0"/>
              </a:rPr>
              <a:t> В дальнейшем задача усложняется – дети учатся быстрому спокойному вдоху в подвижных песнях и между фразами.</a:t>
            </a:r>
          </a:p>
          <a:p>
            <a:r>
              <a:rPr lang="ru-RU" sz="3400" dirty="0" smtClean="0">
                <a:latin typeface="Times New Roman" pitchFamily="18" charset="0"/>
                <a:cs typeface="Times New Roman" pitchFamily="18" charset="0"/>
              </a:rPr>
              <a:t>Работа над певческим дыханием связана со звукообразованием. И здесь, конечно, необходима система – певческие упражнения и постепенные напоминания. Использую показ жестом, помогающим вовремя взять дыхание. Предлагаю после вступления к песне «понюхать цветок» и сразу начать петь. Чтобы дети не разрывали слово, показываю правильное и неправильное исполнение. Затем правильно исполняем упражнения. Для развития дыхания </a:t>
            </a:r>
            <a:r>
              <a:rPr lang="ru-RU" sz="3400" dirty="0" err="1" smtClean="0">
                <a:latin typeface="Times New Roman" pitchFamily="18" charset="0"/>
                <a:cs typeface="Times New Roman" pitchFamily="18" charset="0"/>
              </a:rPr>
              <a:t>пропеваем</a:t>
            </a:r>
            <a:r>
              <a:rPr lang="ru-RU" sz="3400" dirty="0" smtClean="0">
                <a:latin typeface="Times New Roman" pitchFamily="18" charset="0"/>
                <a:cs typeface="Times New Roman" pitchFamily="18" charset="0"/>
              </a:rPr>
              <a:t> на выдохе гласные звуки, открытые слоги (например: да, та, ля), фразы, начиная с коротких и постепенно переходя к более длинным (например: «Я иду и пою»).</a:t>
            </a:r>
          </a:p>
          <a:p>
            <a:pPr>
              <a:buNone/>
            </a:pPr>
            <a:endParaRPr lang="ru-RU"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Scale>
                                      <p:cBhvr>
                                        <p:cTn id="14"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xEl>
                                              <p:pRg st="0" end="0"/>
                                            </p:txEl>
                                          </p:spTgt>
                                        </p:tgtEl>
                                        <p:attrNameLst>
                                          <p:attrName>ppt_x</p:attrName>
                                          <p:attrName>ppt_y</p:attrName>
                                        </p:attrNameLst>
                                      </p:cBhvr>
                                    </p:animMotion>
                                    <p:animEffect transition="in" filter="fade">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Scale>
                                      <p:cBhvr>
                                        <p:cTn id="21"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1" end="1"/>
                                            </p:txEl>
                                          </p:spTgt>
                                        </p:tgtEl>
                                        <p:attrNameLst>
                                          <p:attrName>ppt_x</p:attrName>
                                          <p:attrName>ppt_y</p:attrName>
                                        </p:attrNameLst>
                                      </p:cBhvr>
                                    </p:animMotion>
                                    <p:animEffect transition="in" filter="fade">
                                      <p:cBhvr>
                                        <p:cTn id="23" dur="10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Scale>
                                      <p:cBhvr>
                                        <p:cTn id="28"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
                                            <p:txEl>
                                              <p:pRg st="2" end="2"/>
                                            </p:txEl>
                                          </p:spTgt>
                                        </p:tgtEl>
                                        <p:attrNameLst>
                                          <p:attrName>ppt_x</p:attrName>
                                          <p:attrName>ppt_y</p:attrName>
                                        </p:attrNameLst>
                                      </p:cBhvr>
                                    </p:animMotion>
                                    <p:animEffect transition="in" filter="fade">
                                      <p:cBhvr>
                                        <p:cTn id="30"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706090"/>
          </a:xfrm>
        </p:spPr>
        <p:txBody>
          <a:bodyPr>
            <a:normAutofit/>
          </a:bodyPr>
          <a:lstStyle/>
          <a:p>
            <a:r>
              <a:rPr lang="ru-RU" sz="4000" b="1" dirty="0" smtClean="0">
                <a:solidFill>
                  <a:srgbClr val="FF0000"/>
                </a:solidFill>
                <a:latin typeface="Times New Roman" pitchFamily="18" charset="0"/>
                <a:cs typeface="Times New Roman" pitchFamily="18" charset="0"/>
              </a:rPr>
              <a:t>Звукообразование </a:t>
            </a:r>
            <a:endParaRPr lang="ru-RU" sz="4000" b="1" dirty="0">
              <a:solidFill>
                <a:srgbClr val="FF0000"/>
              </a:solidFill>
              <a:latin typeface="Times New Roman" pitchFamily="18" charset="0"/>
              <a:cs typeface="Times New Roman" pitchFamily="18" charset="0"/>
            </a:endParaRPr>
          </a:p>
        </p:txBody>
      </p:sp>
      <p:sp>
        <p:nvSpPr>
          <p:cNvPr id="6" name="Содержимое 5"/>
          <p:cNvSpPr>
            <a:spLocks noGrp="1"/>
          </p:cNvSpPr>
          <p:nvPr>
            <p:ph idx="1"/>
          </p:nvPr>
        </p:nvSpPr>
        <p:spPr>
          <a:xfrm>
            <a:off x="0" y="1052736"/>
            <a:ext cx="8748464" cy="5805264"/>
          </a:xfrm>
        </p:spPr>
        <p:txBody>
          <a:bodyPr>
            <a:normAutofit fontScale="77500" lnSpcReduction="20000"/>
          </a:bodyPr>
          <a:lstStyle/>
          <a:p>
            <a:pPr algn="just"/>
            <a:r>
              <a:rPr lang="ru-RU" sz="3100" b="1" dirty="0" smtClean="0">
                <a:latin typeface="Times New Roman" pitchFamily="18" charset="0"/>
                <a:cs typeface="Times New Roman" pitchFamily="18" charset="0"/>
              </a:rPr>
              <a:t>Звукообразование</a:t>
            </a:r>
            <a:r>
              <a:rPr lang="ru-RU" sz="3100" dirty="0" smtClean="0">
                <a:latin typeface="Times New Roman" pitchFamily="18" charset="0"/>
                <a:cs typeface="Times New Roman" pitchFamily="18" charset="0"/>
              </a:rPr>
              <a:t> при правильной постановке голоса должно быть естественным, звонким и лёгким, дети должны петь без крика и напряжения. Для правильного звукообразования большое значение имеет чёткая работа голосового аппарата (нижней челюсти, губ, мягкого нёба с маленьким язычком). Со звукообразованием тесно связано такое качество звука, как напевность.</a:t>
            </a:r>
          </a:p>
          <a:p>
            <a:pPr algn="just"/>
            <a:r>
              <a:rPr lang="ru-RU" sz="3100" dirty="0" smtClean="0">
                <a:latin typeface="Times New Roman" pitchFamily="18" charset="0"/>
                <a:cs typeface="Times New Roman" pitchFamily="18" charset="0"/>
              </a:rPr>
              <a:t>Чтобы научить детей петь протяжно, напевно, надо, начиная с младшей группы, учить их протягивать отдельные звуки, концы музыкальных фраз. </a:t>
            </a:r>
          </a:p>
          <a:p>
            <a:pPr algn="just"/>
            <a:r>
              <a:rPr lang="ru-RU" sz="3100" dirty="0" smtClean="0">
                <a:latin typeface="Times New Roman" pitchFamily="18" charset="0"/>
                <a:cs typeface="Times New Roman" pitchFamily="18" charset="0"/>
              </a:rPr>
              <a:t>Протяжность в пении зависит от правильно взятого дыхания и от преобладания гласных, что характерно для народных песен. Развитию протяжности помогает пение песен, написанных в умеренном или медленном темпе, а также разучивание песен сначала в замедленном темпе. Для хорошего звукообразования большое значение имеет правильное произношение гласных и согласных. Дикция в пении несколько отличается от речевого произношения.</a:t>
            </a:r>
          </a:p>
          <a:p>
            <a:pPr>
              <a:buNone/>
            </a:pPr>
            <a:endParaRPr lang="ru-RU"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1000" fill="hold"/>
                                        <p:tgtEl>
                                          <p:spTgt spid="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1000" fill="hold"/>
                                        <p:tgtEl>
                                          <p:spTgt spid="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1000" fill="hold"/>
                                        <p:tgtEl>
                                          <p:spTgt spid="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9" presetClass="entr" presetSubtype="0" accel="100000"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1000" fill="hold"/>
                                        <p:tgtEl>
                                          <p:spTgt spid="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1000" fill="hold"/>
                                        <p:tgtEl>
                                          <p:spTgt spid="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1000" fill="hold"/>
                                        <p:tgtEl>
                                          <p:spTgt spid="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634082"/>
          </a:xfrm>
        </p:spPr>
        <p:txBody>
          <a:bodyPr>
            <a:noAutofit/>
          </a:bodyPr>
          <a:lstStyle/>
          <a:p>
            <a:r>
              <a:rPr lang="ru-RU" sz="4000" b="1" dirty="0" smtClean="0">
                <a:solidFill>
                  <a:srgbClr val="FF0000"/>
                </a:solidFill>
                <a:latin typeface="Times New Roman" pitchFamily="18" charset="0"/>
                <a:cs typeface="Times New Roman" pitchFamily="18" charset="0"/>
              </a:rPr>
              <a:t>Дикция</a:t>
            </a:r>
            <a:r>
              <a:rPr lang="ru-RU" sz="4000" b="1" dirty="0" smtClean="0">
                <a:latin typeface="Times New Roman" pitchFamily="18" charset="0"/>
                <a:cs typeface="Times New Roman" pitchFamily="18" charset="0"/>
              </a:rPr>
              <a:t> </a:t>
            </a:r>
            <a:endParaRPr lang="ru-RU" sz="4000" b="1" dirty="0">
              <a:latin typeface="Times New Roman" pitchFamily="18" charset="0"/>
              <a:cs typeface="Times New Roman" pitchFamily="18" charset="0"/>
            </a:endParaRPr>
          </a:p>
        </p:txBody>
      </p:sp>
      <p:sp>
        <p:nvSpPr>
          <p:cNvPr id="6" name="Содержимое 5"/>
          <p:cNvSpPr>
            <a:spLocks noGrp="1"/>
          </p:cNvSpPr>
          <p:nvPr>
            <p:ph idx="1"/>
          </p:nvPr>
        </p:nvSpPr>
        <p:spPr>
          <a:xfrm>
            <a:off x="0" y="1052736"/>
            <a:ext cx="8748464" cy="5805264"/>
          </a:xfrm>
        </p:spPr>
        <p:txBody>
          <a:bodyPr>
            <a:normAutofit fontScale="92500" lnSpcReduction="10000"/>
          </a:bodyPr>
          <a:lstStyle/>
          <a:p>
            <a:pPr algn="just">
              <a:buNone/>
            </a:pPr>
            <a:r>
              <a:rPr lang="ru-RU" sz="2600" dirty="0" smtClean="0">
                <a:latin typeface="Times New Roman" pitchFamily="18" charset="0"/>
                <a:cs typeface="Times New Roman" pitchFamily="18" charset="0"/>
              </a:rPr>
              <a:t>     Работа над </a:t>
            </a:r>
            <a:r>
              <a:rPr lang="ru-RU" sz="2600" b="1" dirty="0" smtClean="0">
                <a:latin typeface="Times New Roman" pitchFamily="18" charset="0"/>
                <a:cs typeface="Times New Roman" pitchFamily="18" charset="0"/>
              </a:rPr>
              <a:t>дикцией</a:t>
            </a:r>
            <a:r>
              <a:rPr lang="ru-RU" sz="2600" dirty="0" smtClean="0">
                <a:latin typeface="Times New Roman" pitchFamily="18" charset="0"/>
                <a:cs typeface="Times New Roman" pitchFamily="18" charset="0"/>
              </a:rPr>
              <a:t> начинается с формирования округлых гласных и отчётливое произношение согласных в умеренных по темпу песнях, а затем, и в весёлых, шуточных, которые требуют подвижности артикуляционного аппарата. Я стараюсь научить детей певческой дикции, объясняю им, что надо петь песню так, чтобы слушатели могли понять, о чем в ней поется, показываю, как произносятся отдельные фразы и слова. Условием хорошей дикции и выразительного пения являются понимание детьми смысла слов, музыкального образа песни. Фразировка в песне определяется содержанием в его словесном и мелодическом выражении. Поэтому мы сначала определяем содержание песни, расшифровываем непонятные слова, находим кульминацию. Для выработки навыка выразительной дикции рекомендуется использовать: упражнения артикуляционной гимнастики, скороговорки, </a:t>
            </a:r>
            <a:r>
              <a:rPr lang="ru-RU" sz="2600" dirty="0" err="1" smtClean="0">
                <a:latin typeface="Times New Roman" pitchFamily="18" charset="0"/>
                <a:cs typeface="Times New Roman" pitchFamily="18" charset="0"/>
              </a:rPr>
              <a:t>чистоговорки</a:t>
            </a:r>
            <a:r>
              <a:rPr lang="ru-RU" sz="2600" dirty="0" smtClean="0">
                <a:latin typeface="Times New Roman" pitchFamily="18" charset="0"/>
                <a:cs typeface="Times New Roman" pitchFamily="18" charset="0"/>
              </a:rPr>
              <a:t>, речевые зарядки, </a:t>
            </a:r>
            <a:r>
              <a:rPr lang="ru-RU" sz="2600" dirty="0" err="1" smtClean="0">
                <a:latin typeface="Times New Roman" pitchFamily="18" charset="0"/>
                <a:cs typeface="Times New Roman" pitchFamily="18" charset="0"/>
              </a:rPr>
              <a:t>ритмодекламации</a:t>
            </a:r>
            <a:r>
              <a:rPr lang="ru-RU" sz="2600" dirty="0" smtClean="0">
                <a:latin typeface="Times New Roman" pitchFamily="18" charset="0"/>
                <a:cs typeface="Times New Roman" pitchFamily="18" charset="0"/>
              </a:rPr>
              <a:t>.</a:t>
            </a:r>
          </a:p>
          <a:p>
            <a:pPr>
              <a:buNone/>
            </a:pPr>
            <a:endParaRPr lang="ru-RU"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634082"/>
          </a:xfrm>
        </p:spPr>
        <p:txBody>
          <a:bodyPr>
            <a:normAutofit fontScale="90000"/>
          </a:bodyPr>
          <a:lstStyle/>
          <a:p>
            <a:r>
              <a:rPr lang="ru-RU" dirty="0" smtClean="0"/>
              <a:t> </a:t>
            </a:r>
            <a:br>
              <a:rPr lang="ru-RU" dirty="0" smtClean="0"/>
            </a:br>
            <a:r>
              <a:rPr lang="ru-RU" b="1" dirty="0" smtClean="0">
                <a:solidFill>
                  <a:srgbClr val="FF0000"/>
                </a:solidFill>
                <a:latin typeface="Times New Roman" pitchFamily="18" charset="0"/>
                <a:cs typeface="Times New Roman" pitchFamily="18" charset="0"/>
              </a:rPr>
              <a:t>Артикуляционная гимнастика</a:t>
            </a:r>
            <a:r>
              <a:rPr lang="ru-RU" dirty="0" smtClean="0"/>
              <a:t/>
            </a:r>
            <a:br>
              <a:rPr lang="ru-RU" dirty="0" smtClean="0"/>
            </a:br>
            <a:endParaRPr lang="ru-RU" dirty="0"/>
          </a:p>
        </p:txBody>
      </p:sp>
      <p:sp>
        <p:nvSpPr>
          <p:cNvPr id="6" name="Содержимое 5"/>
          <p:cNvSpPr>
            <a:spLocks noGrp="1"/>
          </p:cNvSpPr>
          <p:nvPr>
            <p:ph idx="1"/>
          </p:nvPr>
        </p:nvSpPr>
        <p:spPr>
          <a:xfrm>
            <a:off x="0" y="980728"/>
            <a:ext cx="8604448" cy="5877272"/>
          </a:xfrm>
        </p:spPr>
        <p:txBody>
          <a:bodyPr>
            <a:normAutofit/>
          </a:bodyPr>
          <a:lstStyle/>
          <a:p>
            <a:pPr algn="just"/>
            <a:r>
              <a:rPr lang="ru-RU" sz="2600" dirty="0" smtClean="0">
                <a:latin typeface="Times New Roman" pitchFamily="18" charset="0"/>
                <a:cs typeface="Times New Roman" pitchFamily="18" charset="0"/>
              </a:rPr>
              <a:t>Основная цель артикуляционной гимнастики – выработка качественных, полноценных движений органов артикуляции, подготовка к правильному произнесению фонем. В результате этой работы у наших детей повышаются показатели уровня развития речи детей, певческих навыков, улучшаются музыкальная память, внимание.</a:t>
            </a:r>
          </a:p>
          <a:p>
            <a:pPr algn="just"/>
            <a:r>
              <a:rPr lang="ru-RU" sz="2600" b="1" i="1" dirty="0" smtClean="0">
                <a:latin typeface="Times New Roman" pitchFamily="18" charset="0"/>
                <a:cs typeface="Times New Roman" pitchFamily="18" charset="0"/>
              </a:rPr>
              <a:t>Например,</a:t>
            </a:r>
            <a:r>
              <a:rPr lang="ru-RU" sz="2600" b="1" dirty="0" smtClean="0">
                <a:latin typeface="Times New Roman" pitchFamily="18" charset="0"/>
                <a:cs typeface="Times New Roman" pitchFamily="18" charset="0"/>
              </a:rPr>
              <a:t> игра «Язычок»</a:t>
            </a:r>
            <a:endParaRPr lang="ru-RU" sz="2600" dirty="0" smtClean="0">
              <a:latin typeface="Times New Roman" pitchFamily="18" charset="0"/>
              <a:cs typeface="Times New Roman" pitchFamily="18" charset="0"/>
            </a:endParaRPr>
          </a:p>
          <a:p>
            <a:pPr algn="just">
              <a:buNone/>
            </a:pPr>
            <a:r>
              <a:rPr lang="ru-RU" sz="2600" dirty="0" smtClean="0">
                <a:latin typeface="Times New Roman" pitchFamily="18" charset="0"/>
                <a:cs typeface="Times New Roman" pitchFamily="18" charset="0"/>
              </a:rPr>
              <a:t>    (артикуляционная игра для малышей. Игра заключается в том, что язычок «путешествует» по рту ребенка и тем самым разогревает все необходимые мышцы. Во время игры детям рассказывается стишок и они должны повторять за ведущим все движения).</a:t>
            </a:r>
          </a:p>
          <a:p>
            <a:pPr>
              <a:buNone/>
            </a:pPr>
            <a:endParaRPr lang="ru-RU"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SC0102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45.gif"/>
          <p:cNvPicPr>
            <a:picLocks noChangeAspect="1"/>
          </p:cNvPicPr>
          <p:nvPr/>
        </p:nvPicPr>
        <p:blipFill>
          <a:blip r:embed="rId2" cstate="print"/>
          <a:stretch>
            <a:fillRect/>
          </a:stretch>
        </p:blipFill>
        <p:spPr>
          <a:xfrm>
            <a:off x="0" y="1"/>
            <a:ext cx="8892480" cy="1340767"/>
          </a:xfrm>
          <a:prstGeom prst="rect">
            <a:avLst/>
          </a:prstGeom>
        </p:spPr>
      </p:pic>
      <p:sp>
        <p:nvSpPr>
          <p:cNvPr id="3" name="Содержимое 2"/>
          <p:cNvSpPr>
            <a:spLocks noGrp="1"/>
          </p:cNvSpPr>
          <p:nvPr>
            <p:ph idx="1"/>
          </p:nvPr>
        </p:nvSpPr>
        <p:spPr>
          <a:xfrm>
            <a:off x="0" y="1340768"/>
            <a:ext cx="8748464" cy="5517232"/>
          </a:xfrm>
        </p:spPr>
        <p:txBody>
          <a:bodyPr>
            <a:normAutofit/>
          </a:bodyPr>
          <a:lstStyle/>
          <a:p>
            <a:pPr algn="just">
              <a:buNone/>
            </a:pPr>
            <a:r>
              <a:rPr lang="ru-RU" sz="2600" dirty="0" smtClean="0">
                <a:latin typeface="Times New Roman" pitchFamily="18" charset="0"/>
                <a:cs typeface="Times New Roman" pitchFamily="18" charset="0"/>
              </a:rPr>
              <a:t>    Неоценимое значение оказывают упражнения по системе В.Емельянова, которые делятся на статические и динамические. Данные артикуляционные упражнения предварительно отрабатываются на занятиях с учителем-логопедом перед зеркалом, чтобы дети имели возможность проконтролировать качество выполнения каждого движения. На музыкальных занятиях детьми выполняются уже разученные артикуляционные упражнения, поэтому зрительный контроль в этом случае необязателен. На одном музыкальном занятии перед пением берётся не более пяти упражнений. По мере их усвоения детьми, вводятся новые упражнения.</a:t>
            </a:r>
          </a:p>
          <a:p>
            <a:pPr>
              <a:buNone/>
            </a:pPr>
            <a:endParaRPr lang="ru-RU"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8229600" cy="130026"/>
          </a:xfrm>
        </p:spPr>
        <p:txBody>
          <a:bodyPr>
            <a:normAutofit fontScale="90000"/>
          </a:bodyPr>
          <a:lstStyle/>
          <a:p>
            <a:r>
              <a:rPr lang="ru-RU" b="1" dirty="0" smtClean="0">
                <a:solidFill>
                  <a:srgbClr val="FF0000"/>
                </a:solidFill>
                <a:latin typeface="Times New Roman" pitchFamily="18" charset="0"/>
                <a:cs typeface="Times New Roman" pitchFamily="18" charset="0"/>
              </a:rPr>
              <a:t>Теоретическая база</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0" y="548680"/>
            <a:ext cx="8676456" cy="6309320"/>
          </a:xfrm>
        </p:spPr>
        <p:txBody>
          <a:bodyPr>
            <a:normAutofit fontScale="55000" lnSpcReduction="20000"/>
          </a:bodyPr>
          <a:lstStyle/>
          <a:p>
            <a:pPr algn="just"/>
            <a:r>
              <a:rPr lang="ru-RU" sz="4400" dirty="0" smtClean="0">
                <a:latin typeface="Times New Roman" pitchFamily="18" charset="0"/>
                <a:cs typeface="Times New Roman" pitchFamily="18" charset="0"/>
              </a:rPr>
              <a:t>Изучая природу и развитие детского слуха и голоса, видный советский педагог-музыкант, кандидат педагогических наук Н.А. </a:t>
            </a:r>
            <a:r>
              <a:rPr lang="ru-RU" sz="4400" dirty="0" err="1" smtClean="0">
                <a:latin typeface="Times New Roman" pitchFamily="18" charset="0"/>
                <a:cs typeface="Times New Roman" pitchFamily="18" charset="0"/>
              </a:rPr>
              <a:t>Метлов</a:t>
            </a:r>
            <a:r>
              <a:rPr lang="ru-RU" sz="4400" dirty="0" smtClean="0">
                <a:latin typeface="Times New Roman" pitchFamily="18" charset="0"/>
                <a:cs typeface="Times New Roman" pitchFamily="18" charset="0"/>
              </a:rPr>
              <a:t> в своей методике определяет особенности голосового аппарата, физиологические возможности дошкольников, их певческие умения и навыки, диапазон голосов детей разных возрастных групп, требования к песенному репертуару детского сада. При этом музыкант-практик большую роль отводил вокальной технике самого педагога, занимающегося с дошкольниками: «Песня должна звучать не только на музыкальных занятиях, но и во время игр, на прогулках, входить в детскую жизнь».  В программе, разработанной под руководством Д. Б. </a:t>
            </a:r>
            <a:r>
              <a:rPr lang="ru-RU" sz="4400" dirty="0" err="1" smtClean="0">
                <a:latin typeface="Times New Roman" pitchFamily="18" charset="0"/>
                <a:cs typeface="Times New Roman" pitchFamily="18" charset="0"/>
              </a:rPr>
              <a:t>Кабалевского</a:t>
            </a:r>
            <a:r>
              <a:rPr lang="ru-RU" sz="4400" dirty="0" smtClean="0">
                <a:latin typeface="Times New Roman" pitchFamily="18" charset="0"/>
                <a:cs typeface="Times New Roman" pitchFamily="18" charset="0"/>
              </a:rPr>
              <a:t> подчёркивается, что активное восприятие музыки – это «основа музыкально-эстетического воспитания в целом и всех его звеньев в частности. Без активного восприятия музыки не может быть качественного пения». Это положение было взято за основу и в программе по музыкальному воспитанию, разработанной под руководством Н. А. Ветлугиной, в которой предлагается цикл песен-упражнений, способствующих развитию музыкальности ребёнка (ладового и ритмического чувства, </a:t>
            </a:r>
            <a:r>
              <a:rPr lang="ru-RU" sz="4400" dirty="0" err="1" smtClean="0">
                <a:latin typeface="Times New Roman" pitchFamily="18" charset="0"/>
                <a:cs typeface="Times New Roman" pitchFamily="18" charset="0"/>
              </a:rPr>
              <a:t>звуковысотного</a:t>
            </a:r>
            <a:r>
              <a:rPr lang="ru-RU" sz="4400" dirty="0" smtClean="0">
                <a:latin typeface="Times New Roman" pitchFamily="18" charset="0"/>
                <a:cs typeface="Times New Roman" pitchFamily="18" charset="0"/>
              </a:rPr>
              <a:t> и динамического слуха).</a:t>
            </a:r>
          </a:p>
          <a:p>
            <a:pPr>
              <a:buNone/>
            </a:pPr>
            <a:endParaRPr lang="ru-RU"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SC01026.JPG"/>
          <p:cNvPicPr>
            <a:picLocks noChangeAspect="1"/>
          </p:cNvPicPr>
          <p:nvPr/>
        </p:nvPicPr>
        <p:blipFill>
          <a:blip r:embed="rId2" cstate="print"/>
          <a:stretch>
            <a:fillRect/>
          </a:stretch>
        </p:blipFill>
        <p:spPr>
          <a:xfrm>
            <a:off x="622845" y="0"/>
            <a:ext cx="7898309" cy="6858000"/>
          </a:xfrm>
          <a:prstGeom prst="rect">
            <a:avLst/>
          </a:prstGeom>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4000" b="1" dirty="0" smtClean="0">
                <a:solidFill>
                  <a:srgbClr val="FF0000"/>
                </a:solidFill>
                <a:latin typeface="Times New Roman" pitchFamily="18" charset="0"/>
                <a:cs typeface="Times New Roman" pitchFamily="18" charset="0"/>
              </a:rPr>
              <a:t>Динамические упражнения</a:t>
            </a:r>
            <a:endParaRPr lang="ru-RU" sz="40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980728"/>
            <a:ext cx="8229600" cy="5616624"/>
          </a:xfrm>
        </p:spPr>
        <p:txBody>
          <a:bodyPr/>
          <a:lstStyle/>
          <a:p>
            <a:pPr algn="just"/>
            <a:r>
              <a:rPr lang="ru-RU" sz="2400" dirty="0" smtClean="0">
                <a:latin typeface="Times New Roman" pitchFamily="18" charset="0"/>
                <a:cs typeface="Times New Roman" pitchFamily="18" charset="0"/>
              </a:rPr>
              <a:t>В отличие от статических, динамические упражнения служат для выработки умения переключаться с одной </a:t>
            </a:r>
            <a:r>
              <a:rPr lang="ru-RU" sz="2400" dirty="0" err="1" smtClean="0">
                <a:latin typeface="Times New Roman" pitchFamily="18" charset="0"/>
                <a:cs typeface="Times New Roman" pitchFamily="18" charset="0"/>
              </a:rPr>
              <a:t>артпозы</a:t>
            </a:r>
            <a:r>
              <a:rPr lang="ru-RU" sz="2400" dirty="0" smtClean="0">
                <a:latin typeface="Times New Roman" pitchFamily="18" charset="0"/>
                <a:cs typeface="Times New Roman" pitchFamily="18" charset="0"/>
              </a:rPr>
              <a:t> на другую, поэтому должны выполняться в более быстром темпе</a:t>
            </a:r>
          </a:p>
          <a:p>
            <a:endParaRPr lang="ru-RU" dirty="0" smtClean="0"/>
          </a:p>
          <a:p>
            <a:pPr>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2492896"/>
            <a:ext cx="8712968" cy="436510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850106"/>
          </a:xfrm>
        </p:spPr>
        <p:txBody>
          <a:bodyPr>
            <a:noAutofit/>
          </a:bodyPr>
          <a:lstStyle/>
          <a:p>
            <a:pPr algn="ctr"/>
            <a:r>
              <a:rPr lang="ru-RU" sz="4000" b="1" dirty="0" smtClean="0">
                <a:solidFill>
                  <a:srgbClr val="FF0000"/>
                </a:solidFill>
                <a:latin typeface="Times New Roman" pitchFamily="18" charset="0"/>
                <a:cs typeface="Times New Roman" pitchFamily="18" charset="0"/>
              </a:rPr>
              <a:t>Примеры статических артикуляционных упражнений</a:t>
            </a:r>
            <a:endParaRPr lang="ru-RU" sz="4000" b="1" dirty="0">
              <a:solidFill>
                <a:srgbClr val="FF0000"/>
              </a:solidFill>
              <a:latin typeface="Times New Roman" pitchFamily="18" charset="0"/>
              <a:cs typeface="Times New Roman" pitchFamily="18" charset="0"/>
            </a:endParaRPr>
          </a:p>
        </p:txBody>
      </p:sp>
      <p:sp>
        <p:nvSpPr>
          <p:cNvPr id="7" name="Содержимое 6"/>
          <p:cNvSpPr>
            <a:spLocks noGrp="1"/>
          </p:cNvSpPr>
          <p:nvPr>
            <p:ph sz="half" idx="1"/>
          </p:nvPr>
        </p:nvSpPr>
        <p:spPr>
          <a:xfrm>
            <a:off x="395536" y="1196752"/>
            <a:ext cx="4248472" cy="5661248"/>
          </a:xfrm>
        </p:spPr>
        <p:txBody>
          <a:bodyPr>
            <a:normAutofit fontScale="77500" lnSpcReduction="20000"/>
          </a:bodyPr>
          <a:lstStyle/>
          <a:p>
            <a:endParaRPr lang="ru-RU" sz="3100" i="1" dirty="0" smtClean="0">
              <a:latin typeface="Times New Roman" pitchFamily="18" charset="0"/>
              <a:cs typeface="Times New Roman" pitchFamily="18" charset="0"/>
            </a:endParaRPr>
          </a:p>
          <a:p>
            <a:r>
              <a:rPr lang="ru-RU" sz="3100" i="1" dirty="0" smtClean="0">
                <a:latin typeface="Times New Roman" pitchFamily="18" charset="0"/>
                <a:cs typeface="Times New Roman" pitchFamily="18" charset="0"/>
              </a:rPr>
              <a:t>Статические артикуляционные упражнения должны выполняться в медленном темпе (каждая артикуляционная поза удерживается в течение 3-7 секунд, после чего язык, губы и щёки принимают нейтральное положение на такое же время).</a:t>
            </a:r>
            <a:endParaRPr lang="ru-RU" sz="3100" dirty="0" smtClean="0">
              <a:latin typeface="Times New Roman" pitchFamily="18" charset="0"/>
              <a:cs typeface="Times New Roman" pitchFamily="18" charset="0"/>
            </a:endParaRPr>
          </a:p>
          <a:p>
            <a:r>
              <a:rPr lang="ru-RU" sz="3100" i="1" dirty="0" smtClean="0">
                <a:latin typeface="Times New Roman" pitchFamily="18" charset="0"/>
                <a:cs typeface="Times New Roman" pitchFamily="18" charset="0"/>
              </a:rPr>
              <a:t>Цель статических упражнений – выработка у ребёнка умения удерживать органы артикуляции в определённом положении.</a:t>
            </a:r>
            <a:endParaRPr lang="ru-RU" sz="3100" dirty="0" smtClean="0">
              <a:latin typeface="Times New Roman" pitchFamily="18" charset="0"/>
              <a:cs typeface="Times New Roman" pitchFamily="18" charset="0"/>
            </a:endParaRPr>
          </a:p>
          <a:p>
            <a:endParaRPr lang="ru-RU" dirty="0"/>
          </a:p>
        </p:txBody>
      </p:sp>
      <p:sp>
        <p:nvSpPr>
          <p:cNvPr id="8" name="Содержимое 7"/>
          <p:cNvSpPr>
            <a:spLocks noGrp="1"/>
          </p:cNvSpPr>
          <p:nvPr>
            <p:ph sz="half" idx="2"/>
          </p:nvPr>
        </p:nvSpPr>
        <p:spPr>
          <a:xfrm>
            <a:off x="4499992" y="1196752"/>
            <a:ext cx="4644008" cy="5661248"/>
          </a:xfrm>
        </p:spPr>
        <p:txBody>
          <a:bodyPr>
            <a:normAutofit fontScale="77500" lnSpcReduction="20000"/>
          </a:bodyPr>
          <a:lstStyle/>
          <a:p>
            <a:pPr algn="ctr">
              <a:buNone/>
            </a:pPr>
            <a:endParaRPr lang="ru-RU" sz="2400" b="1" i="1" dirty="0" smtClean="0">
              <a:latin typeface="Times New Roman" pitchFamily="18" charset="0"/>
              <a:cs typeface="Times New Roman" pitchFamily="18" charset="0"/>
            </a:endParaRPr>
          </a:p>
          <a:p>
            <a:pPr algn="ctr">
              <a:buNone/>
            </a:pPr>
            <a:r>
              <a:rPr lang="ru-RU" sz="2400" b="1" i="1" dirty="0" smtClean="0">
                <a:latin typeface="Times New Roman" pitchFamily="18" charset="0"/>
                <a:cs typeface="Times New Roman" pitchFamily="18" charset="0"/>
              </a:rPr>
              <a:t>«Птенчик»</a:t>
            </a:r>
            <a:endParaRPr lang="ru-RU" sz="2400" b="1" i="1" dirty="0">
              <a:latin typeface="Times New Roman" pitchFamily="18" charset="0"/>
              <a:cs typeface="Times New Roman" pitchFamily="18" charset="0"/>
            </a:endParaRPr>
          </a:p>
        </p:txBody>
      </p:sp>
      <p:pic>
        <p:nvPicPr>
          <p:cNvPr id="5" name="Рисунок 4" descr="DSC01036.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solidFill>
                  <a:srgbClr val="FF0000"/>
                </a:solidFill>
                <a:latin typeface="Times New Roman" pitchFamily="18" charset="0"/>
                <a:cs typeface="Times New Roman" pitchFamily="18" charset="0"/>
              </a:rPr>
              <a:t>Примеры динамических артикуляционных упражнений</a:t>
            </a:r>
            <a:endParaRPr lang="ru-RU" sz="3600" b="1" dirty="0">
              <a:solidFill>
                <a:srgbClr val="FF0000"/>
              </a:solidFill>
              <a:latin typeface="Times New Roman" pitchFamily="18" charset="0"/>
              <a:cs typeface="Times New Roman" pitchFamily="18" charset="0"/>
            </a:endParaRPr>
          </a:p>
        </p:txBody>
      </p:sp>
      <p:sp>
        <p:nvSpPr>
          <p:cNvPr id="4" name="Текст 3"/>
          <p:cNvSpPr>
            <a:spLocks noGrp="1"/>
          </p:cNvSpPr>
          <p:nvPr>
            <p:ph idx="1"/>
          </p:nvPr>
        </p:nvSpPr>
        <p:spPr>
          <a:xfrm>
            <a:off x="0" y="1340768"/>
            <a:ext cx="8892480" cy="5517232"/>
          </a:xfrm>
        </p:spPr>
        <p:txBody>
          <a:bodyPr>
            <a:normAutofit/>
          </a:bodyPr>
          <a:lstStyle/>
          <a:p>
            <a:pPr algn="just"/>
            <a:r>
              <a:rPr lang="ru-RU" sz="1800" i="1" dirty="0" smtClean="0">
                <a:latin typeface="Times New Roman" pitchFamily="18" charset="0"/>
                <a:cs typeface="Times New Roman" pitchFamily="18" charset="0"/>
              </a:rPr>
              <a:t>1. «Часики» – рот открыт, губы в улыбке. Острый кончик языка совершает движения на «раз» - к левому уголку рта, на «два» - к правому. Вместо счёта «раз-два» произносим звукоподражания: «тик-так»;</a:t>
            </a:r>
          </a:p>
          <a:p>
            <a:pPr>
              <a:buNone/>
            </a:pPr>
            <a:endParaRPr lang="ru-RU" dirty="0"/>
          </a:p>
        </p:txBody>
      </p:sp>
      <p:sp>
        <p:nvSpPr>
          <p:cNvPr id="6" name="Текст 5"/>
          <p:cNvSpPr>
            <a:spLocks noGrp="1"/>
          </p:cNvSpPr>
          <p:nvPr>
            <p:ph type="body" sz="quarter" idx="4294967295"/>
          </p:nvPr>
        </p:nvSpPr>
        <p:spPr>
          <a:xfrm>
            <a:off x="4643438" y="836613"/>
            <a:ext cx="4500562" cy="1655762"/>
          </a:xfrm>
        </p:spPr>
        <p:txBody>
          <a:bodyPr>
            <a:normAutofit/>
          </a:bodyPr>
          <a:lstStyle/>
          <a:p>
            <a:endParaRPr lang="ru-RU" dirty="0" smtClean="0"/>
          </a:p>
          <a:p>
            <a:endParaRPr lang="ru-RU" dirty="0"/>
          </a:p>
        </p:txBody>
      </p:sp>
      <p:pic>
        <p:nvPicPr>
          <p:cNvPr id="8" name="Рисунок 7" descr="DSC01020.JPG"/>
          <p:cNvPicPr>
            <a:picLocks noChangeAspect="1"/>
          </p:cNvPicPr>
          <p:nvPr/>
        </p:nvPicPr>
        <p:blipFill>
          <a:blip r:embed="rId2" cstate="print"/>
          <a:stretch>
            <a:fillRect/>
          </a:stretch>
        </p:blipFill>
        <p:spPr>
          <a:xfrm>
            <a:off x="1907704" y="2564904"/>
            <a:ext cx="5852272" cy="347962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DSC01025.JPG"/>
          <p:cNvPicPr>
            <a:picLocks noGrp="1" noChangeAspect="1"/>
          </p:cNvPicPr>
          <p:nvPr>
            <p:ph type="pic" idx="4294967295"/>
          </p:nvPr>
        </p:nvPicPr>
        <p:blipFill>
          <a:blip r:embed="rId2" cstate="print"/>
          <a:srcRect/>
          <a:stretch>
            <a:fillRect/>
          </a:stretch>
        </p:blipFill>
        <p:spPr>
          <a:xfrm>
            <a:off x="1979712" y="476672"/>
            <a:ext cx="5486400" cy="4114800"/>
          </a:xfrm>
        </p:spPr>
      </p:pic>
      <p:sp>
        <p:nvSpPr>
          <p:cNvPr id="10" name="Текст 9"/>
          <p:cNvSpPr>
            <a:spLocks noGrp="1"/>
          </p:cNvSpPr>
          <p:nvPr>
            <p:ph type="body" sz="half" idx="4294967295"/>
          </p:nvPr>
        </p:nvSpPr>
        <p:spPr>
          <a:xfrm>
            <a:off x="539552" y="4941168"/>
            <a:ext cx="7848872" cy="1231032"/>
          </a:xfrm>
        </p:spPr>
        <p:txBody>
          <a:bodyPr>
            <a:normAutofit fontScale="32500" lnSpcReduction="20000"/>
          </a:bodyPr>
          <a:lstStyle/>
          <a:p>
            <a:r>
              <a:rPr lang="ru-RU" i="1" dirty="0" smtClean="0">
                <a:latin typeface="Times New Roman" pitchFamily="18" charset="0"/>
                <a:cs typeface="Times New Roman" pitchFamily="18" charset="0"/>
              </a:rPr>
              <a:t>2</a:t>
            </a:r>
            <a:r>
              <a:rPr lang="ru-RU" sz="5500" i="1" dirty="0" smtClean="0">
                <a:latin typeface="Times New Roman" pitchFamily="18" charset="0"/>
                <a:cs typeface="Times New Roman" pitchFamily="18" charset="0"/>
              </a:rPr>
              <a:t>. «Улыбка – трубочка» - на «раз» - губы в улыбке, на «два» - губы вытянуть вперёд трубочкой. Это же упражнение представляем детям, как «Весёлый и грустный»: улыбка – весёлый человечек, губы в положении «Трубочка» - грустный. Музыкальное сопровождение </a:t>
            </a:r>
            <a:r>
              <a:rPr lang="ru-RU" sz="5500" dirty="0" smtClean="0">
                <a:latin typeface="Times New Roman" pitchFamily="18" charset="0"/>
                <a:cs typeface="Times New Roman" pitchFamily="18" charset="0"/>
              </a:rPr>
              <a:t>– «Клоуны» музыка </a:t>
            </a:r>
            <a:r>
              <a:rPr lang="ru-RU" sz="5500" dirty="0" err="1" smtClean="0">
                <a:latin typeface="Times New Roman" pitchFamily="18" charset="0"/>
                <a:cs typeface="Times New Roman" pitchFamily="18" charset="0"/>
              </a:rPr>
              <a:t>Д.Кабалевского</a:t>
            </a:r>
            <a:r>
              <a:rPr lang="ru-RU" sz="5500" dirty="0" smtClean="0">
                <a:latin typeface="Times New Roman" pitchFamily="18" charset="0"/>
                <a:cs typeface="Times New Roman" pitchFamily="18" charset="0"/>
              </a:rPr>
              <a:t>;</a:t>
            </a:r>
          </a:p>
          <a:p>
            <a:endParaRPr lang="ru-RU" dirty="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4638"/>
            <a:ext cx="8229600" cy="778098"/>
          </a:xfrm>
        </p:spPr>
        <p:txBody>
          <a:bodyPr>
            <a:normAutofit/>
          </a:bodyPr>
          <a:lstStyle/>
          <a:p>
            <a:r>
              <a:rPr lang="ru-RU" sz="4000" b="1" dirty="0" err="1" smtClean="0">
                <a:solidFill>
                  <a:srgbClr val="FF0000"/>
                </a:solidFill>
                <a:latin typeface="Times New Roman" pitchFamily="18" charset="0"/>
                <a:cs typeface="Times New Roman" pitchFamily="18" charset="0"/>
              </a:rPr>
              <a:t>Ритмодикломация</a:t>
            </a:r>
            <a:r>
              <a:rPr lang="ru-RU" sz="4000" b="1" dirty="0" smtClean="0">
                <a:solidFill>
                  <a:srgbClr val="FF0000"/>
                </a:solidFill>
                <a:latin typeface="Times New Roman" pitchFamily="18" charset="0"/>
                <a:cs typeface="Times New Roman" pitchFamily="18" charset="0"/>
              </a:rPr>
              <a:t> </a:t>
            </a:r>
            <a:endParaRPr lang="ru-RU" sz="4000" b="1" dirty="0">
              <a:solidFill>
                <a:srgbClr val="FF0000"/>
              </a:solidFill>
              <a:latin typeface="Times New Roman" pitchFamily="18" charset="0"/>
              <a:cs typeface="Times New Roman" pitchFamily="18" charset="0"/>
            </a:endParaRPr>
          </a:p>
        </p:txBody>
      </p:sp>
      <p:sp>
        <p:nvSpPr>
          <p:cNvPr id="8" name="Содержимое 7"/>
          <p:cNvSpPr>
            <a:spLocks noGrp="1"/>
          </p:cNvSpPr>
          <p:nvPr>
            <p:ph idx="1"/>
          </p:nvPr>
        </p:nvSpPr>
        <p:spPr>
          <a:xfrm>
            <a:off x="0" y="980728"/>
            <a:ext cx="8820472" cy="5877272"/>
          </a:xfrm>
        </p:spPr>
        <p:txBody>
          <a:bodyPr>
            <a:normAutofit fontScale="70000" lnSpcReduction="20000"/>
          </a:bodyPr>
          <a:lstStyle/>
          <a:p>
            <a:pPr algn="just"/>
            <a:r>
              <a:rPr lang="ru-RU" sz="3400" b="1" dirty="0" err="1" smtClean="0">
                <a:latin typeface="Times New Roman" pitchFamily="18" charset="0"/>
                <a:cs typeface="Times New Roman" pitchFamily="18" charset="0"/>
              </a:rPr>
              <a:t>Ритмодекламация</a:t>
            </a:r>
            <a:r>
              <a:rPr lang="ru-RU" sz="3400" b="1" dirty="0" smtClean="0">
                <a:latin typeface="Times New Roman" pitchFamily="18" charset="0"/>
                <a:cs typeface="Times New Roman" pitchFamily="18" charset="0"/>
              </a:rPr>
              <a:t> – </a:t>
            </a:r>
            <a:r>
              <a:rPr lang="ru-RU" sz="3400" dirty="0" smtClean="0">
                <a:latin typeface="Times New Roman" pitchFamily="18" charset="0"/>
                <a:cs typeface="Times New Roman" pitchFamily="18" charset="0"/>
              </a:rPr>
              <a:t>это синтез поэзии и музыки. В современной музыкальной методике обучения дошкольников </a:t>
            </a:r>
            <a:r>
              <a:rPr lang="ru-RU" sz="3400" dirty="0" err="1" smtClean="0">
                <a:latin typeface="Times New Roman" pitchFamily="18" charset="0"/>
                <a:cs typeface="Times New Roman" pitchFamily="18" charset="0"/>
              </a:rPr>
              <a:t>ритмодекламациия</a:t>
            </a:r>
            <a:r>
              <a:rPr lang="ru-RU" sz="3400" dirty="0" smtClean="0">
                <a:latin typeface="Times New Roman" pitchFamily="18" charset="0"/>
                <a:cs typeface="Times New Roman" pitchFamily="18" charset="0"/>
              </a:rPr>
              <a:t> рассматривается как одна из перспективных форм развития музыкального слуха, голоса, чувства ритма и выразительного речевого интонирования у детей. До тех пор, пока ребёнок не научится контролировать свою речь, трудно надеяться, что он сможет правильно и выразительно петь. На занятиях даже плохо поющие дети с большим удовольствием участвуют в </a:t>
            </a:r>
            <a:r>
              <a:rPr lang="ru-RU" sz="3400" dirty="0" err="1" smtClean="0">
                <a:latin typeface="Times New Roman" pitchFamily="18" charset="0"/>
                <a:cs typeface="Times New Roman" pitchFamily="18" charset="0"/>
              </a:rPr>
              <a:t>ритмодекламации</a:t>
            </a:r>
            <a:r>
              <a:rPr lang="ru-RU" sz="3400" dirty="0" smtClean="0">
                <a:latin typeface="Times New Roman" pitchFamily="18" charset="0"/>
                <a:cs typeface="Times New Roman" pitchFamily="18" charset="0"/>
              </a:rPr>
              <a:t>. Почему так происходит? </a:t>
            </a:r>
          </a:p>
          <a:p>
            <a:pPr algn="just"/>
            <a:r>
              <a:rPr lang="ru-RU" sz="3400" i="1" dirty="0" smtClean="0">
                <a:latin typeface="Times New Roman" pitchFamily="18" charset="0"/>
                <a:cs typeface="Times New Roman" pitchFamily="18" charset="0"/>
              </a:rPr>
              <a:t>Во-первых</a:t>
            </a:r>
            <a:r>
              <a:rPr lang="ru-RU" sz="3400" dirty="0" smtClean="0">
                <a:latin typeface="Times New Roman" pitchFamily="18" charset="0"/>
                <a:cs typeface="Times New Roman" pitchFamily="18" charset="0"/>
              </a:rPr>
              <a:t>, это интересное соединение красивой, современной, эмоционально-образной музыки и ярких самобытных поэтических текстов. </a:t>
            </a:r>
            <a:r>
              <a:rPr lang="ru-RU" sz="3400" i="1" dirty="0" smtClean="0">
                <a:latin typeface="Times New Roman" pitchFamily="18" charset="0"/>
                <a:cs typeface="Times New Roman" pitchFamily="18" charset="0"/>
              </a:rPr>
              <a:t>Во- вторых</a:t>
            </a:r>
            <a:r>
              <a:rPr lang="ru-RU" sz="3400" dirty="0" smtClean="0">
                <a:latin typeface="Times New Roman" pitchFamily="18" charset="0"/>
                <a:cs typeface="Times New Roman" pitchFamily="18" charset="0"/>
              </a:rPr>
              <a:t>, опора на речевое интонирование даёт возможность равноценного участия в процессе </a:t>
            </a:r>
            <a:r>
              <a:rPr lang="ru-RU" sz="3400" dirty="0" err="1" smtClean="0">
                <a:latin typeface="Times New Roman" pitchFamily="18" charset="0"/>
                <a:cs typeface="Times New Roman" pitchFamily="18" charset="0"/>
              </a:rPr>
              <a:t>музицирования</a:t>
            </a:r>
            <a:r>
              <a:rPr lang="ru-RU" sz="3400" dirty="0" smtClean="0">
                <a:latin typeface="Times New Roman" pitchFamily="18" charset="0"/>
                <a:cs typeface="Times New Roman" pitchFamily="18" charset="0"/>
              </a:rPr>
              <a:t> всех детей, несмотря на певческий диапазон голоса и уровень развития вокально-слуховой координации. Таким образом, </a:t>
            </a:r>
            <a:r>
              <a:rPr lang="ru-RU" sz="3400" dirty="0" err="1" smtClean="0">
                <a:latin typeface="Times New Roman" pitchFamily="18" charset="0"/>
                <a:cs typeface="Times New Roman" pitchFamily="18" charset="0"/>
              </a:rPr>
              <a:t>ритмодекламация</a:t>
            </a:r>
            <a:r>
              <a:rPr lang="ru-RU" sz="3400" dirty="0" smtClean="0">
                <a:latin typeface="Times New Roman" pitchFamily="18" charset="0"/>
                <a:cs typeface="Times New Roman" pitchFamily="18" charset="0"/>
              </a:rPr>
              <a:t> развивает у детей чувство уверенности в себе, осознание своей значимости в коллективе.</a:t>
            </a:r>
          </a:p>
          <a:p>
            <a:endParaRPr lang="ru-RU"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Scale>
                                      <p:cBhvr>
                                        <p:cTn id="14"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
                                            <p:txEl>
                                              <p:pRg st="0" end="0"/>
                                            </p:txEl>
                                          </p:spTgt>
                                        </p:tgtEl>
                                        <p:attrNameLst>
                                          <p:attrName>ppt_x</p:attrName>
                                          <p:attrName>ppt_y</p:attrName>
                                        </p:attrNameLst>
                                      </p:cBhvr>
                                    </p:animMotion>
                                    <p:animEffect transition="in" filter="fade">
                                      <p:cBhvr>
                                        <p:cTn id="16" dur="10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Scale>
                                      <p:cBhvr>
                                        <p:cTn id="21" dur="1000" decel="50000" fill="hold">
                                          <p:stCondLst>
                                            <p:cond delay="0"/>
                                          </p:stCondLst>
                                        </p:cTn>
                                        <p:tgtEl>
                                          <p:spTgt spid="8">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
                                            <p:txEl>
                                              <p:pRg st="1" end="1"/>
                                            </p:txEl>
                                          </p:spTgt>
                                        </p:tgtEl>
                                        <p:attrNameLst>
                                          <p:attrName>ppt_x</p:attrName>
                                          <p:attrName>ppt_y</p:attrName>
                                        </p:attrNameLst>
                                      </p:cBhvr>
                                    </p:animMotion>
                                    <p:animEffect transition="in" filter="fade">
                                      <p:cBhvr>
                                        <p:cTn id="23"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7830.JPG"/>
          <p:cNvPicPr>
            <a:picLocks noChangeAspect="1"/>
          </p:cNvPicPr>
          <p:nvPr/>
        </p:nvPicPr>
        <p:blipFill>
          <a:blip r:embed="rId2" cstate="email"/>
          <a:stretch>
            <a:fillRect/>
          </a:stretch>
        </p:blipFill>
        <p:spPr>
          <a:xfrm>
            <a:off x="0" y="381000"/>
            <a:ext cx="9144000" cy="6096000"/>
          </a:xfrm>
          <a:prstGeom prst="rect">
            <a:avLst/>
          </a:prstGeom>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4638"/>
            <a:ext cx="8229600" cy="706090"/>
          </a:xfrm>
        </p:spPr>
        <p:txBody>
          <a:bodyPr>
            <a:normAutofit/>
          </a:bodyPr>
          <a:lstStyle/>
          <a:p>
            <a:r>
              <a:rPr lang="ru-RU" sz="4000" b="1" dirty="0" smtClean="0">
                <a:solidFill>
                  <a:srgbClr val="FF0000"/>
                </a:solidFill>
                <a:latin typeface="Times New Roman" pitchFamily="18" charset="0"/>
                <a:cs typeface="Times New Roman" pitchFamily="18" charset="0"/>
              </a:rPr>
              <a:t>Интонирование </a:t>
            </a:r>
            <a:endParaRPr lang="ru-RU" sz="4000" b="1" dirty="0">
              <a:solidFill>
                <a:srgbClr val="FF0000"/>
              </a:solidFill>
              <a:latin typeface="Times New Roman" pitchFamily="18" charset="0"/>
              <a:cs typeface="Times New Roman" pitchFamily="18" charset="0"/>
            </a:endParaRPr>
          </a:p>
        </p:txBody>
      </p:sp>
      <p:sp>
        <p:nvSpPr>
          <p:cNvPr id="8" name="Содержимое 7"/>
          <p:cNvSpPr>
            <a:spLocks noGrp="1"/>
          </p:cNvSpPr>
          <p:nvPr>
            <p:ph idx="1"/>
          </p:nvPr>
        </p:nvSpPr>
        <p:spPr>
          <a:xfrm>
            <a:off x="323528" y="1124744"/>
            <a:ext cx="8568952" cy="5733256"/>
          </a:xfrm>
        </p:spPr>
        <p:txBody>
          <a:bodyPr>
            <a:normAutofit fontScale="85000" lnSpcReduction="20000"/>
          </a:bodyPr>
          <a:lstStyle/>
          <a:p>
            <a:pPr algn="just"/>
            <a:r>
              <a:rPr lang="ru-RU" sz="3100" dirty="0" smtClean="0">
                <a:latin typeface="Times New Roman" pitchFamily="18" charset="0"/>
                <a:cs typeface="Times New Roman" pitchFamily="18" charset="0"/>
              </a:rPr>
              <a:t>Работу над </a:t>
            </a:r>
            <a:r>
              <a:rPr lang="ru-RU" sz="3100" b="1" dirty="0" smtClean="0">
                <a:latin typeface="Times New Roman" pitchFamily="18" charset="0"/>
                <a:cs typeface="Times New Roman" pitchFamily="18" charset="0"/>
              </a:rPr>
              <a:t>интонированием (</a:t>
            </a:r>
            <a:r>
              <a:rPr lang="ru-RU" sz="3100" i="1" dirty="0" smtClean="0">
                <a:latin typeface="Times New Roman" pitchFamily="18" charset="0"/>
                <a:cs typeface="Times New Roman" pitchFamily="18" charset="0"/>
              </a:rPr>
              <a:t>точное воспроизведение мелодии</a:t>
            </a:r>
            <a:r>
              <a:rPr lang="ru-RU" sz="3100" dirty="0" smtClean="0">
                <a:latin typeface="Times New Roman" pitchFamily="18" charset="0"/>
                <a:cs typeface="Times New Roman" pitchFamily="18" charset="0"/>
              </a:rPr>
              <a:t>) начинаю с понятия высоты звука. Чистота интонации зависит от музыкального окружения ребенка. Чистота интонации в пении требует постоянной работы над совершенствованием слуха. Одна из причин неверной интонации – не умение пользоваться средним и верхним регистром. В этом случае я использую транспонирование мелодии в удобную ребенку тональность. Сначала я предлагаю детям выполнить упражнения на звукоподражания, затем петь прибаутки. Желательно, чтобы мелодия шла сверху вниз: это сразу дает настройку голосового аппарата на высокое звучание. </a:t>
            </a:r>
          </a:p>
          <a:p>
            <a:pPr algn="just"/>
            <a:r>
              <a:rPr lang="ru-RU" sz="3100" dirty="0" smtClean="0">
                <a:latin typeface="Times New Roman" pitchFamily="18" charset="0"/>
                <a:cs typeface="Times New Roman" pitchFamily="18" charset="0"/>
              </a:rPr>
              <a:t>Чтобы дети могли легко определить направление движения мелодии, я использую моделирование (показ движения рукой, дидактические игры, </a:t>
            </a:r>
            <a:r>
              <a:rPr lang="ru-RU" sz="3100" dirty="0" err="1" smtClean="0">
                <a:latin typeface="Times New Roman" pitchFamily="18" charset="0"/>
                <a:cs typeface="Times New Roman" pitchFamily="18" charset="0"/>
              </a:rPr>
              <a:t>фланелеграф</a:t>
            </a:r>
            <a:r>
              <a:rPr lang="ru-RU" sz="3100" dirty="0" smtClean="0">
                <a:latin typeface="Times New Roman" pitchFamily="18" charset="0"/>
                <a:cs typeface="Times New Roman" pitchFamily="18" charset="0"/>
              </a:rPr>
              <a:t> и так далее).</a:t>
            </a:r>
          </a:p>
          <a:p>
            <a:endParaRPr lang="ru-RU"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box(in)">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box(in)">
                                      <p:cBhvr>
                                        <p:cTn id="1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1143000"/>
          </a:xfrm>
        </p:spPr>
        <p:txBody>
          <a:bodyPr/>
          <a:lstStyle/>
          <a:p>
            <a:r>
              <a:rPr lang="ru-RU" dirty="0" smtClean="0"/>
              <a:t>Распевание</a:t>
            </a:r>
            <a:endParaRPr lang="ru-RU" dirty="0"/>
          </a:p>
        </p:txBody>
      </p:sp>
      <p:pic>
        <p:nvPicPr>
          <p:cNvPr id="15" name="Объект 14"/>
          <p:cNvPicPr>
            <a:picLocks noGrp="1" noChangeAspect="1"/>
          </p:cNvPicPr>
          <p:nvPr>
            <p:ph sz="half" idx="4294967295"/>
          </p:nvPr>
        </p:nvPicPr>
        <p:blipFill>
          <a:blip r:embed="rId2" cstate="print">
            <a:extLst>
              <a:ext uri="{28A0092B-C50C-407E-A947-70E740481C1C}">
                <a14:useLocalDpi xmlns:a14="http://schemas.microsoft.com/office/drawing/2010/main" xmlns="" val="0"/>
              </a:ext>
            </a:extLst>
          </a:blip>
          <a:stretch>
            <a:fillRect/>
          </a:stretch>
        </p:blipFill>
        <p:spPr>
          <a:xfrm>
            <a:off x="395536" y="2924944"/>
            <a:ext cx="4040188" cy="3030538"/>
          </a:xfrm>
        </p:spPr>
      </p:pic>
      <p:pic>
        <p:nvPicPr>
          <p:cNvPr id="17" name="Объект 16"/>
          <p:cNvPicPr>
            <a:picLocks noGrp="1" noChangeAspect="1"/>
          </p:cNvPicPr>
          <p:nvPr>
            <p:ph sz="quarter" idx="4294967295"/>
          </p:nvPr>
        </p:nvPicPr>
        <p:blipFill>
          <a:blip r:embed="rId3" cstate="print">
            <a:extLst>
              <a:ext uri="{28A0092B-C50C-407E-A947-70E740481C1C}">
                <a14:useLocalDpi xmlns:a14="http://schemas.microsoft.com/office/drawing/2010/main" xmlns="" val="0"/>
              </a:ext>
            </a:extLst>
          </a:blip>
          <a:stretch>
            <a:fillRect/>
          </a:stretch>
        </p:blipFill>
        <p:spPr>
          <a:xfrm>
            <a:off x="4572000" y="1484784"/>
            <a:ext cx="4041775" cy="3030538"/>
          </a:xfrm>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4638"/>
            <a:ext cx="8229600" cy="850106"/>
          </a:xfrm>
        </p:spPr>
        <p:txBody>
          <a:bodyPr>
            <a:normAutofit/>
          </a:bodyPr>
          <a:lstStyle/>
          <a:p>
            <a:r>
              <a:rPr lang="ru-RU" sz="3600" b="1" dirty="0" smtClean="0">
                <a:solidFill>
                  <a:srgbClr val="FF0000"/>
                </a:solidFill>
                <a:latin typeface="Times New Roman" pitchFamily="18" charset="0"/>
                <a:cs typeface="Times New Roman" pitchFamily="18" charset="0"/>
              </a:rPr>
              <a:t>Живые картинки</a:t>
            </a:r>
            <a:endParaRPr lang="ru-RU" sz="3600" b="1" dirty="0">
              <a:solidFill>
                <a:srgbClr val="FF0000"/>
              </a:solidFill>
              <a:latin typeface="Times New Roman" pitchFamily="18" charset="0"/>
              <a:cs typeface="Times New Roman" pitchFamily="18" charset="0"/>
            </a:endParaRPr>
          </a:p>
        </p:txBody>
      </p:sp>
      <p:sp>
        <p:nvSpPr>
          <p:cNvPr id="8" name="Содержимое 7"/>
          <p:cNvSpPr>
            <a:spLocks noGrp="1"/>
          </p:cNvSpPr>
          <p:nvPr>
            <p:ph idx="1"/>
          </p:nvPr>
        </p:nvSpPr>
        <p:spPr>
          <a:xfrm>
            <a:off x="457200" y="908720"/>
            <a:ext cx="8229600" cy="5217443"/>
          </a:xfrm>
        </p:spPr>
        <p:txBody>
          <a:bodyPr/>
          <a:lstStyle/>
          <a:p>
            <a:pPr algn="just"/>
            <a:r>
              <a:rPr lang="ru-RU" sz="2400" dirty="0" smtClean="0">
                <a:latin typeface="Times New Roman" pitchFamily="18" charset="0"/>
                <a:cs typeface="Times New Roman" pitchFamily="18" charset="0"/>
              </a:rPr>
              <a:t>Для эффективности использую пособия «живые картинки» с движущими деталями (</a:t>
            </a:r>
            <a:r>
              <a:rPr lang="ru-RU" sz="2400" i="1" dirty="0" smtClean="0">
                <a:latin typeface="Times New Roman" pitchFamily="18" charset="0"/>
                <a:cs typeface="Times New Roman" pitchFamily="18" charset="0"/>
              </a:rPr>
              <a:t>упражнения «Лесенка», «Домик на горе», «Пой со мной» и другие</a:t>
            </a:r>
            <a:r>
              <a:rPr lang="ru-RU" sz="2400" dirty="0" smtClean="0">
                <a:latin typeface="Times New Roman" pitchFamily="18" charset="0"/>
                <a:cs typeface="Times New Roman" pitchFamily="18" charset="0"/>
              </a:rPr>
              <a:t>). Также для налаживания чистоты интонации в пении,  </a:t>
            </a:r>
            <a:r>
              <a:rPr lang="ru-RU" sz="2400" dirty="0" err="1" smtClean="0">
                <a:latin typeface="Times New Roman" pitchFamily="18" charset="0"/>
                <a:cs typeface="Times New Roman" pitchFamily="18" charset="0"/>
              </a:rPr>
              <a:t>используеся</a:t>
            </a:r>
            <a:r>
              <a:rPr lang="ru-RU" sz="2400" dirty="0" smtClean="0">
                <a:latin typeface="Times New Roman" pitchFamily="18" charset="0"/>
                <a:cs typeface="Times New Roman" pitchFamily="18" charset="0"/>
              </a:rPr>
              <a:t> систематическое повторение выученных песен с сопровождением и </a:t>
            </a:r>
            <a:r>
              <a:rPr lang="ru-RU" sz="2400" dirty="0" err="1" smtClean="0">
                <a:latin typeface="Times New Roman" pitchFamily="18" charset="0"/>
                <a:cs typeface="Times New Roman" pitchFamily="18" charset="0"/>
              </a:rPr>
              <a:t>a</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cappella</a:t>
            </a:r>
            <a:r>
              <a:rPr lang="ru-RU" sz="2400" dirty="0" smtClean="0">
                <a:latin typeface="Times New Roman" pitchFamily="18" charset="0"/>
                <a:cs typeface="Times New Roman" pitchFamily="18" charset="0"/>
              </a:rPr>
              <a:t>, упражнение «рисуем голосом».</a:t>
            </a:r>
          </a:p>
          <a:p>
            <a:pPr algn="ctr"/>
            <a:endParaRPr lang="ru-RU" dirty="0"/>
          </a:p>
        </p:txBody>
      </p:sp>
      <p:pic>
        <p:nvPicPr>
          <p:cNvPr id="5" name="Рисунок 4" descr="111.jpg"/>
          <p:cNvPicPr>
            <a:picLocks noChangeAspect="1"/>
          </p:cNvPicPr>
          <p:nvPr/>
        </p:nvPicPr>
        <p:blipFill>
          <a:blip r:embed="rId2" cstate="print"/>
          <a:stretch>
            <a:fillRect/>
          </a:stretch>
        </p:blipFill>
        <p:spPr>
          <a:xfrm>
            <a:off x="1619672" y="3429000"/>
            <a:ext cx="6480720" cy="3254499"/>
          </a:xfrm>
          <a:prstGeom prst="ellipse">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8">
                                            <p:txEl>
                                              <p:pRg st="0" end="0"/>
                                            </p:txEl>
                                          </p:spTgt>
                                        </p:tgtEl>
                                        <p:attrNameLst>
                                          <p:attrName>style.visibility</p:attrName>
                                        </p:attrNameLst>
                                      </p:cBhvr>
                                      <p:to>
                                        <p:strVal val="visible"/>
                                      </p:to>
                                    </p:set>
                                    <p:anim by="(-#ppt_w*2)" calcmode="lin" valueType="num">
                                      <p:cBhvr rctx="PPT">
                                        <p:cTn id="14" dur="250" autoRev="1" fill="hold">
                                          <p:stCondLst>
                                            <p:cond delay="0"/>
                                          </p:stCondLst>
                                        </p:cTn>
                                        <p:tgtEl>
                                          <p:spTgt spid="8">
                                            <p:txEl>
                                              <p:pRg st="0" end="0"/>
                                            </p:txEl>
                                          </p:spTgt>
                                        </p:tgtEl>
                                        <p:attrNameLst>
                                          <p:attrName>ppt_w</p:attrName>
                                        </p:attrNameLst>
                                      </p:cBhvr>
                                    </p:anim>
                                    <p:anim by="(#ppt_w*0.50)" calcmode="lin" valueType="num">
                                      <p:cBhvr>
                                        <p:cTn id="15" dur="250" decel="50000" autoRev="1" fill="hold">
                                          <p:stCondLst>
                                            <p:cond delay="0"/>
                                          </p:stCondLst>
                                        </p:cTn>
                                        <p:tgtEl>
                                          <p:spTgt spid="8">
                                            <p:txEl>
                                              <p:pRg st="0" end="0"/>
                                            </p:txEl>
                                          </p:spTgt>
                                        </p:tgtEl>
                                        <p:attrNameLst>
                                          <p:attrName>ppt_x</p:attrName>
                                        </p:attrNameLst>
                                      </p:cBhvr>
                                    </p:anim>
                                    <p:anim from="(-#ppt_h/2)" to="(#ppt_y)" calcmode="lin" valueType="num">
                                      <p:cBhvr>
                                        <p:cTn id="16" dur="500" fill="hold">
                                          <p:stCondLst>
                                            <p:cond delay="0"/>
                                          </p:stCondLst>
                                        </p:cTn>
                                        <p:tgtEl>
                                          <p:spTgt spid="8">
                                            <p:txEl>
                                              <p:pRg st="0" end="0"/>
                                            </p:txEl>
                                          </p:spTgt>
                                        </p:tgtEl>
                                        <p:attrNameLst>
                                          <p:attrName>ppt_y</p:attrName>
                                        </p:attrNameLst>
                                      </p:cBhvr>
                                    </p:anim>
                                    <p:animRot by="21600000">
                                      <p:cBhvr>
                                        <p:cTn id="17" dur="500" fill="hold">
                                          <p:stCondLst>
                                            <p:cond delay="0"/>
                                          </p:stCondLst>
                                        </p:cTn>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1"/>
          </p:nvPr>
        </p:nvSpPr>
        <p:spPr>
          <a:xfrm>
            <a:off x="0" y="0"/>
            <a:ext cx="8964488" cy="5733256"/>
          </a:xfrm>
        </p:spPr>
        <p:txBody>
          <a:bodyPr>
            <a:normAutofit fontScale="70000" lnSpcReduction="20000"/>
          </a:bodyPr>
          <a:lstStyle/>
          <a:p>
            <a:pPr algn="just"/>
            <a:r>
              <a:rPr lang="ru-RU" sz="3400" dirty="0" smtClean="0">
                <a:latin typeface="Times New Roman" pitchFamily="18" charset="0"/>
                <a:cs typeface="Times New Roman" pitchFamily="18" charset="0"/>
              </a:rPr>
              <a:t>В современной практике широко используются вокальные упражнения педагога-музыканта и детского композитора Е.Н. Тиличеевой, которые помогают детям овладеть элементарными певческими навыками, достигать в пении непринуждённости и лёгкости звучания, правильного дыхания. Представляет интерес технология В.Емельянова, в которой представлена разработанная система мер по охране и защите детского голоса. И, наконец, «Методика комплексного музыкально-певческого воспитания» Д. Е. </a:t>
            </a:r>
            <a:r>
              <a:rPr lang="ru-RU" sz="3400" dirty="0" err="1" smtClean="0">
                <a:latin typeface="Times New Roman" pitchFamily="18" charset="0"/>
                <a:cs typeface="Times New Roman" pitchFamily="18" charset="0"/>
              </a:rPr>
              <a:t>Огороднова</a:t>
            </a:r>
            <a:r>
              <a:rPr lang="ru-RU" sz="3400" dirty="0" smtClean="0">
                <a:latin typeface="Times New Roman" pitchFamily="18" charset="0"/>
                <a:cs typeface="Times New Roman" pitchFamily="18" charset="0"/>
              </a:rPr>
              <a:t> - научный труд, как нельзя лучше отвечающий духу нашего времени. Эту книгу можно назвать кодексом музыканта. Исходные позиции его методики предполагают использование всех внутренних ресурсов разных сторон способностей детей в их взаимодействии, чему в значительной мере способствует система записи вокально-ладовых упражнений. Запись позволяет наглядно и чётко выразить действия ребёнка при выполнении им вокального упражнения и, таким образом, «</a:t>
            </a:r>
            <a:r>
              <a:rPr lang="ru-RU" sz="3400" dirty="0" err="1" smtClean="0">
                <a:latin typeface="Times New Roman" pitchFamily="18" charset="0"/>
                <a:cs typeface="Times New Roman" pitchFamily="18" charset="0"/>
              </a:rPr>
              <a:t>алгоритмировать</a:t>
            </a:r>
            <a:r>
              <a:rPr lang="ru-RU" sz="3400" dirty="0" smtClean="0">
                <a:latin typeface="Times New Roman" pitchFamily="18" charset="0"/>
                <a:cs typeface="Times New Roman" pitchFamily="18" charset="0"/>
              </a:rPr>
              <a:t>» процесс выработки основных вокальных навыков.</a:t>
            </a:r>
          </a:p>
          <a:p>
            <a:endParaRPr lang="ru-RU" dirty="0"/>
          </a:p>
        </p:txBody>
      </p:sp>
      <p:pic>
        <p:nvPicPr>
          <p:cNvPr id="5" name="Рисунок 4" descr="45.gif"/>
          <p:cNvPicPr>
            <a:picLocks noChangeAspect="1"/>
          </p:cNvPicPr>
          <p:nvPr/>
        </p:nvPicPr>
        <p:blipFill>
          <a:blip r:embed="rId2" cstate="print"/>
          <a:stretch>
            <a:fillRect/>
          </a:stretch>
        </p:blipFill>
        <p:spPr>
          <a:xfrm>
            <a:off x="0" y="5301208"/>
            <a:ext cx="9143999" cy="155679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3600" b="1" dirty="0" smtClean="0">
                <a:solidFill>
                  <a:srgbClr val="FF0000"/>
                </a:solidFill>
                <a:latin typeface="Times New Roman" pitchFamily="18" charset="0"/>
                <a:cs typeface="Times New Roman" pitchFamily="18" charset="0"/>
              </a:rPr>
              <a:t>Рисование голосом</a:t>
            </a:r>
            <a:endParaRPr lang="ru-RU" sz="36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0" y="908720"/>
            <a:ext cx="8820472" cy="5949280"/>
          </a:xfrm>
        </p:spPr>
        <p:txBody>
          <a:bodyPr>
            <a:normAutofit fontScale="92500" lnSpcReduction="20000"/>
          </a:bodyPr>
          <a:lstStyle/>
          <a:p>
            <a:pPr algn="just">
              <a:buNone/>
            </a:pPr>
            <a:r>
              <a:rPr lang="ru-RU" sz="2800" dirty="0" smtClean="0">
                <a:latin typeface="Times New Roman" pitchFamily="18" charset="0"/>
                <a:cs typeface="Times New Roman" pitchFamily="18" charset="0"/>
              </a:rPr>
              <a:t>    Этот вид деятельности представляет собой свободное скольжение голосом по нарисованным линиям. Прежде чем начать работать с нарисованными моделями, дети пробуют изображать голосом завывание вьюги, ветра, полет жука или птицы, прыжки лягушек, подпрыгивающий мяч, капли дождя, падающие звезды.… С точки зрения методики, это одна из самых необычных и оригинальных форм, когда ребенок не чувствует себя плохо поющим. Это способ, который учит ребенка самостоятельно управлять линией движения голоса, направляя ее так, как он может. В дальнейшем такие модели исполняются по рисунку и по руке педагога, показывающей, в каком направлении вести голос. Исполнение должно быть спокойным и неторопливым, без резких выкриков, с мягким вдохом и выдохом. Восходящие, нисходящие, кружащиеся линии должны повисать в пространстве, таять.</a:t>
            </a:r>
          </a:p>
          <a:p>
            <a:pPr>
              <a:buNone/>
            </a:pPr>
            <a:endParaRPr lang="ru-RU"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rmAutofit fontScale="90000"/>
          </a:bodyPr>
          <a:lstStyle/>
          <a:p>
            <a:r>
              <a:rPr lang="ru-RU" sz="2700" dirty="0" smtClean="0">
                <a:latin typeface="Times New Roman" pitchFamily="18" charset="0"/>
                <a:cs typeface="Times New Roman" pitchFamily="18" charset="0"/>
              </a:rPr>
              <a:t>Восходящие, нисходящие, кружащиеся линии должны повисать в пространстве, таять</a:t>
            </a:r>
            <a:r>
              <a:rPr lang="ru-RU" dirty="0" smtClean="0"/>
              <a:t>.</a:t>
            </a:r>
            <a:endParaRPr lang="ru-RU" dirty="0"/>
          </a:p>
        </p:txBody>
      </p:sp>
      <p:pic>
        <p:nvPicPr>
          <p:cNvPr id="4" name="Содержимое 3" descr="1"/>
          <p:cNvPicPr>
            <a:picLocks noGrp="1"/>
          </p:cNvPicPr>
          <p:nvPr>
            <p:ph idx="1"/>
          </p:nvPr>
        </p:nvPicPr>
        <p:blipFill>
          <a:blip r:embed="rId2" cstate="print"/>
          <a:srcRect/>
          <a:stretch>
            <a:fillRect/>
          </a:stretch>
        </p:blipFill>
        <p:spPr bwMode="auto">
          <a:xfrm>
            <a:off x="323528" y="1556793"/>
            <a:ext cx="8496944" cy="4968551"/>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nodeType="click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by="(-#ppt_w*2)" calcmode="lin" valueType="num">
                                      <p:cBhvr rctx="PPT">
                                        <p:cTn id="16" dur="500" autoRev="1" fill="hold">
                                          <p:stCondLst>
                                            <p:cond delay="0"/>
                                          </p:stCondLst>
                                        </p:cTn>
                                        <p:tgtEl>
                                          <p:spTgt spid="4"/>
                                        </p:tgtEl>
                                        <p:attrNameLst>
                                          <p:attrName>ppt_w</p:attrName>
                                        </p:attrNameLst>
                                      </p:cBhvr>
                                    </p:anim>
                                    <p:anim by="(#ppt_w*0.50)" calcmode="lin" valueType="num">
                                      <p:cBhvr>
                                        <p:cTn id="17" dur="500" decel="50000" autoRev="1" fill="hold">
                                          <p:stCondLst>
                                            <p:cond delay="0"/>
                                          </p:stCondLst>
                                        </p:cTn>
                                        <p:tgtEl>
                                          <p:spTgt spid="4"/>
                                        </p:tgtEl>
                                        <p:attrNameLst>
                                          <p:attrName>ppt_x</p:attrName>
                                        </p:attrNameLst>
                                      </p:cBhvr>
                                    </p:anim>
                                    <p:anim from="(-#ppt_h/2)" to="(#ppt_y)" calcmode="lin" valueType="num">
                                      <p:cBhvr>
                                        <p:cTn id="18" dur="1000" fill="hold">
                                          <p:stCondLst>
                                            <p:cond delay="0"/>
                                          </p:stCondLst>
                                        </p:cTn>
                                        <p:tgtEl>
                                          <p:spTgt spid="4"/>
                                        </p:tgtEl>
                                        <p:attrNameLst>
                                          <p:attrName>ppt_y</p:attrName>
                                        </p:attrNameLst>
                                      </p:cBhvr>
                                    </p:anim>
                                    <p:animRot by="21600000">
                                      <p:cBhvr>
                                        <p:cTn id="19"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34082"/>
          </a:xfrm>
        </p:spPr>
        <p:txBody>
          <a:bodyPr>
            <a:noAutofit/>
          </a:bodyPr>
          <a:lstStyle/>
          <a:p>
            <a:r>
              <a:rPr lang="ru-RU" sz="4000" b="1" dirty="0" smtClean="0">
                <a:solidFill>
                  <a:srgbClr val="FF0000"/>
                </a:solidFill>
                <a:latin typeface="Times New Roman" pitchFamily="18" charset="0"/>
                <a:cs typeface="Times New Roman" pitchFamily="18" charset="0"/>
              </a:rPr>
              <a:t>Ансамбль </a:t>
            </a:r>
            <a:endParaRPr lang="ru-RU" sz="4000" b="1" dirty="0">
              <a:solidFill>
                <a:srgbClr val="FF0000"/>
              </a:solidFill>
              <a:latin typeface="Times New Roman" pitchFamily="18" charset="0"/>
              <a:cs typeface="Times New Roman" pitchFamily="18" charset="0"/>
            </a:endParaRPr>
          </a:p>
        </p:txBody>
      </p:sp>
      <p:sp>
        <p:nvSpPr>
          <p:cNvPr id="5" name="Содержимое 4"/>
          <p:cNvSpPr>
            <a:spLocks noGrp="1"/>
          </p:cNvSpPr>
          <p:nvPr>
            <p:ph idx="1"/>
          </p:nvPr>
        </p:nvSpPr>
        <p:spPr>
          <a:xfrm>
            <a:off x="179512" y="980728"/>
            <a:ext cx="8568952" cy="5877272"/>
          </a:xfrm>
        </p:spPr>
        <p:txBody>
          <a:bodyPr>
            <a:normAutofit fontScale="77500" lnSpcReduction="20000"/>
          </a:bodyPr>
          <a:lstStyle/>
          <a:p>
            <a:pPr algn="just">
              <a:buFont typeface="Wingdings" pitchFamily="2" charset="2"/>
              <a:buChar char="§"/>
            </a:pPr>
            <a:r>
              <a:rPr lang="ru-RU" sz="3100" dirty="0" smtClean="0">
                <a:latin typeface="Times New Roman" pitchFamily="18" charset="0"/>
                <a:cs typeface="Times New Roman" pitchFamily="18" charset="0"/>
              </a:rPr>
              <a:t>Стройное, чистое пение в унисон закладывает </a:t>
            </a:r>
            <a:r>
              <a:rPr lang="ru-RU" sz="3100" b="1" dirty="0" smtClean="0">
                <a:latin typeface="Times New Roman" pitchFamily="18" charset="0"/>
                <a:cs typeface="Times New Roman" pitchFamily="18" charset="0"/>
              </a:rPr>
              <a:t>основы ансамбля</a:t>
            </a:r>
            <a:r>
              <a:rPr lang="ru-RU" sz="3100" dirty="0" smtClean="0">
                <a:latin typeface="Times New Roman" pitchFamily="18" charset="0"/>
                <a:cs typeface="Times New Roman" pitchFamily="18" charset="0"/>
              </a:rPr>
              <a:t> – целостности, слитности звучания. В пении хором я стараюсь приучить детей слушать себя и других, сливаться с общим пением, следить, чтобы ни один голос не выделялся. Этого можно достичь, акцентируя внимание детей на одновременном вступлении, выдерживании общего темпа, одновременном начал и окончании пения фраз. Заметный результат в формировании навыков ансамбля и строя и у малышей, и у старших детей – даёт приём пения «цепочкой». Малыши осваивают его, «играя с песенкой». Следует стремиться не только к одновременности пения, но и его выразительности, мягкие окончания фраз, динамические оттенки, смысловые акценты, качество </a:t>
            </a:r>
            <a:r>
              <a:rPr lang="ru-RU" sz="3100" dirty="0" err="1" smtClean="0">
                <a:latin typeface="Times New Roman" pitchFamily="18" charset="0"/>
                <a:cs typeface="Times New Roman" pitchFamily="18" charset="0"/>
              </a:rPr>
              <a:t>звуковедения</a:t>
            </a:r>
            <a:r>
              <a:rPr lang="ru-RU" sz="3100" dirty="0" smtClean="0">
                <a:latin typeface="Times New Roman" pitchFamily="18" charset="0"/>
                <a:cs typeface="Times New Roman" pitchFamily="18" charset="0"/>
              </a:rPr>
              <a:t> соответствующего характеру музыки.</a:t>
            </a:r>
          </a:p>
          <a:p>
            <a:pPr algn="just">
              <a:buFont typeface="Wingdings" pitchFamily="2" charset="2"/>
              <a:buChar char="§"/>
            </a:pPr>
            <a:r>
              <a:rPr lang="ru-RU" sz="3100" dirty="0" smtClean="0">
                <a:latin typeface="Times New Roman" pitchFamily="18" charset="0"/>
                <a:cs typeface="Times New Roman" pitchFamily="18" charset="0"/>
              </a:rPr>
              <a:t>    Ансамбль у детей достигается постепенно. Во второй младшей группе в начале года малыши включаются в пение лишь после того, как начнет петь педагог, а уже в конце года начинают песню по окончании музыкального вступления.</a:t>
            </a:r>
          </a:p>
          <a:p>
            <a:pPr>
              <a:buFont typeface="Wingdings" pitchFamily="2" charset="2"/>
              <a:buChar char="§"/>
            </a:pPr>
            <a:endParaRPr lang="ru-RU"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ox(in)">
                                      <p:cBhvr>
                                        <p:cTn id="14" dur="1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ox(in)">
                                      <p:cBhvr>
                                        <p:cTn id="19"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4000" b="1" dirty="0" smtClean="0">
                <a:solidFill>
                  <a:srgbClr val="FF0000"/>
                </a:solidFill>
                <a:latin typeface="Times New Roman" pitchFamily="18" charset="0"/>
                <a:cs typeface="Times New Roman" pitchFamily="18" charset="0"/>
              </a:rPr>
              <a:t>Песенное творчество</a:t>
            </a:r>
            <a:endParaRPr lang="ru-RU" sz="40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0" y="908720"/>
            <a:ext cx="8964488" cy="5949280"/>
          </a:xfrm>
        </p:spPr>
        <p:txBody>
          <a:bodyPr>
            <a:noAutofit/>
          </a:bodyPr>
          <a:lstStyle/>
          <a:p>
            <a:pPr algn="just"/>
            <a:r>
              <a:rPr lang="ru-RU" sz="2400" dirty="0" smtClean="0">
                <a:latin typeface="Times New Roman" pitchFamily="18" charset="0"/>
                <a:cs typeface="Times New Roman" pitchFamily="18" charset="0"/>
              </a:rPr>
              <a:t>В развитии певческих навыков придаётся большое значение детской песенной импровизации. Умению творить, самостоятельно искать песенные интонации детей надо обучать, формировать у них музыкальный вкус, добиваться устойчивых певческих навыков. И главное, развивать умение чисто интонировать с музыкальным сопровождением и без него, петь естественным голосом. </a:t>
            </a:r>
          </a:p>
          <a:p>
            <a:pPr algn="just"/>
            <a:r>
              <a:rPr lang="ru-RU" sz="2400" dirty="0" smtClean="0">
                <a:latin typeface="Times New Roman" pitchFamily="18" charset="0"/>
                <a:cs typeface="Times New Roman" pitchFamily="18" charset="0"/>
              </a:rPr>
              <a:t>Стремление к песенному творчеству проявляется у детей рано. Главная цель – расширить музыкальный опыт детей, сформировать навык самостоятельных импровизаций, а также помочь детям преодолеть неуверенность, стеснение, снять напряжение, развить воображение, внимание, память.</a:t>
            </a:r>
          </a:p>
          <a:p>
            <a:pPr algn="just"/>
            <a:r>
              <a:rPr lang="ru-RU" sz="2400" dirty="0" smtClean="0">
                <a:latin typeface="Times New Roman" pitchFamily="18" charset="0"/>
                <a:cs typeface="Times New Roman" pitchFamily="18" charset="0"/>
              </a:rPr>
              <a:t>Дети не только увлечённо импровизируют, но и пробуют рисовать песни графически. </a:t>
            </a:r>
            <a:endParaRPr lang="ru-RU" sz="24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Scale>
                                      <p:cBhvr>
                                        <p:cTn id="2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2" end="2"/>
                                            </p:txEl>
                                          </p:spTgt>
                                        </p:tgtEl>
                                        <p:attrNameLst>
                                          <p:attrName>ppt_x</p:attrName>
                                          <p:attrName>ppt_y</p:attrName>
                                        </p:attrNameLst>
                                      </p:cBhvr>
                                    </p:animMotion>
                                    <p:animEffect transition="in" filter="fade">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908720"/>
            <a:ext cx="4211960" cy="5217443"/>
          </a:xfrm>
        </p:spPr>
        <p:txBody>
          <a:bodyPr>
            <a:normAutofit fontScale="92500" lnSpcReduction="10000"/>
          </a:bodyPr>
          <a:lstStyle/>
          <a:p>
            <a:pPr algn="just"/>
            <a:r>
              <a:rPr lang="ru-RU" dirty="0" smtClean="0">
                <a:latin typeface="Times New Roman" pitchFamily="18" charset="0"/>
                <a:cs typeface="Times New Roman" pitchFamily="18" charset="0"/>
              </a:rPr>
              <a:t>К примеру, песню плавного, напевного характера, рисуют волнистой непрерывной линией; высокое и низкое звучание песни отмечают восходящими или нисходящими линиями; песенки, построенные на чередовании долгих и коротких звуков, рисуют длинными и короткими линиями.</a:t>
            </a:r>
            <a:endParaRPr lang="ru-RU" dirty="0"/>
          </a:p>
        </p:txBody>
      </p:sp>
      <p:pic>
        <p:nvPicPr>
          <p:cNvPr id="2" name="Объект 1"/>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283968" y="1052736"/>
            <a:ext cx="4402832" cy="5040560"/>
          </a:xfr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0"/>
            <a:ext cx="8229600" cy="1124744"/>
          </a:xfrm>
        </p:spPr>
        <p:txBody>
          <a:bodyPr>
            <a:noAutofit/>
          </a:bodyPr>
          <a:lstStyle/>
          <a:p>
            <a:r>
              <a:rPr lang="ru-RU" sz="4000" b="1" dirty="0" smtClean="0">
                <a:solidFill>
                  <a:srgbClr val="FF0000"/>
                </a:solidFill>
                <a:latin typeface="Times New Roman" pitchFamily="18" charset="0"/>
                <a:cs typeface="Times New Roman" pitchFamily="18" charset="0"/>
              </a:rPr>
              <a:t>Работа над песней. Методика разучивания.</a:t>
            </a:r>
            <a:endParaRPr lang="ru-RU" sz="4000" b="1" dirty="0">
              <a:solidFill>
                <a:srgbClr val="FF0000"/>
              </a:solidFill>
              <a:latin typeface="Times New Roman" pitchFamily="18" charset="0"/>
              <a:cs typeface="Times New Roman" pitchFamily="18" charset="0"/>
            </a:endParaRPr>
          </a:p>
        </p:txBody>
      </p:sp>
      <p:sp>
        <p:nvSpPr>
          <p:cNvPr id="6" name="Содержимое 5"/>
          <p:cNvSpPr>
            <a:spLocks noGrp="1"/>
          </p:cNvSpPr>
          <p:nvPr>
            <p:ph idx="1"/>
          </p:nvPr>
        </p:nvSpPr>
        <p:spPr>
          <a:xfrm>
            <a:off x="0" y="1196752"/>
            <a:ext cx="8964488" cy="5661248"/>
          </a:xfrm>
        </p:spPr>
        <p:txBody>
          <a:bodyPr>
            <a:normAutofit fontScale="77500" lnSpcReduction="20000"/>
          </a:bodyPr>
          <a:lstStyle/>
          <a:p>
            <a:pPr algn="ctr">
              <a:buNone/>
            </a:pPr>
            <a:r>
              <a:rPr lang="ru-RU" sz="3100" b="1" u="sng" dirty="0" smtClean="0">
                <a:latin typeface="Times New Roman" pitchFamily="18" charset="0"/>
                <a:cs typeface="Times New Roman" pitchFamily="18" charset="0"/>
              </a:rPr>
              <a:t>    </a:t>
            </a:r>
            <a:r>
              <a:rPr lang="ru-RU" sz="3100" b="1" i="1" u="sng" dirty="0" smtClean="0">
                <a:latin typeface="Times New Roman" pitchFamily="18" charset="0"/>
                <a:cs typeface="Times New Roman" pitchFamily="18" charset="0"/>
              </a:rPr>
              <a:t>1 этап – ознакомление с новым музыкальным произведением</a:t>
            </a:r>
            <a:endParaRPr lang="ru-RU" sz="3100" i="1" u="sng" dirty="0" smtClean="0">
              <a:latin typeface="Times New Roman" pitchFamily="18" charset="0"/>
              <a:cs typeface="Times New Roman" pitchFamily="18" charset="0"/>
            </a:endParaRPr>
          </a:p>
          <a:p>
            <a:pPr algn="just"/>
            <a:r>
              <a:rPr lang="ru-RU" sz="3100" dirty="0" smtClean="0">
                <a:latin typeface="Times New Roman" pitchFamily="18" charset="0"/>
                <a:cs typeface="Times New Roman" pitchFamily="18" charset="0"/>
              </a:rPr>
              <a:t>Различные </a:t>
            </a:r>
            <a:r>
              <a:rPr lang="ru-RU" sz="3100" u="sng" dirty="0" smtClean="0">
                <a:latin typeface="Times New Roman" pitchFamily="18" charset="0"/>
                <a:cs typeface="Times New Roman" pitchFamily="18" charset="0"/>
              </a:rPr>
              <a:t>методические приёмы</a:t>
            </a:r>
            <a:r>
              <a:rPr lang="ru-RU" sz="3100" dirty="0" smtClean="0">
                <a:latin typeface="Times New Roman" pitchFamily="18" charset="0"/>
                <a:cs typeface="Times New Roman" pitchFamily="18" charset="0"/>
              </a:rPr>
              <a:t>, применяемые в воспитательно-образовательном процессе, подготавливают детей к целенаправленному прослушиванию песни:</a:t>
            </a:r>
          </a:p>
          <a:p>
            <a:pPr lvl="0" algn="just"/>
            <a:r>
              <a:rPr lang="ru-RU" sz="3100" dirty="0" smtClean="0">
                <a:latin typeface="Times New Roman" pitchFamily="18" charset="0"/>
                <a:cs typeface="Times New Roman" pitchFamily="18" charset="0"/>
              </a:rPr>
              <a:t>краткое вступительное слово о данном произведении (название песни, авторы музыки и текста);</a:t>
            </a:r>
          </a:p>
          <a:p>
            <a:pPr lvl="0" algn="just"/>
            <a:r>
              <a:rPr lang="ru-RU" sz="3100" dirty="0" smtClean="0">
                <a:latin typeface="Times New Roman" pitchFamily="18" charset="0"/>
                <a:cs typeface="Times New Roman" pitchFamily="18" charset="0"/>
              </a:rPr>
              <a:t>пояснение непонятных слов;</a:t>
            </a:r>
          </a:p>
          <a:p>
            <a:pPr lvl="0" algn="just"/>
            <a:r>
              <a:rPr lang="ru-RU" sz="3100" dirty="0" smtClean="0">
                <a:latin typeface="Times New Roman" pitchFamily="18" charset="0"/>
                <a:cs typeface="Times New Roman" pitchFamily="18" charset="0"/>
              </a:rPr>
              <a:t>чтение стихотворений и мини-рассказа, которые настраивают детей на более глубокое восприятие музыкального образа;</a:t>
            </a:r>
          </a:p>
          <a:p>
            <a:pPr lvl="0" algn="just"/>
            <a:r>
              <a:rPr lang="ru-RU" sz="3100" dirty="0" smtClean="0">
                <a:latin typeface="Times New Roman" pitchFamily="18" charset="0"/>
                <a:cs typeface="Times New Roman" pitchFamily="18" charset="0"/>
              </a:rPr>
              <a:t>разгадывание загадок, ребусов;</a:t>
            </a:r>
          </a:p>
          <a:p>
            <a:pPr lvl="0" algn="just"/>
            <a:r>
              <a:rPr lang="ru-RU" sz="3100" dirty="0" smtClean="0">
                <a:latin typeface="Times New Roman" pitchFamily="18" charset="0"/>
                <a:cs typeface="Times New Roman" pitchFamily="18" charset="0"/>
              </a:rPr>
              <a:t>вовлечение детей в диалог при обсуждении песенного образа.</a:t>
            </a:r>
          </a:p>
          <a:p>
            <a:pPr algn="just"/>
            <a:r>
              <a:rPr lang="ru-RU" sz="3100" dirty="0" smtClean="0">
                <a:latin typeface="Times New Roman" pitchFamily="18" charset="0"/>
                <a:cs typeface="Times New Roman" pitchFamily="18" charset="0"/>
              </a:rPr>
              <a:t>Такие приёмы помогают пробудить в детях интерес к песне, желание более внимательно её слушать и приступить к разучиванию.</a:t>
            </a:r>
          </a:p>
          <a:p>
            <a:endParaRPr lang="ru-RU"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000"/>
                                        <p:tgtEl>
                                          <p:spTgt spid="6">
                                            <p:txEl>
                                              <p:pRg st="1" end="1"/>
                                            </p:txEl>
                                          </p:spTgt>
                                        </p:tgtEl>
                                      </p:cBhvr>
                                    </p:animEffect>
                                    <p:anim calcmode="lin" valueType="num">
                                      <p:cBhvr>
                                        <p:cTn id="2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1000"/>
                                        <p:tgtEl>
                                          <p:spTgt spid="6">
                                            <p:txEl>
                                              <p:pRg st="2" end="2"/>
                                            </p:txEl>
                                          </p:spTgt>
                                        </p:tgtEl>
                                      </p:cBhvr>
                                    </p:animEffect>
                                    <p:anim calcmode="lin" valueType="num">
                                      <p:cBhvr>
                                        <p:cTn id="3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1000"/>
                                        <p:tgtEl>
                                          <p:spTgt spid="6">
                                            <p:txEl>
                                              <p:pRg st="3" end="3"/>
                                            </p:txEl>
                                          </p:spTgt>
                                        </p:tgtEl>
                                      </p:cBhvr>
                                    </p:animEffect>
                                    <p:anim calcmode="lin" valueType="num">
                                      <p:cBhvr>
                                        <p:cTn id="3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6">
                                            <p:txEl>
                                              <p:pRg st="3" end="3"/>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6">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fade">
                                      <p:cBhvr>
                                        <p:cTn id="46" dur="1000"/>
                                        <p:tgtEl>
                                          <p:spTgt spid="6">
                                            <p:txEl>
                                              <p:pRg st="4" end="4"/>
                                            </p:txEl>
                                          </p:spTgt>
                                        </p:tgtEl>
                                      </p:cBhvr>
                                    </p:animEffect>
                                    <p:anim calcmode="lin" valueType="num">
                                      <p:cBhvr>
                                        <p:cTn id="4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6">
                                            <p:txEl>
                                              <p:pRg st="4" end="4"/>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6">
                                            <p:txEl>
                                              <p:pRg st="5" end="5"/>
                                            </p:txEl>
                                          </p:spTgt>
                                        </p:tgtEl>
                                        <p:attrNameLst>
                                          <p:attrName>style.visibility</p:attrName>
                                        </p:attrNameLst>
                                      </p:cBhvr>
                                      <p:to>
                                        <p:strVal val="visible"/>
                                      </p:to>
                                    </p:set>
                                    <p:animEffect transition="in" filter="fade">
                                      <p:cBhvr>
                                        <p:cTn id="54" dur="1000"/>
                                        <p:tgtEl>
                                          <p:spTgt spid="6">
                                            <p:txEl>
                                              <p:pRg st="5" end="5"/>
                                            </p:txEl>
                                          </p:spTgt>
                                        </p:tgtEl>
                                      </p:cBhvr>
                                    </p:animEffect>
                                    <p:anim calcmode="lin" valueType="num">
                                      <p:cBhvr>
                                        <p:cTn id="5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6">
                                            <p:txEl>
                                              <p:pRg st="5" end="5"/>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grpId="0" nodeType="clickEffect">
                                  <p:stCondLst>
                                    <p:cond delay="0"/>
                                  </p:stCondLst>
                                  <p:childTnLst>
                                    <p:set>
                                      <p:cBhvr>
                                        <p:cTn id="61" dur="1" fill="hold">
                                          <p:stCondLst>
                                            <p:cond delay="0"/>
                                          </p:stCondLst>
                                        </p:cTn>
                                        <p:tgtEl>
                                          <p:spTgt spid="6">
                                            <p:txEl>
                                              <p:pRg st="6" end="6"/>
                                            </p:txEl>
                                          </p:spTgt>
                                        </p:tgtEl>
                                        <p:attrNameLst>
                                          <p:attrName>style.visibility</p:attrName>
                                        </p:attrNameLst>
                                      </p:cBhvr>
                                      <p:to>
                                        <p:strVal val="visible"/>
                                      </p:to>
                                    </p:set>
                                    <p:animEffect transition="in" filter="fade">
                                      <p:cBhvr>
                                        <p:cTn id="62" dur="1000"/>
                                        <p:tgtEl>
                                          <p:spTgt spid="6">
                                            <p:txEl>
                                              <p:pRg st="6" end="6"/>
                                            </p:txEl>
                                          </p:spTgt>
                                        </p:tgtEl>
                                      </p:cBhvr>
                                    </p:animEffect>
                                    <p:anim calcmode="lin" valueType="num">
                                      <p:cBhvr>
                                        <p:cTn id="6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64" dur="900" decel="100000" fill="hold"/>
                                        <p:tgtEl>
                                          <p:spTgt spid="6">
                                            <p:txEl>
                                              <p:pRg st="6" end="6"/>
                                            </p:tx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6">
                                            <p:txEl>
                                              <p:pRg st="7" end="7"/>
                                            </p:txEl>
                                          </p:spTgt>
                                        </p:tgtEl>
                                        <p:attrNameLst>
                                          <p:attrName>style.visibility</p:attrName>
                                        </p:attrNameLst>
                                      </p:cBhvr>
                                      <p:to>
                                        <p:strVal val="visible"/>
                                      </p:to>
                                    </p:set>
                                    <p:animEffect transition="in" filter="fade">
                                      <p:cBhvr>
                                        <p:cTn id="70" dur="1000"/>
                                        <p:tgtEl>
                                          <p:spTgt spid="6">
                                            <p:txEl>
                                              <p:pRg st="7" end="7"/>
                                            </p:txEl>
                                          </p:spTgt>
                                        </p:tgtEl>
                                      </p:cBhvr>
                                    </p:animEffect>
                                    <p:anim calcmode="lin" valueType="num">
                                      <p:cBhvr>
                                        <p:cTn id="71"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72" dur="900" decel="100000" fill="hold"/>
                                        <p:tgtEl>
                                          <p:spTgt spid="6">
                                            <p:txEl>
                                              <p:pRg st="7" end="7"/>
                                            </p:tx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6">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4294967295"/>
          </p:nvPr>
        </p:nvSpPr>
        <p:spPr>
          <a:xfrm>
            <a:off x="0" y="549275"/>
            <a:ext cx="8893175" cy="6308725"/>
          </a:xfrm>
        </p:spPr>
        <p:txBody>
          <a:bodyPr>
            <a:normAutofit fontScale="92500"/>
          </a:bodyPr>
          <a:lstStyle/>
          <a:p>
            <a:pPr algn="ctr">
              <a:buNone/>
            </a:pPr>
            <a:r>
              <a:rPr lang="ru-RU" sz="2800" b="1" u="sng" dirty="0" smtClean="0">
                <a:latin typeface="Times New Roman" pitchFamily="18" charset="0"/>
                <a:cs typeface="Times New Roman" pitchFamily="18" charset="0"/>
              </a:rPr>
              <a:t>     </a:t>
            </a:r>
            <a:r>
              <a:rPr lang="ru-RU" sz="2800" b="1" i="1" u="sng" dirty="0" smtClean="0">
                <a:latin typeface="Times New Roman" pitchFamily="18" charset="0"/>
                <a:cs typeface="Times New Roman" pitchFamily="18" charset="0"/>
              </a:rPr>
              <a:t>2 этап – разучивание песни</a:t>
            </a:r>
          </a:p>
          <a:p>
            <a:pPr algn="just"/>
            <a:r>
              <a:rPr lang="ru-RU" sz="2800" dirty="0" smtClean="0">
                <a:latin typeface="Times New Roman" pitchFamily="18" charset="0"/>
                <a:cs typeface="Times New Roman" pitchFamily="18" charset="0"/>
              </a:rPr>
              <a:t>Задача этого этапа – создать атмосферу сопереживания данному произведению. Очень важно, при восприятии детьми музыки, развивать их воображение, эмоциональный отклик, мышление, суждение. Необходимо петь так красиво, эмоционально чтобы заинтересовать детей новой песней. После прослушивания песни проводится беседа с детьми о характере сочинения, его содержании, наиболее ярких средствах, которыми пользовался композитор, намечаются исполнительские приёмы. Такой анализ подготавливает детей к разучиванию песни и, в то же время, показывает, насколько внимательно они прослушали музыку и как глубоко её поняли, и помогает раскрыть художественный образ произведения.</a:t>
            </a:r>
          </a:p>
          <a:p>
            <a:endParaRPr lang="ru-RU"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548680"/>
            <a:ext cx="8964488" cy="6309320"/>
          </a:xfrm>
        </p:spPr>
        <p:txBody>
          <a:bodyPr>
            <a:noAutofit/>
          </a:bodyPr>
          <a:lstStyle/>
          <a:p>
            <a:pPr algn="just"/>
            <a:r>
              <a:rPr lang="ru-RU" sz="2400" dirty="0" smtClean="0">
                <a:latin typeface="Times New Roman" pitchFamily="18" charset="0"/>
                <a:cs typeface="Times New Roman" pitchFamily="18" charset="0"/>
              </a:rPr>
              <a:t>На этом этапе большую роль играют упражнения для развития певческих навыков. Дети учатся по подражанию, поэтому я показываю приемы исполнения, а их закрепление происходит на упражнениях. Упражнение я даю как распевание, перед пением песен. С их помощью дети разучивают трудные мелодические ходы, встречающиеся в песне. Работа над трудными мелодиями на материале самой песни требует многократных повторений, которые снижают интерес детей к песне. Поэтому упражнения, которые помогают преодолевать трудности, приобрести певческие навыки даются в игровой форме. </a:t>
            </a:r>
          </a:p>
          <a:p>
            <a:pPr algn="just"/>
            <a:r>
              <a:rPr lang="ru-RU" sz="2400" dirty="0" smtClean="0">
                <a:latin typeface="Times New Roman" pitchFamily="18" charset="0"/>
                <a:cs typeface="Times New Roman" pitchFamily="18" charset="0"/>
              </a:rPr>
              <a:t>Для того чтобы дети быстро запомнили песню помогаю указаниями («Эта песня легкая, ты её должен быстро запомнить») и вопросами («Как начинается первый куплет?», «О чем поется во втором? «Какой куплет тебе нравится больше всего?», «Или припев?»)</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76672"/>
            <a:ext cx="9144000" cy="6048672"/>
          </a:xfrm>
        </p:spPr>
        <p:txBody>
          <a:bodyPr>
            <a:normAutofit fontScale="85000" lnSpcReduction="20000"/>
          </a:bodyPr>
          <a:lstStyle/>
          <a:p>
            <a:pPr algn="just"/>
            <a:r>
              <a:rPr lang="ru-RU" sz="3100" dirty="0" smtClean="0">
                <a:latin typeface="Times New Roman" pitchFamily="18" charset="0"/>
                <a:cs typeface="Times New Roman" pitchFamily="18" charset="0"/>
              </a:rPr>
              <a:t>На последующих этапах разучивания обращаю внимание на то, чтобы дети без опоздания, вовремя начинали каждый куплет. Конечно, часто у детей с нарушением речи из-за недостаточной концентрации произвольного внимания это вызывает затруднение. В таких случаях стараюсь больше хвалить детей, чтобы у них не развился комплекс «Я не умею, я не могу». Качество исполнения песни зависит не только от ее правильного выбора, но и от методики разучивания.</a:t>
            </a:r>
            <a:endParaRPr lang="ru-RU" sz="3100" u="sng" dirty="0" smtClean="0">
              <a:latin typeface="Times New Roman" pitchFamily="18" charset="0"/>
              <a:cs typeface="Times New Roman" pitchFamily="18" charset="0"/>
            </a:endParaRPr>
          </a:p>
          <a:p>
            <a:pPr algn="ctr">
              <a:buNone/>
            </a:pPr>
            <a:r>
              <a:rPr lang="ru-RU" sz="3100" b="1" i="1" u="sng" dirty="0" smtClean="0">
                <a:latin typeface="Times New Roman" pitchFamily="18" charset="0"/>
                <a:cs typeface="Times New Roman" pitchFamily="18" charset="0"/>
              </a:rPr>
              <a:t>3 этап – исполнение песни</a:t>
            </a:r>
            <a:endParaRPr lang="ru-RU" sz="3100" i="1" u="sng" dirty="0" smtClean="0">
              <a:latin typeface="Times New Roman" pitchFamily="18" charset="0"/>
              <a:cs typeface="Times New Roman" pitchFamily="18" charset="0"/>
            </a:endParaRPr>
          </a:p>
          <a:p>
            <a:r>
              <a:rPr lang="ru-RU" sz="3100" dirty="0" smtClean="0">
                <a:latin typeface="Times New Roman" pitchFamily="18" charset="0"/>
                <a:cs typeface="Times New Roman" pitchFamily="18" charset="0"/>
              </a:rPr>
              <a:t>Дети уже овладели певческими навыками и свободно исполняют выученный материал. Если песня полюбилась, дети поют ее по собственному желанию не только на занятиях. Они надолго запоминают ее, включают в игры, с удовольствием «выступают» перед зрителями.</a:t>
            </a:r>
          </a:p>
          <a:p>
            <a:r>
              <a:rPr lang="ru-RU" sz="3100" dirty="0" smtClean="0">
                <a:latin typeface="Times New Roman" pitchFamily="18" charset="0"/>
                <a:cs typeface="Times New Roman" pitchFamily="18" charset="0"/>
              </a:rPr>
              <a:t>Каждая песня требует своего сценического воплощения. Этот этап работы с песней детям наиболее любим.</a:t>
            </a:r>
          </a:p>
          <a:p>
            <a:endParaRPr lang="ru-RU"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Autofit/>
          </a:bodyPr>
          <a:lstStyle/>
          <a:p>
            <a:r>
              <a:rPr lang="ru-RU" sz="4000" b="1" dirty="0" smtClean="0">
                <a:solidFill>
                  <a:srgbClr val="FF0000"/>
                </a:solidFill>
                <a:latin typeface="Times New Roman" pitchFamily="18" charset="0"/>
                <a:cs typeface="Times New Roman" pitchFamily="18" charset="0"/>
              </a:rPr>
              <a:t>Работа с родителями </a:t>
            </a:r>
            <a:endParaRPr lang="ru-RU" sz="40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0" y="980728"/>
            <a:ext cx="8748464" cy="5112568"/>
          </a:xfrm>
        </p:spPr>
        <p:txBody>
          <a:bodyPr>
            <a:normAutofit fontScale="70000" lnSpcReduction="20000"/>
          </a:bodyPr>
          <a:lstStyle/>
          <a:p>
            <a:pPr algn="just"/>
            <a:r>
              <a:rPr lang="ru-RU" sz="3800" dirty="0" smtClean="0">
                <a:latin typeface="Times New Roman" pitchFamily="18" charset="0"/>
                <a:cs typeface="Times New Roman" pitchFamily="18" charset="0"/>
              </a:rPr>
              <a:t>В обучении детей пению помогает </a:t>
            </a:r>
            <a:r>
              <a:rPr lang="ru-RU" sz="3800" b="1" dirty="0" smtClean="0">
                <a:latin typeface="Times New Roman" pitchFamily="18" charset="0"/>
                <a:cs typeface="Times New Roman" pitchFamily="18" charset="0"/>
              </a:rPr>
              <a:t>работа с родителями</a:t>
            </a:r>
            <a:r>
              <a:rPr lang="ru-RU" sz="3800" dirty="0" smtClean="0">
                <a:latin typeface="Times New Roman" pitchFamily="18" charset="0"/>
                <a:cs typeface="Times New Roman" pitchFamily="18" charset="0"/>
              </a:rPr>
              <a:t>. В период целенаправленной работы по развитию певческих навыков у детей дошкольного возраста оформлялись родительские уголки: «Охрана детского голоса», «Пойте на здоровье», «Мелодии для самых маленьких», «Колыбельные песни – лирика материнства», «Советы тем, кто хочет научиться петь». Так же в родительских уголках помещаются тексты разучиваемых песен. Родители наших воспитанников с удовольствием принимают участие в праздниках и вечерах развлечений, в подготовке и проведении мероприятий, создании музыкальной развивающей среды. Такая совместная работа детского сада и семьи оказывает благотворное влияние на дошкольников.</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ru-RU" b="1" dirty="0" smtClean="0">
                <a:solidFill>
                  <a:srgbClr val="FF0000"/>
                </a:solidFill>
                <a:latin typeface="Times New Roman" pitchFamily="18" charset="0"/>
                <a:cs typeface="Times New Roman" pitchFamily="18" charset="0"/>
              </a:rPr>
              <a:t>Педагогическая идея</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052737"/>
            <a:ext cx="8229600" cy="2736304"/>
          </a:xfrm>
        </p:spPr>
        <p:txBody>
          <a:bodyPr>
            <a:normAutofit fontScale="85000" lnSpcReduction="10000"/>
          </a:bodyPr>
          <a:lstStyle/>
          <a:p>
            <a:pPr algn="just">
              <a:buNone/>
            </a:pPr>
            <a:r>
              <a:rPr lang="ru-RU" sz="4000" b="1" i="1" dirty="0" smtClean="0">
                <a:latin typeface="Times New Roman" pitchFamily="18" charset="0"/>
                <a:cs typeface="Times New Roman" pitchFamily="18" charset="0"/>
              </a:rPr>
              <a:t>  Научить ребёнка петь хорошо, чётко, внятно, с любовью и настроением, а самое главное красиво, с большой самоотдачей, что мы и пытаемся реализовать в процессе занятий.</a:t>
            </a:r>
          </a:p>
          <a:p>
            <a:pPr>
              <a:buNone/>
            </a:pPr>
            <a:endParaRPr lang="ru-RU" dirty="0"/>
          </a:p>
        </p:txBody>
      </p:sp>
      <p:pic>
        <p:nvPicPr>
          <p:cNvPr id="4" name="Рисунок 3" descr="222.jpg"/>
          <p:cNvPicPr>
            <a:picLocks noChangeAspect="1"/>
          </p:cNvPicPr>
          <p:nvPr/>
        </p:nvPicPr>
        <p:blipFill>
          <a:blip r:embed="rId2" cstate="print"/>
          <a:stretch>
            <a:fillRect/>
          </a:stretch>
        </p:blipFill>
        <p:spPr>
          <a:xfrm>
            <a:off x="1619672" y="3501008"/>
            <a:ext cx="6264696" cy="3356991"/>
          </a:xfrm>
          <a:prstGeom prst="round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Autofit/>
          </a:bodyPr>
          <a:lstStyle/>
          <a:p>
            <a:r>
              <a:rPr lang="ru-RU" sz="4000" b="1" dirty="0" smtClean="0">
                <a:solidFill>
                  <a:srgbClr val="FF0000"/>
                </a:solidFill>
                <a:latin typeface="Times New Roman" pitchFamily="18" charset="0"/>
                <a:cs typeface="Times New Roman" pitchFamily="18" charset="0"/>
              </a:rPr>
              <a:t>Работа с воспитателями</a:t>
            </a:r>
            <a:endParaRPr lang="ru-RU" sz="40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0" y="836712"/>
            <a:ext cx="9144000" cy="6021288"/>
          </a:xfrm>
        </p:spPr>
        <p:txBody>
          <a:bodyPr>
            <a:normAutofit fontScale="70000" lnSpcReduction="20000"/>
          </a:bodyPr>
          <a:lstStyle/>
          <a:p>
            <a:pPr algn="just"/>
            <a:r>
              <a:rPr lang="ru-RU" sz="3800" dirty="0" smtClean="0">
                <a:latin typeface="Times New Roman" pitchFamily="18" charset="0"/>
                <a:cs typeface="Times New Roman" pitchFamily="18" charset="0"/>
              </a:rPr>
              <a:t>Успех занятий невозможен без совместной деятельности музыкального руководителя и воспитателя, который активно помогает, организует самостоятельное </a:t>
            </a:r>
            <a:r>
              <a:rPr lang="ru-RU" sz="3800" dirty="0" err="1" smtClean="0">
                <a:latin typeface="Times New Roman" pitchFamily="18" charset="0"/>
                <a:cs typeface="Times New Roman" pitchFamily="18" charset="0"/>
              </a:rPr>
              <a:t>музицирование</a:t>
            </a:r>
            <a:r>
              <a:rPr lang="ru-RU" sz="3800" dirty="0" smtClean="0">
                <a:latin typeface="Times New Roman" pitchFamily="18" charset="0"/>
                <a:cs typeface="Times New Roman" pitchFamily="18" charset="0"/>
              </a:rPr>
              <a:t> детей в группе. </a:t>
            </a:r>
          </a:p>
          <a:p>
            <a:pPr algn="just"/>
            <a:r>
              <a:rPr lang="ru-RU" sz="3800" dirty="0" smtClean="0">
                <a:latin typeface="Times New Roman" pitchFamily="18" charset="0"/>
                <a:cs typeface="Times New Roman" pitchFamily="18" charset="0"/>
              </a:rPr>
              <a:t>Воспитатели оказывают действенную помощь в обучении детей пению, они умело организовывают предметно-развивающую среду для развития музыкальных способностей детей. В группах есть центр музыкального развития, диски и кассеты с музыкой для детей, в том числе музыкой для режимных моментов: колыбельные песни, музыка разного характера. Воспитатели проводят с детьми музыкально-дидактические и хороводные игры с пением, включают песни в повседневную жизнь дошкольников. </a:t>
            </a:r>
            <a:r>
              <a:rPr lang="ru-RU" sz="3800" dirty="0">
                <a:latin typeface="Times New Roman" pitchFamily="18" charset="0"/>
                <a:cs typeface="Times New Roman" pitchFamily="18" charset="0"/>
              </a:rPr>
              <a:t>К</a:t>
            </a:r>
            <a:r>
              <a:rPr lang="ru-RU" sz="3800" dirty="0" smtClean="0">
                <a:latin typeface="Times New Roman" pitchFamily="18" charset="0"/>
                <a:cs typeface="Times New Roman" pitchFamily="18" charset="0"/>
              </a:rPr>
              <a:t>роме того дети часто поют спонтанно в самостоятельной деятельности, в режимных моментах, в свободной игре.</a:t>
            </a:r>
          </a:p>
          <a:p>
            <a:endParaRPr lang="ru-RU"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ox(i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ox(in)">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4000" b="1" dirty="0" smtClean="0">
                <a:solidFill>
                  <a:srgbClr val="FF0000"/>
                </a:solidFill>
                <a:latin typeface="Times New Roman" pitchFamily="18" charset="0"/>
                <a:cs typeface="Times New Roman" pitchFamily="18" charset="0"/>
              </a:rPr>
              <a:t>Результаты работы</a:t>
            </a:r>
            <a:endParaRPr lang="ru-RU" sz="40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0" y="1628800"/>
            <a:ext cx="9144000" cy="4968552"/>
          </a:xfrm>
        </p:spPr>
        <p:txBody>
          <a:bodyPr>
            <a:normAutofit fontScale="62500" lnSpcReduction="20000"/>
          </a:bodyPr>
          <a:lstStyle/>
          <a:p>
            <a:pPr algn="just">
              <a:buNone/>
            </a:pPr>
            <a:r>
              <a:rPr lang="ru-RU" sz="3800" dirty="0" smtClean="0">
                <a:latin typeface="Times New Roman" pitchFamily="18" charset="0"/>
                <a:cs typeface="Times New Roman" pitchFamily="18" charset="0"/>
              </a:rPr>
              <a:t>     Подводя итоги работы по развитию певческих навыков у дошкольников, можно говорить о том, что поставленная цель достигнута:</a:t>
            </a:r>
          </a:p>
          <a:p>
            <a:pPr lvl="0" algn="just"/>
            <a:r>
              <a:rPr lang="ru-RU" sz="3800" dirty="0" smtClean="0">
                <a:latin typeface="Times New Roman" pitchFamily="18" charset="0"/>
                <a:cs typeface="Times New Roman" pitchFamily="18" charset="0"/>
              </a:rPr>
              <a:t>дети любят петь,</a:t>
            </a:r>
          </a:p>
          <a:p>
            <a:pPr lvl="0" algn="just"/>
            <a:r>
              <a:rPr lang="ru-RU" sz="3800" dirty="0" smtClean="0">
                <a:latin typeface="Times New Roman" pitchFamily="18" charset="0"/>
                <a:cs typeface="Times New Roman" pitchFamily="18" charset="0"/>
              </a:rPr>
              <a:t>учатся владеть своим голосом,</a:t>
            </a:r>
          </a:p>
          <a:p>
            <a:pPr lvl="0" algn="just"/>
            <a:r>
              <a:rPr lang="ru-RU" sz="3800" dirty="0" smtClean="0">
                <a:latin typeface="Times New Roman" pitchFamily="18" charset="0"/>
                <a:cs typeface="Times New Roman" pitchFamily="18" charset="0"/>
              </a:rPr>
              <a:t>понимают многие вокальные термины, дирижерские жесты,</a:t>
            </a:r>
          </a:p>
          <a:p>
            <a:pPr lvl="0" algn="just"/>
            <a:r>
              <a:rPr lang="ru-RU" sz="3800" dirty="0" smtClean="0">
                <a:latin typeface="Times New Roman" pitchFamily="18" charset="0"/>
                <a:cs typeface="Times New Roman" pitchFamily="18" charset="0"/>
              </a:rPr>
              <a:t>научились слышать и передавать в пении </a:t>
            </a:r>
            <a:r>
              <a:rPr lang="ru-RU" sz="3800" dirty="0" err="1" smtClean="0">
                <a:latin typeface="Times New Roman" pitchFamily="18" charset="0"/>
                <a:cs typeface="Times New Roman" pitchFamily="18" charset="0"/>
              </a:rPr>
              <a:t>поступенное</a:t>
            </a:r>
            <a:r>
              <a:rPr lang="ru-RU" sz="3800" dirty="0" smtClean="0">
                <a:latin typeface="Times New Roman" pitchFamily="18" charset="0"/>
                <a:cs typeface="Times New Roman" pitchFamily="18" charset="0"/>
              </a:rPr>
              <a:t> и скачкообразное движение мелодии,</a:t>
            </a:r>
          </a:p>
          <a:p>
            <a:pPr lvl="0" algn="just"/>
            <a:r>
              <a:rPr lang="ru-RU" sz="3800" dirty="0" smtClean="0">
                <a:latin typeface="Times New Roman" pitchFamily="18" charset="0"/>
                <a:cs typeface="Times New Roman" pitchFamily="18" charset="0"/>
              </a:rPr>
              <a:t>научились начинать петь самостоятельно, после музыкального вступления и проигрыша, точно попадая на первый звук,</a:t>
            </a:r>
          </a:p>
          <a:p>
            <a:pPr lvl="0" algn="just"/>
            <a:r>
              <a:rPr lang="ru-RU" sz="3800" dirty="0" smtClean="0">
                <a:latin typeface="Times New Roman" pitchFamily="18" charset="0"/>
                <a:cs typeface="Times New Roman" pitchFamily="18" charset="0"/>
              </a:rPr>
              <a:t>научились слышать и оценивать правильное и неправильное пение.</a:t>
            </a:r>
          </a:p>
          <a:p>
            <a:pPr algn="just">
              <a:buNone/>
            </a:pPr>
            <a:r>
              <a:rPr lang="ru-RU" sz="3800" dirty="0" smtClean="0">
                <a:latin typeface="Times New Roman" pitchFamily="18" charset="0"/>
                <a:cs typeface="Times New Roman" pitchFamily="18" charset="0"/>
              </a:rPr>
              <a:t> </a:t>
            </a:r>
          </a:p>
          <a:p>
            <a:pPr algn="just">
              <a:buNone/>
            </a:pPr>
            <a:r>
              <a:rPr lang="ru-RU" sz="3800" dirty="0" smtClean="0">
                <a:latin typeface="Times New Roman" pitchFamily="18" charset="0"/>
                <a:cs typeface="Times New Roman" pitchFamily="18" charset="0"/>
              </a:rPr>
              <a:t>     </a:t>
            </a:r>
          </a:p>
          <a:p>
            <a:endParaRPr lang="ru-RU" dirty="0"/>
          </a:p>
        </p:txBody>
      </p:sp>
      <p:pic>
        <p:nvPicPr>
          <p:cNvPr id="4" name="Рисунок 3" descr="65.jpg"/>
          <p:cNvPicPr>
            <a:picLocks noChangeAspect="1"/>
          </p:cNvPicPr>
          <p:nvPr/>
        </p:nvPicPr>
        <p:blipFill>
          <a:blip r:embed="rId2" cstate="print"/>
          <a:stretch>
            <a:fillRect/>
          </a:stretch>
        </p:blipFill>
        <p:spPr>
          <a:xfrm>
            <a:off x="7092280" y="188640"/>
            <a:ext cx="1346448" cy="1440160"/>
          </a:xfrm>
          <a:prstGeom prst="ellipse">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1000"/>
                                        <p:tgtEl>
                                          <p:spTgt spid="3">
                                            <p:txEl>
                                              <p:pRg st="4" end="4"/>
                                            </p:txEl>
                                          </p:spTgt>
                                        </p:tgtEl>
                                      </p:cBhvr>
                                    </p:animEffect>
                                    <p:anim calcmode="lin" valueType="num">
                                      <p:cBhvr>
                                        <p:cTn id="4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fade">
                                      <p:cBhvr>
                                        <p:cTn id="62" dur="1000"/>
                                        <p:tgtEl>
                                          <p:spTgt spid="3">
                                            <p:txEl>
                                              <p:pRg st="6" end="6"/>
                                            </p:txEl>
                                          </p:spTgt>
                                        </p:tgtEl>
                                      </p:cBhvr>
                                    </p:animEffect>
                                    <p:anim calcmode="lin" valueType="num">
                                      <p:cBhvr>
                                        <p:cTn id="6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1000"/>
                                        <p:tgtEl>
                                          <p:spTgt spid="3">
                                            <p:txEl>
                                              <p:pRg st="7" end="7"/>
                                            </p:txEl>
                                          </p:spTgt>
                                        </p:tgtEl>
                                      </p:cBhvr>
                                    </p:animEffect>
                                    <p:anim calcmode="lin" valueType="num">
                                      <p:cBhvr>
                                        <p:cTn id="7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2"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7" presetClass="entr" presetSubtype="0" fill="hold" grpId="0" nodeType="clickEffect">
                                  <p:stCondLst>
                                    <p:cond delay="0"/>
                                  </p:stCondLst>
                                  <p:childTnLst>
                                    <p:set>
                                      <p:cBhvr>
                                        <p:cTn id="77" dur="1" fill="hold">
                                          <p:stCondLst>
                                            <p:cond delay="0"/>
                                          </p:stCondLst>
                                        </p:cTn>
                                        <p:tgtEl>
                                          <p:spTgt spid="3">
                                            <p:txEl>
                                              <p:pRg st="8" end="8"/>
                                            </p:txEl>
                                          </p:spTgt>
                                        </p:tgtEl>
                                        <p:attrNameLst>
                                          <p:attrName>style.visibility</p:attrName>
                                        </p:attrNameLst>
                                      </p:cBhvr>
                                      <p:to>
                                        <p:strVal val="visible"/>
                                      </p:to>
                                    </p:set>
                                    <p:animEffect transition="in" filter="fade">
                                      <p:cBhvr>
                                        <p:cTn id="78" dur="1000"/>
                                        <p:tgtEl>
                                          <p:spTgt spid="3">
                                            <p:txEl>
                                              <p:pRg st="8" end="8"/>
                                            </p:txEl>
                                          </p:spTgt>
                                        </p:tgtEl>
                                      </p:cBhvr>
                                    </p:animEffect>
                                    <p:anim calcmode="lin" valueType="num">
                                      <p:cBhvr>
                                        <p:cTn id="7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0"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к1.jpg"/>
          <p:cNvPicPr>
            <a:picLocks noChangeAspect="1"/>
          </p:cNvPicPr>
          <p:nvPr/>
        </p:nvPicPr>
        <p:blipFill>
          <a:blip r:embed="rId2" cstate="print"/>
          <a:stretch>
            <a:fillRect/>
          </a:stretch>
        </p:blipFill>
        <p:spPr>
          <a:xfrm>
            <a:off x="4294721" y="0"/>
            <a:ext cx="4849279" cy="6858000"/>
          </a:xfrm>
          <a:prstGeom prst="rect">
            <a:avLst/>
          </a:prstGeom>
        </p:spPr>
      </p:pic>
      <p:pic>
        <p:nvPicPr>
          <p:cNvPr id="2" name="Рисунок 1" descr="дк.jpg"/>
          <p:cNvPicPr>
            <a:picLocks noChangeAspect="1"/>
          </p:cNvPicPr>
          <p:nvPr/>
        </p:nvPicPr>
        <p:blipFill>
          <a:blip r:embed="rId3" cstate="print"/>
          <a:stretch>
            <a:fillRect/>
          </a:stretch>
        </p:blipFill>
        <p:spPr>
          <a:xfrm>
            <a:off x="0" y="0"/>
            <a:ext cx="4849279" cy="6858000"/>
          </a:xfrm>
          <a:prstGeom prst="rect">
            <a:avLst/>
          </a:prstGeom>
        </p:spPr>
      </p:pic>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20688"/>
            <a:ext cx="8892480" cy="6237312"/>
          </a:xfrm>
        </p:spPr>
        <p:txBody>
          <a:bodyPr>
            <a:normAutofit fontScale="25000" lnSpcReduction="20000"/>
          </a:bodyPr>
          <a:lstStyle/>
          <a:p>
            <a:pPr algn="just">
              <a:buNone/>
            </a:pPr>
            <a:r>
              <a:rPr lang="ru-RU" sz="9600" dirty="0" smtClean="0">
                <a:latin typeface="Times New Roman" pitchFamily="18" charset="0"/>
                <a:cs typeface="Times New Roman" pitchFamily="18" charset="0"/>
              </a:rPr>
              <a:t>Сочетание музыки и слова помогают детям выразить свои чувства, переживания. Целенаправленная работа повысила интерес детей к музыкальным занятиям, песенному творчеству, а песня прочно вошла в жизнь детей. </a:t>
            </a:r>
          </a:p>
          <a:p>
            <a:pPr algn="just">
              <a:buNone/>
            </a:pPr>
            <a:r>
              <a:rPr lang="ru-RU" sz="9600" dirty="0" smtClean="0">
                <a:latin typeface="Times New Roman" pitchFamily="18" charset="0"/>
                <a:cs typeface="Times New Roman" pitchFamily="18" charset="0"/>
              </a:rPr>
              <a:t>Воспитанники нашего детского сада теперь поют не только на занятиях, но и в неформальной обстановке самостоятельно, принимают активное участие в концертах на разных уровнях. У них выработаны такие исполнительские качества, как уверенность, умение свободно держаться перед публикой, красиво исполнять песню, донося до слушателей характер и смысл песни. </a:t>
            </a:r>
          </a:p>
          <a:p>
            <a:pPr algn="just">
              <a:buNone/>
            </a:pPr>
            <a:r>
              <a:rPr lang="ru-RU" sz="9600" dirty="0" smtClean="0">
                <a:latin typeface="Times New Roman" pitchFamily="18" charset="0"/>
                <a:cs typeface="Times New Roman" pitchFamily="18" charset="0"/>
              </a:rPr>
              <a:t>Подводя итоги своей работы, хочется подчеркнуть, что методов и приемов для формирования певческих навыков дошкольников достаточно много, но организуя работу в данном направлении, следует, прежде всего, ориентироваться на возможности детей, проводить работу систематически и последовательно, активно привлекать к сотрудничеству воспитателей и родителей </a:t>
            </a:r>
          </a:p>
          <a:p>
            <a:endParaRPr lang="ru-RU"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229600" cy="5937523"/>
          </a:xfrm>
        </p:spPr>
        <p:txBody>
          <a:bodyPr>
            <a:normAutofit/>
          </a:bodyPr>
          <a:lstStyle/>
          <a:p>
            <a:pPr algn="just">
              <a:buNone/>
            </a:pPr>
            <a:r>
              <a:rPr lang="ru-RU" sz="2400" dirty="0" smtClean="0">
                <a:latin typeface="Times New Roman" pitchFamily="18" charset="0"/>
                <a:cs typeface="Times New Roman" pitchFamily="18" charset="0"/>
              </a:rPr>
              <a:t>В будущем я планирую продолжать работу по обучению детей пению, развитию их вокальных навыков, по расширению певческого диапазона каждого воспитанника, используя наработанный опыт. </a:t>
            </a:r>
          </a:p>
          <a:p>
            <a:pPr algn="just">
              <a:buNone/>
            </a:pPr>
            <a:r>
              <a:rPr lang="ru-RU" sz="2400" dirty="0" smtClean="0">
                <a:latin typeface="Times New Roman" pitchFamily="18" charset="0"/>
                <a:cs typeface="Times New Roman" pitchFamily="18" charset="0"/>
              </a:rPr>
              <a:t>Представленные материалы могут быть использованы музыкальными руководителями и воспитателями детских садов, для развития творческих способностей детей через музыкальные занятия, игры, музыкальные загадки, диалоги и так далее.</a:t>
            </a:r>
          </a:p>
          <a:p>
            <a:endParaRPr lang="ru-RU" dirty="0"/>
          </a:p>
        </p:txBody>
      </p:sp>
      <p:pic>
        <p:nvPicPr>
          <p:cNvPr id="4" name="Рисунок 3" descr="666.jpg"/>
          <p:cNvPicPr>
            <a:picLocks noChangeAspect="1"/>
          </p:cNvPicPr>
          <p:nvPr/>
        </p:nvPicPr>
        <p:blipFill>
          <a:blip r:embed="rId2" cstate="print"/>
          <a:stretch>
            <a:fillRect/>
          </a:stretch>
        </p:blipFill>
        <p:spPr>
          <a:xfrm>
            <a:off x="0" y="3645024"/>
            <a:ext cx="9144000" cy="3212976"/>
          </a:xfrm>
          <a:prstGeom prst="round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2800" b="1" i="1" dirty="0" smtClean="0">
                <a:solidFill>
                  <a:srgbClr val="FF0000"/>
                </a:solidFill>
                <a:latin typeface="Times New Roman" pitchFamily="18" charset="0"/>
                <a:cs typeface="Times New Roman" pitchFamily="18" charset="0"/>
              </a:rPr>
              <a:t>Список использованных источников</a:t>
            </a:r>
            <a:endParaRPr lang="ru-RU" sz="2800" b="1" i="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0" y="764704"/>
            <a:ext cx="9144000" cy="6093296"/>
          </a:xfrm>
        </p:spPr>
        <p:txBody>
          <a:bodyPr>
            <a:normAutofit fontScale="32500" lnSpcReduction="20000"/>
          </a:bodyPr>
          <a:lstStyle/>
          <a:p>
            <a:pPr>
              <a:buNone/>
            </a:pPr>
            <a:r>
              <a:rPr lang="ru-RU" sz="5100" dirty="0" smtClean="0">
                <a:latin typeface="Times New Roman" pitchFamily="18" charset="0"/>
                <a:cs typeface="Times New Roman" pitchFamily="18" charset="0"/>
              </a:rPr>
              <a:t>1. </a:t>
            </a:r>
            <a:r>
              <a:rPr lang="ru-RU" sz="5100" dirty="0" err="1" smtClean="0">
                <a:latin typeface="Times New Roman" pitchFamily="18" charset="0"/>
                <a:cs typeface="Times New Roman" pitchFamily="18" charset="0"/>
              </a:rPr>
              <a:t>Кацер</a:t>
            </a:r>
            <a:r>
              <a:rPr lang="ru-RU" sz="5100" dirty="0" smtClean="0">
                <a:latin typeface="Times New Roman" pitchFamily="18" charset="0"/>
                <a:cs typeface="Times New Roman" pitchFamily="18" charset="0"/>
              </a:rPr>
              <a:t> О.В «</a:t>
            </a:r>
            <a:r>
              <a:rPr lang="ru-RU" sz="5100" dirty="0" err="1" smtClean="0">
                <a:latin typeface="Times New Roman" pitchFamily="18" charset="0"/>
                <a:cs typeface="Times New Roman" pitchFamily="18" charset="0"/>
              </a:rPr>
              <a:t>гровая</a:t>
            </a:r>
            <a:r>
              <a:rPr lang="ru-RU" sz="5100" dirty="0" smtClean="0">
                <a:latin typeface="Times New Roman" pitchFamily="18" charset="0"/>
                <a:cs typeface="Times New Roman" pitchFamily="18" charset="0"/>
              </a:rPr>
              <a:t> методика обучения пению» изд. «Музыкальная палитра», С-П -2005г</a:t>
            </a:r>
          </a:p>
          <a:p>
            <a:pPr>
              <a:buNone/>
            </a:pPr>
            <a:r>
              <a:rPr lang="ru-RU" sz="5100" dirty="0" smtClean="0">
                <a:latin typeface="Times New Roman" pitchFamily="18" charset="0"/>
                <a:cs typeface="Times New Roman" pitchFamily="18" charset="0"/>
              </a:rPr>
              <a:t>2. Орлова Т. статья «Учим детей петь» // «Музыкальный руководитель» №5,6 -2004г., с.21, №2-2005г., с.22</a:t>
            </a:r>
          </a:p>
          <a:p>
            <a:pPr>
              <a:buNone/>
            </a:pPr>
            <a:r>
              <a:rPr lang="ru-RU" sz="5100" dirty="0" smtClean="0">
                <a:latin typeface="Times New Roman" pitchFamily="18" charset="0"/>
                <a:cs typeface="Times New Roman" pitchFamily="18" charset="0"/>
              </a:rPr>
              <a:t>3. Тарасова К. статья «К постановке детского голоса» // «Музыкальный руководитель» №1-2005г., с.2</a:t>
            </a:r>
          </a:p>
          <a:p>
            <a:pPr>
              <a:buNone/>
            </a:pPr>
            <a:r>
              <a:rPr lang="ru-RU" sz="5100" dirty="0" smtClean="0">
                <a:latin typeface="Times New Roman" pitchFamily="18" charset="0"/>
                <a:cs typeface="Times New Roman" pitchFamily="18" charset="0"/>
              </a:rPr>
              <a:t>4. Шереметьев В. статья «Хоровое пение в детском саду // «Музыкальный руководитель»№5-2005г, №1-2006г.</a:t>
            </a:r>
          </a:p>
          <a:p>
            <a:pPr>
              <a:buNone/>
            </a:pPr>
            <a:r>
              <a:rPr lang="ru-RU" sz="5100" dirty="0" smtClean="0">
                <a:latin typeface="Times New Roman" pitchFamily="18" charset="0"/>
                <a:cs typeface="Times New Roman" pitchFamily="18" charset="0"/>
              </a:rPr>
              <a:t>5. Волкова Г.В. «Логопедическая ритмика». М., </a:t>
            </a:r>
            <a:r>
              <a:rPr lang="ru-RU" sz="5100" dirty="0" err="1" smtClean="0">
                <a:latin typeface="Times New Roman" pitchFamily="18" charset="0"/>
                <a:cs typeface="Times New Roman" pitchFamily="18" charset="0"/>
              </a:rPr>
              <a:t>Владос</a:t>
            </a:r>
            <a:r>
              <a:rPr lang="ru-RU" sz="5100" dirty="0" smtClean="0">
                <a:latin typeface="Times New Roman" pitchFamily="18" charset="0"/>
                <a:cs typeface="Times New Roman" pitchFamily="18" charset="0"/>
              </a:rPr>
              <a:t>, 2002.</a:t>
            </a:r>
          </a:p>
          <a:p>
            <a:pPr>
              <a:buNone/>
            </a:pPr>
            <a:r>
              <a:rPr lang="ru-RU" sz="5100" dirty="0" smtClean="0">
                <a:latin typeface="Times New Roman" pitchFamily="18" charset="0"/>
                <a:cs typeface="Times New Roman" pitchFamily="18" charset="0"/>
              </a:rPr>
              <a:t>6. Тиличеева Е. «Маленькие песенки». Вокальные упражнения для детей дошкольного возраста». М., Музыка, 1978.</a:t>
            </a:r>
          </a:p>
          <a:p>
            <a:pPr>
              <a:buNone/>
            </a:pPr>
            <a:r>
              <a:rPr lang="ru-RU" sz="5100" dirty="0" smtClean="0">
                <a:latin typeface="Times New Roman" pitchFamily="18" charset="0"/>
                <a:cs typeface="Times New Roman" pitchFamily="18" charset="0"/>
              </a:rPr>
              <a:t>7. С. И. Мерзлякова «Учим петь детей ».Песни и упражнения для развития голоса. Москва 2014 г.</a:t>
            </a:r>
          </a:p>
          <a:p>
            <a:pPr>
              <a:buNone/>
            </a:pPr>
            <a:r>
              <a:rPr lang="ru-RU" sz="5100" dirty="0" smtClean="0">
                <a:latin typeface="Times New Roman" pitchFamily="18" charset="0"/>
                <a:cs typeface="Times New Roman" pitchFamily="18" charset="0"/>
              </a:rPr>
              <a:t>8. Емельянов В.В. Развитие голоса. Координация и тренаж, СПб, 1997.</a:t>
            </a:r>
          </a:p>
          <a:p>
            <a:pPr>
              <a:buNone/>
            </a:pPr>
            <a:r>
              <a:rPr lang="ru-RU" sz="5100" dirty="0" smtClean="0">
                <a:latin typeface="Times New Roman" pitchFamily="18" charset="0"/>
                <a:cs typeface="Times New Roman" pitchFamily="18" charset="0"/>
              </a:rPr>
              <a:t>9. Ветлугина Н.А. «Музыкальный букварь». М.: Просвещение, 1985.</a:t>
            </a:r>
          </a:p>
          <a:p>
            <a:pPr>
              <a:buNone/>
            </a:pPr>
            <a:r>
              <a:rPr lang="ru-RU" sz="5100" dirty="0" smtClean="0">
                <a:latin typeface="Times New Roman" pitchFamily="18" charset="0"/>
                <a:cs typeface="Times New Roman" pitchFamily="18" charset="0"/>
              </a:rPr>
              <a:t>10. </a:t>
            </a:r>
            <a:r>
              <a:rPr lang="ru-RU" sz="5100" dirty="0" err="1" smtClean="0">
                <a:latin typeface="Times New Roman" pitchFamily="18" charset="0"/>
                <a:cs typeface="Times New Roman" pitchFamily="18" charset="0"/>
              </a:rPr>
              <a:t>Битус</a:t>
            </a:r>
            <a:r>
              <a:rPr lang="ru-RU" sz="5100" dirty="0" smtClean="0">
                <a:latin typeface="Times New Roman" pitchFamily="18" charset="0"/>
                <a:cs typeface="Times New Roman" pitchFamily="18" charset="0"/>
              </a:rPr>
              <a:t> А.Ф. «Певческая азбука ребенка». Минск: </a:t>
            </a:r>
            <a:r>
              <a:rPr lang="ru-RU" sz="5100" dirty="0" err="1" smtClean="0">
                <a:latin typeface="Times New Roman" pitchFamily="18" charset="0"/>
                <a:cs typeface="Times New Roman" pitchFamily="18" charset="0"/>
              </a:rPr>
              <a:t>ТетраСистемс</a:t>
            </a:r>
            <a:r>
              <a:rPr lang="ru-RU" sz="5100" dirty="0" smtClean="0">
                <a:latin typeface="Times New Roman" pitchFamily="18" charset="0"/>
                <a:cs typeface="Times New Roman" pitchFamily="18" charset="0"/>
              </a:rPr>
              <a:t>, 2007.</a:t>
            </a:r>
          </a:p>
          <a:p>
            <a:pPr>
              <a:buNone/>
            </a:pPr>
            <a:r>
              <a:rPr lang="ru-RU" sz="5100" dirty="0" smtClean="0">
                <a:latin typeface="Times New Roman" pitchFamily="18" charset="0"/>
                <a:cs typeface="Times New Roman" pitchFamily="18" charset="0"/>
              </a:rPr>
              <a:t>11. </a:t>
            </a:r>
            <a:r>
              <a:rPr lang="ru-RU" sz="5100" dirty="0" err="1" smtClean="0">
                <a:latin typeface="Times New Roman" pitchFamily="18" charset="0"/>
                <a:cs typeface="Times New Roman" pitchFamily="18" charset="0"/>
              </a:rPr>
              <a:t>Тютюнникова</a:t>
            </a:r>
            <a:r>
              <a:rPr lang="ru-RU" sz="5100" dirty="0" smtClean="0">
                <a:latin typeface="Times New Roman" pitchFamily="18" charset="0"/>
                <a:cs typeface="Times New Roman" pitchFamily="18" charset="0"/>
              </a:rPr>
              <a:t> Т.Э. статья «Чтобы научиться петь, надо петь» //Музыкальная палитра, №5, 2004. </a:t>
            </a:r>
          </a:p>
          <a:p>
            <a:pPr algn="ctr">
              <a:buNone/>
            </a:pPr>
            <a:r>
              <a:rPr lang="ru-RU" sz="5100" u="sng" dirty="0" smtClean="0">
                <a:latin typeface="Times New Roman" pitchFamily="18" charset="0"/>
                <a:cs typeface="Times New Roman" pitchFamily="18" charset="0"/>
              </a:rPr>
              <a:t>Материалы Интернет-ресурсов:</a:t>
            </a:r>
            <a:endParaRPr lang="ru-RU" sz="5100" dirty="0" smtClean="0">
              <a:latin typeface="Times New Roman" pitchFamily="18" charset="0"/>
              <a:cs typeface="Times New Roman" pitchFamily="18" charset="0"/>
            </a:endParaRPr>
          </a:p>
          <a:p>
            <a:pPr>
              <a:buNone/>
            </a:pPr>
            <a:r>
              <a:rPr lang="ru-RU" sz="5100" dirty="0" smtClean="0">
                <a:latin typeface="Times New Roman" pitchFamily="18" charset="0"/>
                <a:cs typeface="Times New Roman" pitchFamily="18" charset="0"/>
              </a:rPr>
              <a:t>1. </a:t>
            </a:r>
            <a:r>
              <a:rPr lang="ru-RU" sz="5100" dirty="0" err="1" smtClean="0">
                <a:latin typeface="Times New Roman" pitchFamily="18" charset="0"/>
                <a:cs typeface="Times New Roman" pitchFamily="18" charset="0"/>
                <a:hlinkClick r:id="rId2"/>
              </a:rPr>
              <a:t>www.cronao.ru</a:t>
            </a:r>
            <a:r>
              <a:rPr lang="ru-RU" sz="5100" dirty="0" smtClean="0">
                <a:latin typeface="Times New Roman" pitchFamily="18" charset="0"/>
                <a:cs typeface="Times New Roman" pitchFamily="18" charset="0"/>
                <a:hlinkClick r:id="rId2"/>
              </a:rPr>
              <a:t>/</a:t>
            </a:r>
            <a:r>
              <a:rPr lang="ru-RU" sz="5100" dirty="0" err="1" smtClean="0">
                <a:latin typeface="Times New Roman" pitchFamily="18" charset="0"/>
                <a:cs typeface="Times New Roman" pitchFamily="18" charset="0"/>
                <a:hlinkClick r:id="rId2"/>
              </a:rPr>
              <a:t>aktualnyj-pedagogicheskij-opyt</a:t>
            </a:r>
            <a:r>
              <a:rPr lang="ru-RU" sz="5100" dirty="0" smtClean="0">
                <a:latin typeface="Times New Roman" pitchFamily="18" charset="0"/>
                <a:cs typeface="Times New Roman" pitchFamily="18" charset="0"/>
                <a:hlinkClick r:id="rId2"/>
              </a:rPr>
              <a:t>/</a:t>
            </a:r>
            <a:r>
              <a:rPr lang="ru-RU" sz="5100" dirty="0" err="1" smtClean="0">
                <a:latin typeface="Times New Roman" pitchFamily="18" charset="0"/>
                <a:cs typeface="Times New Roman" pitchFamily="18" charset="0"/>
                <a:hlinkClick r:id="rId2"/>
              </a:rPr>
              <a:t>doshkolnoe-obrazovanie</a:t>
            </a:r>
            <a:endParaRPr lang="ru-RU" sz="5100" dirty="0" smtClean="0">
              <a:latin typeface="Times New Roman" pitchFamily="18" charset="0"/>
              <a:cs typeface="Times New Roman" pitchFamily="18" charset="0"/>
            </a:endParaRPr>
          </a:p>
          <a:p>
            <a:pPr>
              <a:buNone/>
            </a:pPr>
            <a:r>
              <a:rPr lang="ru-RU" sz="5100" dirty="0" smtClean="0">
                <a:latin typeface="Times New Roman" pitchFamily="18" charset="0"/>
                <a:cs typeface="Times New Roman" pitchFamily="18" charset="0"/>
              </a:rPr>
              <a:t>2. </a:t>
            </a:r>
            <a:r>
              <a:rPr lang="ru-RU" sz="5100" dirty="0" err="1" smtClean="0">
                <a:latin typeface="Times New Roman" pitchFamily="18" charset="0"/>
                <a:cs typeface="Times New Roman" pitchFamily="18" charset="0"/>
                <a:hlinkClick r:id="rId3"/>
              </a:rPr>
              <a:t>www.ipkrs.bsu.edu</a:t>
            </a:r>
            <a:r>
              <a:rPr lang="ru-RU" sz="5100" dirty="0" smtClean="0">
                <a:latin typeface="Times New Roman" pitchFamily="18" charset="0"/>
                <a:cs typeface="Times New Roman" pitchFamily="18" charset="0"/>
                <a:hlinkClick r:id="rId3"/>
              </a:rPr>
              <a:t>/</a:t>
            </a:r>
            <a:r>
              <a:rPr lang="ru-RU" sz="5100" dirty="0" err="1" smtClean="0">
                <a:latin typeface="Times New Roman" pitchFamily="18" charset="0"/>
                <a:cs typeface="Times New Roman" pitchFamily="18" charset="0"/>
                <a:hlinkClick r:id="rId3"/>
              </a:rPr>
              <a:t>sourse</a:t>
            </a:r>
            <a:r>
              <a:rPr lang="ru-RU" sz="5100" dirty="0" smtClean="0">
                <a:latin typeface="Times New Roman" pitchFamily="18" charset="0"/>
                <a:cs typeface="Times New Roman" pitchFamily="18" charset="0"/>
                <a:hlinkClick r:id="rId3"/>
              </a:rPr>
              <a:t>/</a:t>
            </a:r>
            <a:r>
              <a:rPr lang="ru-RU" sz="5100" dirty="0" err="1" smtClean="0">
                <a:latin typeface="Times New Roman" pitchFamily="18" charset="0"/>
                <a:cs typeface="Times New Roman" pitchFamily="18" charset="0"/>
                <a:hlinkClick r:id="rId3"/>
              </a:rPr>
              <a:t>metod_sluzva</a:t>
            </a:r>
            <a:r>
              <a:rPr lang="ru-RU" sz="5100" dirty="0" smtClean="0">
                <a:latin typeface="Times New Roman" pitchFamily="18" charset="0"/>
                <a:cs typeface="Times New Roman" pitchFamily="18" charset="0"/>
                <a:hlinkClick r:id="rId3"/>
              </a:rPr>
              <a:t>/</a:t>
            </a:r>
            <a:r>
              <a:rPr lang="ru-RU" sz="5100" dirty="0" err="1" smtClean="0">
                <a:latin typeface="Times New Roman" pitchFamily="18" charset="0"/>
                <a:cs typeface="Times New Roman" pitchFamily="18" charset="0"/>
                <a:hlinkClick r:id="rId3"/>
              </a:rPr>
              <a:t>teacher</a:t>
            </a:r>
            <a:r>
              <a:rPr lang="ru-RU" sz="5100" dirty="0" smtClean="0">
                <a:latin typeface="Times New Roman" pitchFamily="18" charset="0"/>
                <a:cs typeface="Times New Roman" pitchFamily="18" charset="0"/>
                <a:hlinkClick r:id="rId3"/>
              </a:rPr>
              <a:t>/op08/apo_08/</a:t>
            </a:r>
            <a:r>
              <a:rPr lang="ru-RU" sz="5100" dirty="0" err="1" smtClean="0">
                <a:latin typeface="Times New Roman" pitchFamily="18" charset="0"/>
                <a:cs typeface="Times New Roman" pitchFamily="18" charset="0"/>
                <a:hlinkClick r:id="rId3"/>
              </a:rPr>
              <a:t>kirichenko.pdf</a:t>
            </a:r>
            <a:endParaRPr lang="ru-RU" sz="5100" dirty="0" smtClean="0">
              <a:latin typeface="Times New Roman" pitchFamily="18" charset="0"/>
              <a:cs typeface="Times New Roman" pitchFamily="18" charset="0"/>
            </a:endParaRPr>
          </a:p>
          <a:p>
            <a:pPr>
              <a:buNone/>
            </a:pPr>
            <a:r>
              <a:rPr lang="ru-RU" sz="5100" dirty="0" smtClean="0">
                <a:latin typeface="Times New Roman" pitchFamily="18" charset="0"/>
                <a:cs typeface="Times New Roman" pitchFamily="18" charset="0"/>
              </a:rPr>
              <a:t>3. </a:t>
            </a:r>
            <a:r>
              <a:rPr lang="ru-RU" sz="5100" dirty="0" err="1" smtClean="0">
                <a:latin typeface="Times New Roman" pitchFamily="18" charset="0"/>
                <a:cs typeface="Times New Roman" pitchFamily="18" charset="0"/>
                <a:hlinkClick r:id="rId4"/>
              </a:rPr>
              <a:t>www.rudocs.exdat.com</a:t>
            </a:r>
            <a:r>
              <a:rPr lang="ru-RU" sz="5100" dirty="0" smtClean="0">
                <a:latin typeface="Times New Roman" pitchFamily="18" charset="0"/>
                <a:cs typeface="Times New Roman" pitchFamily="18" charset="0"/>
                <a:hlinkClick r:id="rId4"/>
              </a:rPr>
              <a:t>/</a:t>
            </a:r>
            <a:r>
              <a:rPr lang="ru-RU" sz="5100" dirty="0" err="1" smtClean="0">
                <a:latin typeface="Times New Roman" pitchFamily="18" charset="0"/>
                <a:cs typeface="Times New Roman" pitchFamily="18" charset="0"/>
                <a:hlinkClick r:id="rId4"/>
              </a:rPr>
              <a:t>docs</a:t>
            </a:r>
            <a:r>
              <a:rPr lang="ru-RU" sz="5100" dirty="0" smtClean="0">
                <a:latin typeface="Times New Roman" pitchFamily="18" charset="0"/>
                <a:cs typeface="Times New Roman" pitchFamily="18" charset="0"/>
                <a:hlinkClick r:id="rId4"/>
              </a:rPr>
              <a:t>/index-333705.html</a:t>
            </a:r>
            <a:endParaRPr lang="ru-RU" sz="5100" dirty="0" smtClean="0">
              <a:latin typeface="Times New Roman" pitchFamily="18" charset="0"/>
              <a:cs typeface="Times New Roman" pitchFamily="18" charset="0"/>
            </a:endParaRPr>
          </a:p>
          <a:p>
            <a:pPr>
              <a:buNone/>
            </a:pPr>
            <a:r>
              <a:rPr lang="ru-RU" sz="5100" dirty="0" smtClean="0">
                <a:latin typeface="Times New Roman" pitchFamily="18" charset="0"/>
                <a:cs typeface="Times New Roman" pitchFamily="18" charset="0"/>
              </a:rPr>
              <a:t>4. </a:t>
            </a:r>
            <a:r>
              <a:rPr lang="ru-RU" sz="5100" dirty="0" smtClean="0">
                <a:latin typeface="Times New Roman" pitchFamily="18" charset="0"/>
                <a:cs typeface="Times New Roman" pitchFamily="18" charset="0"/>
                <a:hlinkClick r:id="rId5"/>
              </a:rPr>
              <a:t>www.dslivenka6.gvarono.ru/</a:t>
            </a:r>
            <a:r>
              <a:rPr lang="ru-RU" sz="5100" dirty="0" err="1" smtClean="0">
                <a:latin typeface="Times New Roman" pitchFamily="18" charset="0"/>
                <a:cs typeface="Times New Roman" pitchFamily="18" charset="0"/>
                <a:hlinkClick r:id="rId5"/>
              </a:rPr>
              <a:t>metod</a:t>
            </a:r>
            <a:r>
              <a:rPr lang="ru-RU" sz="5100" dirty="0" smtClean="0">
                <a:latin typeface="Times New Roman" pitchFamily="18" charset="0"/>
                <a:cs typeface="Times New Roman" pitchFamily="18" charset="0"/>
                <a:hlinkClick r:id="rId5"/>
              </a:rPr>
              <a:t>/</a:t>
            </a:r>
            <a:r>
              <a:rPr lang="ru-RU" sz="5100" dirty="0" err="1" smtClean="0">
                <a:latin typeface="Times New Roman" pitchFamily="18" charset="0"/>
                <a:cs typeface="Times New Roman" pitchFamily="18" charset="0"/>
                <a:hlinkClick r:id="rId5"/>
              </a:rPr>
              <a:t>rubanova-oi</a:t>
            </a:r>
            <a:r>
              <a:rPr lang="ru-RU" sz="5100" dirty="0" smtClean="0">
                <a:latin typeface="Times New Roman" pitchFamily="18" charset="0"/>
                <a:cs typeface="Times New Roman" pitchFamily="18" charset="0"/>
                <a:hlinkClick r:id="rId5"/>
              </a:rPr>
              <a:t>/</a:t>
            </a:r>
            <a:r>
              <a:rPr lang="ru-RU" sz="5100" dirty="0" err="1" smtClean="0">
                <a:latin typeface="Times New Roman" pitchFamily="18" charset="0"/>
                <a:cs typeface="Times New Roman" pitchFamily="18" charset="0"/>
                <a:hlinkClick r:id="rId5"/>
              </a:rPr>
              <a:t>vokal_krujok-otchet.pdf</a:t>
            </a:r>
            <a:endParaRPr lang="ru-RU" sz="5100" dirty="0" smtClean="0">
              <a:latin typeface="Times New Roman" pitchFamily="18" charset="0"/>
              <a:cs typeface="Times New Roman" pitchFamily="18" charset="0"/>
            </a:endParaRPr>
          </a:p>
          <a:p>
            <a:pPr>
              <a:buNone/>
            </a:pPr>
            <a:r>
              <a:rPr lang="ru-RU" sz="5100" dirty="0" smtClean="0">
                <a:latin typeface="Times New Roman" pitchFamily="18" charset="0"/>
                <a:cs typeface="Times New Roman" pitchFamily="18" charset="0"/>
              </a:rPr>
              <a:t>5. </a:t>
            </a:r>
            <a:r>
              <a:rPr lang="ru-RU" sz="5100" dirty="0" smtClean="0">
                <a:latin typeface="Times New Roman" pitchFamily="18" charset="0"/>
                <a:cs typeface="Times New Roman" pitchFamily="18" charset="0"/>
                <a:hlinkClick r:id="rId6"/>
              </a:rPr>
              <a:t>www.festival.1september.ru/</a:t>
            </a:r>
            <a:r>
              <a:rPr lang="ru-RU" sz="5100" dirty="0" err="1" smtClean="0">
                <a:latin typeface="Times New Roman" pitchFamily="18" charset="0"/>
                <a:cs typeface="Times New Roman" pitchFamily="18" charset="0"/>
                <a:hlinkClick r:id="rId6"/>
              </a:rPr>
              <a:t>articles</a:t>
            </a:r>
            <a:r>
              <a:rPr lang="ru-RU" sz="5100" dirty="0" smtClean="0">
                <a:latin typeface="Times New Roman" pitchFamily="18" charset="0"/>
                <a:cs typeface="Times New Roman" pitchFamily="18" charset="0"/>
                <a:hlinkClick r:id="rId6"/>
              </a:rPr>
              <a:t>/604265/</a:t>
            </a:r>
            <a:endParaRPr lang="ru-RU" sz="5100" dirty="0" smtClean="0">
              <a:latin typeface="Times New Roman" pitchFamily="18" charset="0"/>
              <a:cs typeface="Times New Roman" pitchFamily="18" charset="0"/>
            </a:endParaRPr>
          </a:p>
          <a:p>
            <a:endParaRPr lang="ru-RU" dirty="0"/>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7.jpg"/>
          <p:cNvPicPr>
            <a:picLocks noChangeAspect="1"/>
          </p:cNvPicPr>
          <p:nvPr/>
        </p:nvPicPr>
        <p:blipFill>
          <a:blip r:embed="rId2" cstate="email"/>
          <a:stretch>
            <a:fillRect/>
          </a:stretch>
        </p:blipFill>
        <p:spPr>
          <a:xfrm>
            <a:off x="0" y="0"/>
            <a:ext cx="9144000" cy="6858000"/>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404813"/>
            <a:ext cx="8229600" cy="6264275"/>
          </a:xfrm>
        </p:spPr>
        <p:txBody>
          <a:bodyPr>
            <a:normAutofit fontScale="77500" lnSpcReduction="20000"/>
          </a:bodyPr>
          <a:lstStyle/>
          <a:p>
            <a:pPr algn="just"/>
            <a:r>
              <a:rPr lang="ru-RU" sz="3400" dirty="0" smtClean="0">
                <a:latin typeface="Times New Roman" pitchFamily="18" charset="0"/>
                <a:cs typeface="Times New Roman" pitchFamily="18" charset="0"/>
              </a:rPr>
              <a:t>Формирование певческих навыков – один из наиболее сложных и важных разделов музыкального воспитания детей дошкольного возраста. Обучая малышей вокалу, я учитывала, что голосовой аппарат ребёнка хрупкий, нежный, непрерывно растёт в соответствии с развитием всего организма ребёнка. Поэтому необходимо не только владеть методикой обучения пению, но и беречь голос ребёнка, мною были подобраны такие приёмы вокальной техники, которые наиболее эффективно способствовали развитию детского голоса. Системная работа позволяет учесть физиологические и вокальные особенности каждого ребёнка, поэтому </a:t>
            </a:r>
          </a:p>
          <a:p>
            <a:pPr algn="just"/>
            <a:r>
              <a:rPr lang="ru-RU" sz="3400" b="1" i="1" dirty="0" smtClean="0">
                <a:solidFill>
                  <a:srgbClr val="FF0000"/>
                </a:solidFill>
                <a:latin typeface="Times New Roman" pitchFamily="18" charset="0"/>
                <a:cs typeface="Times New Roman" pitchFamily="18" charset="0"/>
              </a:rPr>
              <a:t>приоритетным в работе считаю индивидуально-дифференцированный подход к способностям каждого ребёнка</a:t>
            </a:r>
          </a:p>
          <a:p>
            <a:endParaRPr lang="ru-RU"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fontScale="90000"/>
          </a:bodyPr>
          <a:lstStyle/>
          <a:p>
            <a:r>
              <a:rPr lang="ru-RU" sz="2700" b="1" dirty="0" smtClean="0"/>
              <a:t/>
            </a:r>
            <a:br>
              <a:rPr lang="ru-RU" sz="2700" b="1" dirty="0" smtClean="0"/>
            </a:br>
            <a:r>
              <a:rPr lang="ru-RU" b="1" dirty="0" smtClean="0">
                <a:solidFill>
                  <a:srgbClr val="FF0000"/>
                </a:solidFill>
                <a:latin typeface="Times New Roman" pitchFamily="18" charset="0"/>
                <a:cs typeface="Times New Roman" pitchFamily="18" charset="0"/>
              </a:rPr>
              <a:t>Цель работы </a:t>
            </a:r>
            <a:r>
              <a:rPr lang="ru-RU" sz="2700" b="1" i="1" dirty="0" smtClean="0">
                <a:solidFill>
                  <a:srgbClr val="FF0000"/>
                </a:solidFill>
                <a:latin typeface="Times New Roman" pitchFamily="18" charset="0"/>
                <a:cs typeface="Times New Roman" pitchFamily="18" charset="0"/>
              </a:rPr>
              <a:t/>
            </a:r>
            <a:br>
              <a:rPr lang="ru-RU" sz="2700" b="1" i="1" dirty="0" smtClean="0">
                <a:solidFill>
                  <a:srgbClr val="FF0000"/>
                </a:solidFill>
                <a:latin typeface="Times New Roman" pitchFamily="18" charset="0"/>
                <a:cs typeface="Times New Roman" pitchFamily="18" charset="0"/>
              </a:rPr>
            </a:br>
            <a:r>
              <a:rPr lang="ru-RU" sz="2700" b="1" dirty="0" smtClean="0">
                <a:solidFill>
                  <a:srgbClr val="FF0000"/>
                </a:solidFill>
                <a:latin typeface="Times New Roman" pitchFamily="18" charset="0"/>
                <a:cs typeface="Times New Roman" pitchFamily="18" charset="0"/>
              </a:rPr>
              <a:t>овладение детьми дошкольного возраста певческими навыками.</a:t>
            </a:r>
            <a:r>
              <a:rPr lang="ru-RU" dirty="0" smtClean="0"/>
              <a:t/>
            </a:r>
            <a:br>
              <a:rPr lang="ru-RU" dirty="0" smtClean="0"/>
            </a:br>
            <a:endParaRPr lang="ru-RU" dirty="0"/>
          </a:p>
        </p:txBody>
      </p:sp>
      <p:sp>
        <p:nvSpPr>
          <p:cNvPr id="3" name="Содержимое 2"/>
          <p:cNvSpPr>
            <a:spLocks noGrp="1"/>
          </p:cNvSpPr>
          <p:nvPr>
            <p:ph idx="1"/>
          </p:nvPr>
        </p:nvSpPr>
        <p:spPr>
          <a:xfrm>
            <a:off x="457200" y="1340768"/>
            <a:ext cx="8229600" cy="5517232"/>
          </a:xfrm>
        </p:spPr>
        <p:txBody>
          <a:bodyPr>
            <a:normAutofit/>
          </a:bodyPr>
          <a:lstStyle/>
          <a:p>
            <a:pPr algn="just">
              <a:buNone/>
            </a:pPr>
            <a:r>
              <a:rPr lang="ru-RU" sz="2800" dirty="0" smtClean="0">
                <a:latin typeface="Times New Roman" pitchFamily="18" charset="0"/>
                <a:cs typeface="Times New Roman" pitchFamily="18" charset="0"/>
              </a:rPr>
              <a:t>     Опираясь на современные методики и рекомендации известных педагогов, была выстроена собственная система формирования певческих навыков ребенка дошкольного возраста. Для этого были систематизированы и адаптированы к уровню вокальных возможностей дошкольника вокальные упражнения Е.Тиличеевой, Н.Ветлугиной, М. </a:t>
            </a:r>
            <a:r>
              <a:rPr lang="ru-RU" sz="2800" dirty="0" err="1" smtClean="0">
                <a:latin typeface="Times New Roman" pitchFamily="18" charset="0"/>
                <a:cs typeface="Times New Roman" pitchFamily="18" charset="0"/>
              </a:rPr>
              <a:t>Картушиной</a:t>
            </a:r>
            <a:r>
              <a:rPr lang="ru-RU" sz="2800" dirty="0" smtClean="0">
                <a:latin typeface="Times New Roman" pitchFamily="18" charset="0"/>
                <a:cs typeface="Times New Roman" pitchFamily="18" charset="0"/>
              </a:rPr>
              <a:t>, О. </a:t>
            </a:r>
            <a:r>
              <a:rPr lang="ru-RU" sz="2800" dirty="0" err="1" smtClean="0">
                <a:latin typeface="Times New Roman" pitchFamily="18" charset="0"/>
                <a:cs typeface="Times New Roman" pitchFamily="18" charset="0"/>
              </a:rPr>
              <a:t>Кацер</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А.Битус</a:t>
            </a:r>
            <a:r>
              <a:rPr lang="ru-RU" sz="2800" dirty="0" smtClean="0">
                <a:latin typeface="Times New Roman" pitchFamily="18" charset="0"/>
                <a:cs typeface="Times New Roman" pitchFamily="18" charset="0"/>
              </a:rPr>
              <a:t>, упражнения на развитие голосового аппарата по системе В.Емельянова и упражнения на развитие напевности </a:t>
            </a:r>
            <a:r>
              <a:rPr lang="ru-RU" sz="2800" dirty="0" err="1" smtClean="0">
                <a:latin typeface="Times New Roman" pitchFamily="18" charset="0"/>
                <a:cs typeface="Times New Roman" pitchFamily="18" charset="0"/>
              </a:rPr>
              <a:t>Д.Огороднова</a:t>
            </a:r>
            <a:r>
              <a:rPr lang="ru-RU" sz="2800" dirty="0" smtClean="0">
                <a:latin typeface="Times New Roman" pitchFamily="18" charset="0"/>
                <a:cs typeface="Times New Roman" pitchFamily="18" charset="0"/>
              </a:rPr>
              <a:t>.</a:t>
            </a:r>
          </a:p>
          <a:p>
            <a:endParaRPr lang="ru-RU"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fontScale="90000"/>
          </a:bodyPr>
          <a:lstStyle/>
          <a:p>
            <a:r>
              <a:rPr lang="ru-RU" sz="4000" b="1" dirty="0" smtClean="0">
                <a:solidFill>
                  <a:srgbClr val="FF0000"/>
                </a:solidFill>
                <a:latin typeface="Times New Roman" pitchFamily="18" charset="0"/>
                <a:cs typeface="Times New Roman" pitchFamily="18" charset="0"/>
              </a:rPr>
              <a:t>Задачи</a:t>
            </a:r>
            <a:endParaRPr lang="ru-RU" sz="40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548680"/>
            <a:ext cx="8229600" cy="4032448"/>
          </a:xfrm>
        </p:spPr>
        <p:txBody>
          <a:bodyPr>
            <a:normAutofit fontScale="92500" lnSpcReduction="20000"/>
          </a:bodyPr>
          <a:lstStyle/>
          <a:p>
            <a:r>
              <a:rPr lang="ru-RU" sz="2800" dirty="0" smtClean="0">
                <a:latin typeface="Times New Roman" pitchFamily="18" charset="0"/>
                <a:cs typeface="Times New Roman" pitchFamily="18" charset="0"/>
              </a:rPr>
              <a:t> «</a:t>
            </a:r>
            <a:r>
              <a:rPr lang="ru-RU" sz="2800" b="1" i="1" dirty="0" smtClean="0">
                <a:solidFill>
                  <a:srgbClr val="FF0000"/>
                </a:solidFill>
                <a:latin typeface="Times New Roman" pitchFamily="18" charset="0"/>
                <a:cs typeface="Times New Roman" pitchFamily="18" charset="0"/>
              </a:rPr>
              <a:t>До</a:t>
            </a:r>
            <a:r>
              <a:rPr lang="ru-RU" sz="2800" dirty="0" smtClean="0">
                <a:latin typeface="Times New Roman" pitchFamily="18" charset="0"/>
                <a:cs typeface="Times New Roman" pitchFamily="18" charset="0"/>
              </a:rPr>
              <a:t>» - воспитание у детей любви и интереса к певческой деятельности;</a:t>
            </a:r>
          </a:p>
          <a:p>
            <a:r>
              <a:rPr lang="ru-RU" sz="2800" dirty="0" smtClean="0">
                <a:latin typeface="Times New Roman" pitchFamily="18" charset="0"/>
                <a:cs typeface="Times New Roman" pitchFamily="18" charset="0"/>
              </a:rPr>
              <a:t> «</a:t>
            </a:r>
            <a:r>
              <a:rPr lang="ru-RU" sz="2800" b="1" i="1" dirty="0" smtClean="0">
                <a:solidFill>
                  <a:srgbClr val="FF0000"/>
                </a:solidFill>
                <a:latin typeface="Times New Roman" pitchFamily="18" charset="0"/>
                <a:cs typeface="Times New Roman" pitchFamily="18" charset="0"/>
              </a:rPr>
              <a:t>Ре</a:t>
            </a:r>
            <a:r>
              <a:rPr lang="ru-RU" sz="2800" dirty="0" smtClean="0">
                <a:latin typeface="Times New Roman" pitchFamily="18" charset="0"/>
                <a:cs typeface="Times New Roman" pitchFamily="18" charset="0"/>
              </a:rPr>
              <a:t>» - развитие эмоциональной отзывчивости у детей;</a:t>
            </a:r>
          </a:p>
          <a:p>
            <a:r>
              <a:rPr lang="ru-RU" sz="2800" dirty="0" smtClean="0">
                <a:latin typeface="Times New Roman" pitchFamily="18" charset="0"/>
                <a:cs typeface="Times New Roman" pitchFamily="18" charset="0"/>
              </a:rPr>
              <a:t>«</a:t>
            </a:r>
            <a:r>
              <a:rPr lang="ru-RU" sz="2800" b="1" i="1" dirty="0" smtClean="0">
                <a:solidFill>
                  <a:srgbClr val="FF0000"/>
                </a:solidFill>
                <a:latin typeface="Times New Roman" pitchFamily="18" charset="0"/>
                <a:cs typeface="Times New Roman" pitchFamily="18" charset="0"/>
              </a:rPr>
              <a:t>Ми</a:t>
            </a:r>
            <a:r>
              <a:rPr lang="ru-RU" sz="2800" dirty="0" smtClean="0">
                <a:latin typeface="Times New Roman" pitchFamily="18" charset="0"/>
                <a:cs typeface="Times New Roman" pitchFamily="18" charset="0"/>
              </a:rPr>
              <a:t>» - формирование певческих навыков;</a:t>
            </a:r>
          </a:p>
          <a:p>
            <a:r>
              <a:rPr lang="ru-RU" sz="2800" dirty="0" smtClean="0">
                <a:latin typeface="Times New Roman" pitchFamily="18" charset="0"/>
                <a:cs typeface="Times New Roman" pitchFamily="18" charset="0"/>
              </a:rPr>
              <a:t> «</a:t>
            </a:r>
            <a:r>
              <a:rPr lang="ru-RU" sz="2800" b="1" i="1" dirty="0" smtClean="0">
                <a:solidFill>
                  <a:srgbClr val="FF0000"/>
                </a:solidFill>
                <a:latin typeface="Times New Roman" pitchFamily="18" charset="0"/>
                <a:cs typeface="Times New Roman" pitchFamily="18" charset="0"/>
              </a:rPr>
              <a:t>Фа</a:t>
            </a:r>
            <a:r>
              <a:rPr lang="ru-RU" sz="2800" dirty="0" smtClean="0">
                <a:latin typeface="Times New Roman" pitchFamily="18" charset="0"/>
                <a:cs typeface="Times New Roman" pitchFamily="18" charset="0"/>
              </a:rPr>
              <a:t>» - развитие исполнительского мастерства;</a:t>
            </a:r>
          </a:p>
          <a:p>
            <a:r>
              <a:rPr lang="ru-RU" sz="2800" dirty="0" smtClean="0">
                <a:latin typeface="Times New Roman" pitchFamily="18" charset="0"/>
                <a:cs typeface="Times New Roman" pitchFamily="18" charset="0"/>
              </a:rPr>
              <a:t> «</a:t>
            </a:r>
            <a:r>
              <a:rPr lang="ru-RU" sz="2800" b="1" i="1" dirty="0" smtClean="0">
                <a:solidFill>
                  <a:srgbClr val="FF0000"/>
                </a:solidFill>
                <a:latin typeface="Times New Roman" pitchFamily="18" charset="0"/>
                <a:cs typeface="Times New Roman" pitchFamily="18" charset="0"/>
              </a:rPr>
              <a:t>Соль</a:t>
            </a:r>
            <a:r>
              <a:rPr lang="ru-RU" sz="2800" dirty="0" smtClean="0">
                <a:latin typeface="Times New Roman" pitchFamily="18" charset="0"/>
                <a:cs typeface="Times New Roman" pitchFamily="18" charset="0"/>
              </a:rPr>
              <a:t>» - расширение музыкального кругозора и представления об окружающем мире;</a:t>
            </a:r>
          </a:p>
          <a:p>
            <a:r>
              <a:rPr lang="ru-RU" sz="2800" dirty="0" smtClean="0">
                <a:latin typeface="Times New Roman" pitchFamily="18" charset="0"/>
                <a:cs typeface="Times New Roman" pitchFamily="18" charset="0"/>
              </a:rPr>
              <a:t> «</a:t>
            </a:r>
            <a:r>
              <a:rPr lang="ru-RU" sz="2800" b="1" i="1" dirty="0" smtClean="0">
                <a:solidFill>
                  <a:srgbClr val="FF0000"/>
                </a:solidFill>
                <a:latin typeface="Times New Roman" pitchFamily="18" charset="0"/>
                <a:cs typeface="Times New Roman" pitchFamily="18" charset="0"/>
              </a:rPr>
              <a:t>Ля</a:t>
            </a:r>
            <a:r>
              <a:rPr lang="ru-RU" sz="2800" dirty="0" smtClean="0">
                <a:latin typeface="Times New Roman" pitchFamily="18" charset="0"/>
                <a:cs typeface="Times New Roman" pitchFamily="18" charset="0"/>
              </a:rPr>
              <a:t>» - усвоение навыков хорового пения;</a:t>
            </a:r>
          </a:p>
          <a:p>
            <a:r>
              <a:rPr lang="ru-RU" sz="2800" dirty="0" smtClean="0">
                <a:latin typeface="Times New Roman" pitchFamily="18" charset="0"/>
                <a:cs typeface="Times New Roman" pitchFamily="18" charset="0"/>
              </a:rPr>
              <a:t>«</a:t>
            </a:r>
            <a:r>
              <a:rPr lang="ru-RU" sz="2800" b="1" i="1" dirty="0" smtClean="0">
                <a:solidFill>
                  <a:srgbClr val="FF0000"/>
                </a:solidFill>
                <a:latin typeface="Times New Roman" pitchFamily="18" charset="0"/>
                <a:cs typeface="Times New Roman" pitchFamily="18" charset="0"/>
              </a:rPr>
              <a:t>Си</a:t>
            </a:r>
            <a:r>
              <a:rPr lang="ru-RU" sz="2800" dirty="0" smtClean="0">
                <a:latin typeface="Times New Roman" pitchFamily="18" charset="0"/>
                <a:cs typeface="Times New Roman" pitchFamily="18" charset="0"/>
              </a:rPr>
              <a:t>» - развитие детского песенного творчества.</a:t>
            </a:r>
          </a:p>
          <a:p>
            <a:endParaRPr lang="ru-RU" dirty="0"/>
          </a:p>
        </p:txBody>
      </p:sp>
      <p:pic>
        <p:nvPicPr>
          <p:cNvPr id="6" name="Рисунок 5" descr="44.gif"/>
          <p:cNvPicPr>
            <a:picLocks noChangeAspect="1"/>
          </p:cNvPicPr>
          <p:nvPr/>
        </p:nvPicPr>
        <p:blipFill>
          <a:blip r:embed="rId2" cstate="print"/>
          <a:stretch>
            <a:fillRect/>
          </a:stretch>
        </p:blipFill>
        <p:spPr>
          <a:xfrm>
            <a:off x="683568" y="4221088"/>
            <a:ext cx="8136904" cy="2636912"/>
          </a:xfrm>
          <a:prstGeom prst="ellipse">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solidFill>
                  <a:srgbClr val="FF0000"/>
                </a:solidFill>
                <a:latin typeface="Times New Roman" pitchFamily="18" charset="0"/>
                <a:cs typeface="Times New Roman" pitchFamily="18" charset="0"/>
              </a:rPr>
              <a:t>Принципы работы</a:t>
            </a:r>
            <a:endParaRPr lang="ru-RU" sz="40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77500" lnSpcReduction="20000"/>
          </a:bodyPr>
          <a:lstStyle/>
          <a:p>
            <a:pPr algn="just">
              <a:lnSpc>
                <a:spcPct val="120000"/>
              </a:lnSpc>
              <a:buNone/>
            </a:pPr>
            <a:r>
              <a:rPr lang="ru-RU" sz="3100" dirty="0" smtClean="0">
                <a:latin typeface="Times New Roman" pitchFamily="18" charset="0"/>
                <a:cs typeface="Times New Roman" pitchFamily="18" charset="0"/>
              </a:rPr>
              <a:t>1. Целенаправленность, систематичность, плановость заключается в чётком планировании занятий с детьми, их систематичность и целенаправленность. Для музыкального развития детей очень важно, чтобы песня звучала в разных видах деятельности дошкольников, а не только на музыкальных занятиях. Песня может звучать на утренней гимнастике, на прогулке в тёплое время года, во время трудовых процессов и так далее.</a:t>
            </a:r>
          </a:p>
          <a:p>
            <a:pPr algn="just">
              <a:buNone/>
            </a:pPr>
            <a:r>
              <a:rPr lang="ru-RU" sz="3100" dirty="0" smtClean="0">
                <a:latin typeface="Times New Roman" pitchFamily="18" charset="0"/>
                <a:cs typeface="Times New Roman" pitchFamily="18" charset="0"/>
              </a:rPr>
              <a:t>2. Принцип дифференцированного подхода к работе с детьми и учёта их индивидуальных особенностей.</a:t>
            </a:r>
          </a:p>
          <a:p>
            <a:pPr algn="just">
              <a:buNone/>
            </a:pPr>
            <a:r>
              <a:rPr lang="ru-RU" sz="3100" dirty="0" smtClean="0">
                <a:latin typeface="Times New Roman" pitchFamily="18" charset="0"/>
                <a:cs typeface="Times New Roman" pitchFamily="18" charset="0"/>
              </a:rPr>
              <a:t>3. Принцип доброжелательности и открытости.</a:t>
            </a:r>
          </a:p>
          <a:p>
            <a:pPr>
              <a:buNone/>
            </a:pPr>
            <a:endParaRPr lang="ru-RU"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4000" b="1" dirty="0" smtClean="0">
                <a:solidFill>
                  <a:srgbClr val="FF0000"/>
                </a:solidFill>
                <a:latin typeface="Times New Roman" pitchFamily="18" charset="0"/>
                <a:cs typeface="Times New Roman" pitchFamily="18" charset="0"/>
              </a:rPr>
              <a:t>Этапы работы</a:t>
            </a:r>
            <a:endParaRPr lang="ru-RU" sz="40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0" y="980728"/>
            <a:ext cx="8820472" cy="5877272"/>
          </a:xfrm>
        </p:spPr>
        <p:txBody>
          <a:bodyPr>
            <a:normAutofit fontScale="77500" lnSpcReduction="20000"/>
          </a:bodyPr>
          <a:lstStyle/>
          <a:p>
            <a:pPr algn="just"/>
            <a:r>
              <a:rPr lang="ru-RU" sz="3100" dirty="0" smtClean="0">
                <a:latin typeface="Times New Roman" pitchFamily="18" charset="0"/>
                <a:cs typeface="Times New Roman" pitchFamily="18" charset="0"/>
              </a:rPr>
              <a:t>Чтобы начать обучение пению необходимо определить диапазон звучания, тип и особенности голоса ребенка, и систематически его укреплять, создавая благоприятную «звуковую атмосферу», способствующую развитию голоса и слуха. А координация голоса и слуха – важнейшее условие развития певческих способностей детей. </a:t>
            </a:r>
          </a:p>
          <a:p>
            <a:pPr algn="just"/>
            <a:r>
              <a:rPr lang="ru-RU" sz="3100" dirty="0" smtClean="0">
                <a:latin typeface="Times New Roman" pitchFamily="18" charset="0"/>
                <a:cs typeface="Times New Roman" pitchFamily="18" charset="0"/>
              </a:rPr>
              <a:t>Подбор репертуара, пожалуй, самая важная и сложная задача – найти такую песню, которая была бы созвучна настроению детей, отражала их интересы и представления об окружающем мире, духовно развивала их, была доступна для исполнения. Для каждой возрастной группы подобран интересный и доступный материал, с помощью которого можно решить различные проблемы развития вокальных навыков. Ведь песни, </a:t>
            </a:r>
            <a:r>
              <a:rPr lang="ru-RU" sz="3100" dirty="0" err="1" smtClean="0">
                <a:latin typeface="Times New Roman" pitchFamily="18" charset="0"/>
                <a:cs typeface="Times New Roman" pitchFamily="18" charset="0"/>
              </a:rPr>
              <a:t>потешки</a:t>
            </a:r>
            <a:r>
              <a:rPr lang="ru-RU" sz="3100" dirty="0" smtClean="0">
                <a:latin typeface="Times New Roman" pitchFamily="18" charset="0"/>
                <a:cs typeface="Times New Roman" pitchFamily="18" charset="0"/>
              </a:rPr>
              <a:t> вызывают у детей всплеск положительных эмоций, создают радостное настроение, воспитывают оптимистический характер.</a:t>
            </a:r>
          </a:p>
          <a:p>
            <a:pPr algn="just"/>
            <a:r>
              <a:rPr lang="ru-RU" sz="3100" dirty="0" smtClean="0">
                <a:latin typeface="Times New Roman" pitchFamily="18" charset="0"/>
                <a:cs typeface="Times New Roman" pitchFamily="18" charset="0"/>
              </a:rPr>
              <a:t> После подбора репертуара начинается </a:t>
            </a:r>
            <a:r>
              <a:rPr lang="ru-RU" sz="3100" b="1" i="1" dirty="0" smtClean="0">
                <a:latin typeface="Times New Roman" pitchFamily="18" charset="0"/>
                <a:cs typeface="Times New Roman" pitchFamily="18" charset="0"/>
              </a:rPr>
              <a:t>вокально-хоровая работа</a:t>
            </a:r>
            <a:r>
              <a:rPr lang="ru-RU" sz="3100" i="1" dirty="0" smtClean="0">
                <a:latin typeface="Times New Roman" pitchFamily="18" charset="0"/>
                <a:cs typeface="Times New Roman" pitchFamily="18" charset="0"/>
              </a:rPr>
              <a:t>.</a:t>
            </a:r>
          </a:p>
          <a:p>
            <a:endParaRPr lang="ru-RU" dirty="0" smtClean="0"/>
          </a:p>
          <a:p>
            <a:endParaRPr lang="ru-RU" dirty="0" smtClean="0"/>
          </a:p>
          <a:p>
            <a:endParaRPr lang="ru-RU"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Тема Office">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1736</TotalTime>
  <Words>2304</Words>
  <Application>Microsoft Office PowerPoint</Application>
  <PresentationFormat>Экран (4:3)</PresentationFormat>
  <Paragraphs>150</Paragraphs>
  <Slides>46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Тема Office</vt:lpstr>
      <vt:lpstr>Развитие певческих навыков у детей дошкольного возраста</vt:lpstr>
      <vt:lpstr>Теоретическая база</vt:lpstr>
      <vt:lpstr>Слайд 3</vt:lpstr>
      <vt:lpstr>Педагогическая идея</vt:lpstr>
      <vt:lpstr>Слайд 5</vt:lpstr>
      <vt:lpstr> Цель работы  овладение детьми дошкольного возраста певческими навыками. </vt:lpstr>
      <vt:lpstr>Задачи</vt:lpstr>
      <vt:lpstr>Принципы работы</vt:lpstr>
      <vt:lpstr>Этапы работы</vt:lpstr>
      <vt:lpstr>Правила пения (певческая установка)</vt:lpstr>
      <vt:lpstr>Вокально-хоровые навыки</vt:lpstr>
      <vt:lpstr>Певческое дыхание</vt:lpstr>
      <vt:lpstr>Певческое дыхание</vt:lpstr>
      <vt:lpstr>Методика  обучения певческому дыханию</vt:lpstr>
      <vt:lpstr>Звукообразование </vt:lpstr>
      <vt:lpstr>Дикция </vt:lpstr>
      <vt:lpstr>  Артикуляционная гимнастика </vt:lpstr>
      <vt:lpstr>Слайд 18</vt:lpstr>
      <vt:lpstr>Слайд 19</vt:lpstr>
      <vt:lpstr>Слайд 20</vt:lpstr>
      <vt:lpstr>Динамические упражнения</vt:lpstr>
      <vt:lpstr>Примеры статических артикуляционных упражнений</vt:lpstr>
      <vt:lpstr>Примеры динамических артикуляционных упражнений</vt:lpstr>
      <vt:lpstr>Слайд 24</vt:lpstr>
      <vt:lpstr>Ритмодикломация </vt:lpstr>
      <vt:lpstr>Слайд 26</vt:lpstr>
      <vt:lpstr>Интонирование </vt:lpstr>
      <vt:lpstr>Распевание</vt:lpstr>
      <vt:lpstr>Живые картинки</vt:lpstr>
      <vt:lpstr>Рисование голосом</vt:lpstr>
      <vt:lpstr>Восходящие, нисходящие, кружащиеся линии должны повисать в пространстве, таять.</vt:lpstr>
      <vt:lpstr>Ансамбль </vt:lpstr>
      <vt:lpstr>Песенное творчество</vt:lpstr>
      <vt:lpstr>Слайд 34</vt:lpstr>
      <vt:lpstr>Работа над песней. Методика разучивания.</vt:lpstr>
      <vt:lpstr>Слайд 36</vt:lpstr>
      <vt:lpstr>Слайд 37</vt:lpstr>
      <vt:lpstr>Слайд 38</vt:lpstr>
      <vt:lpstr>Работа с родителями </vt:lpstr>
      <vt:lpstr>Работа с воспитателями</vt:lpstr>
      <vt:lpstr>Результаты работы</vt:lpstr>
      <vt:lpstr>Слайд 42</vt:lpstr>
      <vt:lpstr>Слайд 43</vt:lpstr>
      <vt:lpstr>Слайд 44</vt:lpstr>
      <vt:lpstr>Список использованных источников</vt:lpstr>
      <vt:lpstr>Слайд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садик</cp:lastModifiedBy>
  <cp:revision>48</cp:revision>
  <dcterms:created xsi:type="dcterms:W3CDTF">2016-04-13T20:41:03Z</dcterms:created>
  <dcterms:modified xsi:type="dcterms:W3CDTF">2016-05-10T05:41:09Z</dcterms:modified>
</cp:coreProperties>
</file>