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2"/>
  </p:notesMasterIdLst>
  <p:sldIdLst>
    <p:sldId id="257" r:id="rId2"/>
    <p:sldId id="258" r:id="rId3"/>
    <p:sldId id="277" r:id="rId4"/>
    <p:sldId id="260" r:id="rId5"/>
    <p:sldId id="269" r:id="rId6"/>
    <p:sldId id="259" r:id="rId7"/>
    <p:sldId id="280" r:id="rId8"/>
    <p:sldId id="278" r:id="rId9"/>
    <p:sldId id="268" r:id="rId10"/>
    <p:sldId id="261" r:id="rId11"/>
    <p:sldId id="264" r:id="rId12"/>
    <p:sldId id="281" r:id="rId13"/>
    <p:sldId id="282" r:id="rId14"/>
    <p:sldId id="262" r:id="rId15"/>
    <p:sldId id="263" r:id="rId16"/>
    <p:sldId id="265" r:id="rId17"/>
    <p:sldId id="270" r:id="rId18"/>
    <p:sldId id="266" r:id="rId19"/>
    <p:sldId id="267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61" autoAdjust="0"/>
  </p:normalViewPr>
  <p:slideViewPr>
    <p:cSldViewPr>
      <p:cViewPr>
        <p:scale>
          <a:sx n="73" d="100"/>
          <a:sy n="73" d="100"/>
        </p:scale>
        <p:origin x="-144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9B594-071E-438C-8BBE-922D86E806E5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8CE2F-B475-4331-A7FA-F3C7E7919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888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8CE2F-B475-4331-A7FA-F3C7E791995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8CE2F-B475-4331-A7FA-F3C7E791995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BD34B-3CEE-42FA-9780-F5362EBFC04F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DB05FC-0AD4-4D5A-8440-7076371688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BD34B-3CEE-42FA-9780-F5362EBFC04F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DB05FC-0AD4-4D5A-8440-707637168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BD34B-3CEE-42FA-9780-F5362EBFC04F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DB05FC-0AD4-4D5A-8440-707637168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BD34B-3CEE-42FA-9780-F5362EBFC04F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DB05FC-0AD4-4D5A-8440-707637168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BD34B-3CEE-42FA-9780-F5362EBFC04F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DB05FC-0AD4-4D5A-8440-7076371688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BD34B-3CEE-42FA-9780-F5362EBFC04F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DB05FC-0AD4-4D5A-8440-707637168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BD34B-3CEE-42FA-9780-F5362EBFC04F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DB05FC-0AD4-4D5A-8440-707637168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BD34B-3CEE-42FA-9780-F5362EBFC04F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DB05FC-0AD4-4D5A-8440-707637168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BD34B-3CEE-42FA-9780-F5362EBFC04F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DB05FC-0AD4-4D5A-8440-7076371688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BD34B-3CEE-42FA-9780-F5362EBFC04F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DB05FC-0AD4-4D5A-8440-707637168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7BD34B-3CEE-42FA-9780-F5362EBFC04F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DB05FC-0AD4-4D5A-8440-7076371688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C7BD34B-3CEE-42FA-9780-F5362EBFC04F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5DB05FC-0AD4-4D5A-8440-7076371688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advTm="800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tRateG\Desktop\df2e989ef42825b8ff75b5d244e80423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60648"/>
            <a:ext cx="7772400" cy="3456383"/>
          </a:xfrm>
        </p:spPr>
        <p:txBody>
          <a:bodyPr>
            <a:normAutofit/>
          </a:bodyPr>
          <a:lstStyle/>
          <a:p>
            <a:pPr algn="ctr"/>
            <a:r>
              <a:rPr lang="ru-RU" sz="3600" smtClean="0"/>
              <a:t>  </a:t>
            </a:r>
            <a:r>
              <a:rPr lang="ru-RU" sz="3600"/>
              <a:t>М</a:t>
            </a:r>
            <a:r>
              <a:rPr lang="ru-RU" sz="3600" smtClean="0"/>
              <a:t>БДОУ </a:t>
            </a:r>
            <a:r>
              <a:rPr lang="ru-RU" sz="3600" dirty="0" smtClean="0"/>
              <a:t>«Ромодановский детский сад комбинированного вида» 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Презентация:</a:t>
            </a:r>
            <a:br>
              <a:rPr lang="ru-RU" sz="3600" dirty="0" smtClean="0"/>
            </a:br>
            <a:r>
              <a:rPr lang="ru-RU" sz="3600" dirty="0" smtClean="0"/>
              <a:t>Спортивный уголок </a:t>
            </a:r>
            <a:br>
              <a:rPr lang="ru-RU" sz="3600" dirty="0" smtClean="0"/>
            </a:br>
            <a:r>
              <a:rPr lang="ru-RU" sz="3600" dirty="0" smtClean="0"/>
              <a:t>второй младшей  группы «Ромашка»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437112"/>
            <a:ext cx="5256584" cy="76964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Подготовили воспитатели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Елисеева Н.В., Казанцева Л.Н.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6309320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 </a:t>
            </a:r>
            <a:r>
              <a:rPr lang="ru-RU" dirty="0" smtClean="0"/>
              <a:t>г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9" name="df2e989ef42825b8ff75b5d244e8042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6613525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tRateG\Desktop\Новая папка (2)\100_66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789040"/>
            <a:ext cx="2736304" cy="2825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C:\Users\StRateG\Desktop\Новая папка (2)\100_661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836712"/>
            <a:ext cx="2664296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699792" y="733246"/>
            <a:ext cx="35821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800080"/>
                </a:solidFill>
                <a:latin typeface="inherit"/>
                <a:ea typeface="Times New Roman" pitchFamily="18" charset="0"/>
                <a:cs typeface="Arial" pitchFamily="34" charset="0"/>
              </a:rPr>
              <a:t>   </a:t>
            </a:r>
            <a:r>
              <a:rPr lang="ru-RU" sz="1700" i="1" dirty="0" smtClean="0">
                <a:latin typeface="inherit"/>
                <a:ea typeface="Times New Roman" pitchFamily="18" charset="0"/>
                <a:cs typeface="Arial" pitchFamily="34" charset="0"/>
              </a:rPr>
              <a:t>В руки мы возьмём скакалку,</a:t>
            </a:r>
            <a:br>
              <a:rPr lang="ru-RU" sz="1700" i="1" dirty="0" smtClean="0">
                <a:latin typeface="inherit"/>
                <a:ea typeface="Times New Roman" pitchFamily="18" charset="0"/>
                <a:cs typeface="Arial" pitchFamily="34" charset="0"/>
              </a:rPr>
            </a:br>
            <a:r>
              <a:rPr lang="ru-RU" sz="1700" i="1" dirty="0" smtClean="0">
                <a:latin typeface="inherit"/>
                <a:ea typeface="Times New Roman" pitchFamily="18" charset="0"/>
                <a:cs typeface="Arial" pitchFamily="34" charset="0"/>
              </a:rPr>
              <a:t>   Обруч, кубик или палку.</a:t>
            </a:r>
            <a:br>
              <a:rPr lang="ru-RU" sz="1700" i="1" dirty="0" smtClean="0">
                <a:latin typeface="inherit"/>
                <a:ea typeface="Times New Roman" pitchFamily="18" charset="0"/>
                <a:cs typeface="Arial" pitchFamily="34" charset="0"/>
              </a:rPr>
            </a:br>
            <a:r>
              <a:rPr lang="ru-RU" sz="1700" i="1" dirty="0" smtClean="0">
                <a:latin typeface="inherit"/>
                <a:ea typeface="Times New Roman" pitchFamily="18" charset="0"/>
                <a:cs typeface="Arial" pitchFamily="34" charset="0"/>
              </a:rPr>
              <a:t>   Все движения разучим,</a:t>
            </a:r>
            <a:br>
              <a:rPr lang="ru-RU" sz="1700" i="1" dirty="0" smtClean="0">
                <a:latin typeface="inherit"/>
                <a:ea typeface="Times New Roman" pitchFamily="18" charset="0"/>
                <a:cs typeface="Arial" pitchFamily="34" charset="0"/>
              </a:rPr>
            </a:br>
            <a:r>
              <a:rPr lang="ru-RU" sz="1700" i="1" dirty="0" smtClean="0">
                <a:latin typeface="inherit"/>
                <a:ea typeface="Times New Roman" pitchFamily="18" charset="0"/>
                <a:cs typeface="Arial" pitchFamily="34" charset="0"/>
              </a:rPr>
              <a:t>   Станем крепче мы и лучше.</a:t>
            </a:r>
            <a:endParaRPr lang="ru-RU" sz="17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700" i="1" dirty="0" smtClean="0">
                <a:latin typeface="inherit"/>
                <a:ea typeface="Times New Roman" pitchFamily="18" charset="0"/>
                <a:cs typeface="Arial" pitchFamily="34" charset="0"/>
              </a:rPr>
              <a:t>   Чтобы прыгать научиться,</a:t>
            </a:r>
            <a:br>
              <a:rPr lang="ru-RU" sz="1700" i="1" dirty="0" smtClean="0">
                <a:latin typeface="inherit"/>
                <a:ea typeface="Times New Roman" pitchFamily="18" charset="0"/>
                <a:cs typeface="Arial" pitchFamily="34" charset="0"/>
              </a:rPr>
            </a:br>
            <a:r>
              <a:rPr lang="ru-RU" sz="1700" i="1" dirty="0" smtClean="0">
                <a:latin typeface="inherit"/>
                <a:ea typeface="Times New Roman" pitchFamily="18" charset="0"/>
                <a:cs typeface="Arial" pitchFamily="34" charset="0"/>
              </a:rPr>
              <a:t>   Нам скакалка пригодится.</a:t>
            </a:r>
            <a:br>
              <a:rPr lang="ru-RU" sz="1700" i="1" dirty="0" smtClean="0">
                <a:latin typeface="inherit"/>
                <a:ea typeface="Times New Roman" pitchFamily="18" charset="0"/>
                <a:cs typeface="Arial" pitchFamily="34" charset="0"/>
              </a:rPr>
            </a:br>
            <a:r>
              <a:rPr lang="ru-RU" sz="1700" i="1" dirty="0" smtClean="0">
                <a:latin typeface="inherit"/>
                <a:ea typeface="Times New Roman" pitchFamily="18" charset="0"/>
                <a:cs typeface="Arial" pitchFamily="34" charset="0"/>
              </a:rPr>
              <a:t>   Будем прыгать высоко,</a:t>
            </a:r>
            <a:br>
              <a:rPr lang="ru-RU" sz="1700" i="1" dirty="0" smtClean="0">
                <a:latin typeface="inherit"/>
                <a:ea typeface="Times New Roman" pitchFamily="18" charset="0"/>
                <a:cs typeface="Arial" pitchFamily="34" charset="0"/>
              </a:rPr>
            </a:br>
            <a:r>
              <a:rPr lang="ru-RU" sz="1700" i="1" dirty="0" smtClean="0">
                <a:latin typeface="inherit"/>
                <a:ea typeface="Times New Roman" pitchFamily="18" charset="0"/>
                <a:cs typeface="Arial" pitchFamily="34" charset="0"/>
              </a:rPr>
              <a:t>   Как кузнечики – легко. </a:t>
            </a:r>
            <a:endParaRPr lang="ru-RU" sz="17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700" i="1" dirty="0" smtClean="0">
                <a:latin typeface="inherit"/>
                <a:ea typeface="Times New Roman" pitchFamily="18" charset="0"/>
                <a:cs typeface="Arial" pitchFamily="34" charset="0"/>
              </a:rPr>
              <a:t>   Обруч, кубики помогут</a:t>
            </a:r>
            <a:br>
              <a:rPr lang="ru-RU" sz="1700" i="1" dirty="0" smtClean="0">
                <a:latin typeface="inherit"/>
                <a:ea typeface="Times New Roman" pitchFamily="18" charset="0"/>
                <a:cs typeface="Arial" pitchFamily="34" charset="0"/>
              </a:rPr>
            </a:br>
            <a:r>
              <a:rPr lang="ru-RU" sz="1700" i="1" dirty="0" smtClean="0">
                <a:latin typeface="inherit"/>
                <a:ea typeface="Times New Roman" pitchFamily="18" charset="0"/>
                <a:cs typeface="Arial" pitchFamily="34" charset="0"/>
              </a:rPr>
              <a:t>   Гибкость нам развить        немного.</a:t>
            </a:r>
            <a:br>
              <a:rPr lang="ru-RU" sz="1700" i="1" dirty="0" smtClean="0">
                <a:latin typeface="inherit"/>
                <a:ea typeface="Times New Roman" pitchFamily="18" charset="0"/>
                <a:cs typeface="Arial" pitchFamily="34" charset="0"/>
              </a:rPr>
            </a:br>
            <a:r>
              <a:rPr lang="ru-RU" sz="1700" i="1" dirty="0" smtClean="0">
                <a:latin typeface="inherit"/>
                <a:ea typeface="Times New Roman" pitchFamily="18" charset="0"/>
                <a:cs typeface="Arial" pitchFamily="34" charset="0"/>
              </a:rPr>
              <a:t>   Будем чаще наклоняться,</a:t>
            </a:r>
            <a:br>
              <a:rPr lang="ru-RU" sz="1700" i="1" dirty="0" smtClean="0">
                <a:latin typeface="inherit"/>
                <a:ea typeface="Times New Roman" pitchFamily="18" charset="0"/>
                <a:cs typeface="Arial" pitchFamily="34" charset="0"/>
              </a:rPr>
            </a:br>
            <a:r>
              <a:rPr lang="ru-RU" sz="1700" i="1" dirty="0" smtClean="0">
                <a:latin typeface="inherit"/>
                <a:ea typeface="Times New Roman" pitchFamily="18" charset="0"/>
                <a:cs typeface="Arial" pitchFamily="34" charset="0"/>
              </a:rPr>
              <a:t>   Приседать и нагибаться.</a:t>
            </a:r>
            <a:endParaRPr lang="ru-RU" sz="17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700" i="1" dirty="0" smtClean="0">
                <a:latin typeface="inherit"/>
                <a:ea typeface="Times New Roman" pitchFamily="18" charset="0"/>
                <a:cs typeface="Arial" pitchFamily="34" charset="0"/>
              </a:rPr>
              <a:t>   Вот отличная картинка:</a:t>
            </a:r>
            <a:br>
              <a:rPr lang="ru-RU" sz="1700" i="1" dirty="0" smtClean="0">
                <a:latin typeface="inherit"/>
                <a:ea typeface="Times New Roman" pitchFamily="18" charset="0"/>
                <a:cs typeface="Arial" pitchFamily="34" charset="0"/>
              </a:rPr>
            </a:br>
            <a:r>
              <a:rPr lang="ru-RU" sz="1700" i="1" dirty="0" smtClean="0">
                <a:latin typeface="inherit"/>
                <a:ea typeface="Times New Roman" pitchFamily="18" charset="0"/>
                <a:cs typeface="Arial" pitchFamily="34" charset="0"/>
              </a:rPr>
              <a:t>   Мы как гибкая пружинка!</a:t>
            </a:r>
            <a:br>
              <a:rPr lang="ru-RU" sz="1700" i="1" dirty="0" smtClean="0">
                <a:latin typeface="inherit"/>
                <a:ea typeface="Times New Roman" pitchFamily="18" charset="0"/>
                <a:cs typeface="Arial" pitchFamily="34" charset="0"/>
              </a:rPr>
            </a:br>
            <a:r>
              <a:rPr lang="ru-RU" sz="1700" i="1" dirty="0" smtClean="0">
                <a:latin typeface="inherit"/>
                <a:ea typeface="Times New Roman" pitchFamily="18" charset="0"/>
                <a:cs typeface="Arial" pitchFamily="34" charset="0"/>
              </a:rPr>
              <a:t>   Пусть не сразу все дается,</a:t>
            </a:r>
            <a:br>
              <a:rPr lang="ru-RU" sz="1700" i="1" dirty="0" smtClean="0">
                <a:latin typeface="inherit"/>
                <a:ea typeface="Times New Roman" pitchFamily="18" charset="0"/>
                <a:cs typeface="Arial" pitchFamily="34" charset="0"/>
              </a:rPr>
            </a:br>
            <a:r>
              <a:rPr lang="ru-RU" sz="1700" i="1" dirty="0" smtClean="0">
                <a:latin typeface="inherit"/>
                <a:ea typeface="Times New Roman" pitchFamily="18" charset="0"/>
                <a:cs typeface="Arial" pitchFamily="34" charset="0"/>
              </a:rPr>
              <a:t>   Поработать нам придется!</a:t>
            </a:r>
            <a:endParaRPr lang="ru-RU" sz="17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700" i="1" dirty="0" smtClean="0">
                <a:latin typeface="inherit"/>
                <a:ea typeface="Times New Roman" pitchFamily="18" charset="0"/>
                <a:cs typeface="Arial" pitchFamily="34" charset="0"/>
              </a:rPr>
              <a:t>   Чтоб проворным стать   атлетом,</a:t>
            </a:r>
            <a:br>
              <a:rPr lang="ru-RU" sz="1700" i="1" dirty="0" smtClean="0">
                <a:latin typeface="inherit"/>
                <a:ea typeface="Times New Roman" pitchFamily="18" charset="0"/>
                <a:cs typeface="Arial" pitchFamily="34" charset="0"/>
              </a:rPr>
            </a:br>
            <a:r>
              <a:rPr lang="ru-RU" sz="1700" i="1" dirty="0" smtClean="0">
                <a:latin typeface="inherit"/>
                <a:ea typeface="Times New Roman" pitchFamily="18" charset="0"/>
                <a:cs typeface="Arial" pitchFamily="34" charset="0"/>
              </a:rPr>
              <a:t>   Проведем мы эстафету.</a:t>
            </a:r>
            <a:br>
              <a:rPr lang="ru-RU" sz="1700" i="1" dirty="0" smtClean="0">
                <a:latin typeface="inherit"/>
                <a:ea typeface="Times New Roman" pitchFamily="18" charset="0"/>
                <a:cs typeface="Arial" pitchFamily="34" charset="0"/>
              </a:rPr>
            </a:br>
            <a:r>
              <a:rPr lang="ru-RU" sz="1700" i="1" dirty="0" smtClean="0">
                <a:latin typeface="inherit"/>
                <a:ea typeface="Times New Roman" pitchFamily="18" charset="0"/>
                <a:cs typeface="Arial" pitchFamily="34" charset="0"/>
              </a:rPr>
              <a:t>   Будем бегать быстро, дружно,</a:t>
            </a:r>
            <a:br>
              <a:rPr lang="ru-RU" sz="1700" i="1" dirty="0" smtClean="0">
                <a:latin typeface="inherit"/>
                <a:ea typeface="Times New Roman" pitchFamily="18" charset="0"/>
                <a:cs typeface="Arial" pitchFamily="34" charset="0"/>
              </a:rPr>
            </a:br>
            <a:r>
              <a:rPr lang="ru-RU" sz="1700" i="1" dirty="0" smtClean="0">
                <a:latin typeface="inherit"/>
                <a:ea typeface="Times New Roman" pitchFamily="18" charset="0"/>
                <a:cs typeface="Arial" pitchFamily="34" charset="0"/>
              </a:rPr>
              <a:t>   Победить нам очень нужно!</a:t>
            </a:r>
            <a:endParaRPr lang="ru-RU" sz="17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5125" name="Picture 5" descr="C:\Users\StRateG\Desktop\Новая папка (2)\100_662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2699792" cy="2784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6" name="Picture 6" descr="C:\Users\StRateG\Desktop\Новая папка (2)\100_660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933056"/>
            <a:ext cx="2592288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1979712" y="188640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Мы любим участвовать в эстафетах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895528" y="-963488"/>
            <a:ext cx="424847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646464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646464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646464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Хочешь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быть здоровым, сильным?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Занимайся спортом ты!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тогда добиться в жизни,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Сможешь очень много ты!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C:\Users\StRateG\Desktop\Новая папка (2)\IMG_20161114_09443282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276872"/>
            <a:ext cx="3747449" cy="4324524"/>
          </a:xfrm>
          <a:prstGeom prst="rect">
            <a:avLst/>
          </a:prstGeom>
          <a:noFill/>
        </p:spPr>
      </p:pic>
      <p:pic>
        <p:nvPicPr>
          <p:cNvPr id="10243" name="Picture 3" descr="C:\Users\StRateG\Desktop\Новая папка (2)\IMG_20161114_09573927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812977" cy="6237312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836712"/>
            <a:ext cx="4320480" cy="3240360"/>
          </a:xfrm>
        </p:spPr>
        <p:txBody>
          <a:bodyPr>
            <a:noAutofit/>
          </a:bodyPr>
          <a:lstStyle/>
          <a:p>
            <a:r>
              <a:rPr lang="ru-RU" sz="1600" i="1" dirty="0" smtClean="0">
                <a:solidFill>
                  <a:schemeClr val="bg2">
                    <a:lumMod val="10000"/>
                  </a:schemeClr>
                </a:solidFill>
              </a:rPr>
              <a:t>Чтоб здоровым быть сполна</a:t>
            </a:r>
            <a:br>
              <a:rPr lang="ru-RU" sz="1600" i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600" i="1" dirty="0" smtClean="0">
                <a:solidFill>
                  <a:schemeClr val="bg2">
                    <a:lumMod val="10000"/>
                  </a:schemeClr>
                </a:solidFill>
              </a:rPr>
              <a:t>Физкультура всем нужна.</a:t>
            </a:r>
            <a:br>
              <a:rPr lang="ru-RU" sz="1600" i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600" i="1" dirty="0" smtClean="0">
                <a:solidFill>
                  <a:schemeClr val="bg2">
                    <a:lumMod val="10000"/>
                  </a:schemeClr>
                </a:solidFill>
              </a:rPr>
              <a:t>Для начала по порядку -</a:t>
            </a:r>
            <a:br>
              <a:rPr lang="ru-RU" sz="1600" i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600" i="1" dirty="0" smtClean="0">
                <a:solidFill>
                  <a:schemeClr val="bg2">
                    <a:lumMod val="10000"/>
                  </a:schemeClr>
                </a:solidFill>
              </a:rPr>
              <a:t>Утром сделаем зарядку!</a:t>
            </a:r>
          </a:p>
          <a:p>
            <a:r>
              <a:rPr lang="ru-RU" sz="1600" i="1" dirty="0" smtClean="0">
                <a:solidFill>
                  <a:schemeClr val="bg2">
                    <a:lumMod val="10000"/>
                  </a:schemeClr>
                </a:solidFill>
              </a:rPr>
              <a:t>И без всякого сомненья</a:t>
            </a:r>
            <a:br>
              <a:rPr lang="ru-RU" sz="1600" i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600" i="1" dirty="0" smtClean="0">
                <a:solidFill>
                  <a:schemeClr val="bg2">
                    <a:lumMod val="10000"/>
                  </a:schemeClr>
                </a:solidFill>
              </a:rPr>
              <a:t>Есть хорошее решенье -</a:t>
            </a:r>
            <a:br>
              <a:rPr lang="ru-RU" sz="1600" i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600" i="1" dirty="0" smtClean="0">
                <a:solidFill>
                  <a:schemeClr val="bg2">
                    <a:lumMod val="10000"/>
                  </a:schemeClr>
                </a:solidFill>
              </a:rPr>
              <a:t>Бег полезен и игра,</a:t>
            </a:r>
            <a:br>
              <a:rPr lang="ru-RU" sz="1600" i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600" i="1" dirty="0" smtClean="0">
                <a:solidFill>
                  <a:schemeClr val="bg2">
                    <a:lumMod val="10000"/>
                  </a:schemeClr>
                </a:solidFill>
              </a:rPr>
              <a:t>Занимайся детвора!</a:t>
            </a:r>
          </a:p>
          <a:p>
            <a:r>
              <a:rPr lang="ru-RU" sz="1600" i="1" dirty="0" smtClean="0">
                <a:solidFill>
                  <a:schemeClr val="bg2">
                    <a:lumMod val="10000"/>
                  </a:schemeClr>
                </a:solidFill>
              </a:rPr>
              <a:t>Чтоб успешно развиваться,</a:t>
            </a:r>
            <a:br>
              <a:rPr lang="ru-RU" sz="1600" i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600" i="1" dirty="0" smtClean="0">
                <a:solidFill>
                  <a:schemeClr val="bg2">
                    <a:lumMod val="10000"/>
                  </a:schemeClr>
                </a:solidFill>
              </a:rPr>
              <a:t>Нужно спортом заниматься.</a:t>
            </a:r>
            <a:br>
              <a:rPr lang="ru-RU" sz="1600" i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600" i="1" dirty="0" smtClean="0">
                <a:solidFill>
                  <a:schemeClr val="bg2">
                    <a:lumMod val="10000"/>
                  </a:schemeClr>
                </a:solidFill>
              </a:rPr>
              <a:t>От занятий физкультурой</a:t>
            </a:r>
            <a:br>
              <a:rPr lang="ru-RU" sz="1600" i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600" i="1" dirty="0" smtClean="0">
                <a:solidFill>
                  <a:schemeClr val="bg2">
                    <a:lumMod val="10000"/>
                  </a:schemeClr>
                </a:solidFill>
              </a:rPr>
              <a:t>Будет стройная фигура.</a:t>
            </a:r>
          </a:p>
          <a:p>
            <a:r>
              <a:rPr lang="ru-RU" sz="1600" i="1" dirty="0" smtClean="0">
                <a:solidFill>
                  <a:schemeClr val="bg2">
                    <a:lumMod val="10000"/>
                  </a:schemeClr>
                </a:solidFill>
              </a:rPr>
              <a:t>Нам полезно без сомненья</a:t>
            </a:r>
            <a:br>
              <a:rPr lang="ru-RU" sz="1600" i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600" i="1" dirty="0" smtClean="0">
                <a:solidFill>
                  <a:schemeClr val="bg2">
                    <a:lumMod val="10000"/>
                  </a:schemeClr>
                </a:solidFill>
              </a:rPr>
              <a:t>Все, что связано с движеньем.</a:t>
            </a:r>
            <a:br>
              <a:rPr lang="ru-RU" sz="1600" i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600" i="1" dirty="0" smtClean="0">
                <a:solidFill>
                  <a:schemeClr val="bg2">
                    <a:lumMod val="10000"/>
                  </a:schemeClr>
                </a:solidFill>
              </a:rPr>
              <a:t>Вот, поэтому, ребятки,</a:t>
            </a:r>
            <a:br>
              <a:rPr lang="ru-RU" sz="1600" i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600" i="1" dirty="0" smtClean="0">
                <a:solidFill>
                  <a:schemeClr val="bg2">
                    <a:lumMod val="10000"/>
                  </a:schemeClr>
                </a:solidFill>
              </a:rPr>
              <a:t>Будем делать мы зарядку.</a:t>
            </a:r>
          </a:p>
          <a:p>
            <a:r>
              <a:rPr lang="ru-RU" sz="1600" i="1" dirty="0" smtClean="0">
                <a:solidFill>
                  <a:schemeClr val="bg2">
                    <a:lumMod val="10000"/>
                  </a:schemeClr>
                </a:solidFill>
              </a:rPr>
              <a:t>Будем вместе мы играть,</a:t>
            </a:r>
            <a:br>
              <a:rPr lang="ru-RU" sz="1600" i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600" i="1" dirty="0" smtClean="0">
                <a:solidFill>
                  <a:schemeClr val="bg2">
                    <a:lumMod val="10000"/>
                  </a:schemeClr>
                </a:solidFill>
              </a:rPr>
              <a:t>Бегать, прыгать и скакать.</a:t>
            </a:r>
            <a:br>
              <a:rPr lang="ru-RU" sz="1600" i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600" i="1" dirty="0" smtClean="0">
                <a:solidFill>
                  <a:schemeClr val="bg2">
                    <a:lumMod val="10000"/>
                  </a:schemeClr>
                </a:solidFill>
              </a:rPr>
              <a:t>Чтобы было веселее,</a:t>
            </a:r>
            <a:br>
              <a:rPr lang="ru-RU" sz="1600" i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600" i="1" dirty="0" smtClean="0">
                <a:solidFill>
                  <a:schemeClr val="bg2">
                    <a:lumMod val="10000"/>
                  </a:schemeClr>
                </a:solidFill>
              </a:rPr>
              <a:t>Мяч возьмем мы поскорее.</a:t>
            </a:r>
          </a:p>
          <a:p>
            <a:r>
              <a:rPr lang="ru-RU" sz="1600" i="1" dirty="0" smtClean="0">
                <a:solidFill>
                  <a:schemeClr val="bg2">
                    <a:lumMod val="10000"/>
                  </a:schemeClr>
                </a:solidFill>
              </a:rPr>
              <a:t>Станем прямо, ноги шире,</a:t>
            </a:r>
            <a:br>
              <a:rPr lang="ru-RU" sz="1600" i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600" i="1" dirty="0" smtClean="0">
                <a:solidFill>
                  <a:schemeClr val="bg2">
                    <a:lumMod val="10000"/>
                  </a:schemeClr>
                </a:solidFill>
              </a:rPr>
              <a:t>Мяч поднимем – три-четыре,</a:t>
            </a:r>
            <a:br>
              <a:rPr lang="ru-RU" sz="1600" i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600" i="1" dirty="0" smtClean="0">
                <a:solidFill>
                  <a:schemeClr val="bg2">
                    <a:lumMod val="10000"/>
                  </a:schemeClr>
                </a:solidFill>
              </a:rPr>
              <a:t>Поднимаясь на носки.</a:t>
            </a:r>
            <a:br>
              <a:rPr lang="ru-RU" sz="1600" i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600" i="1" dirty="0" smtClean="0">
                <a:solidFill>
                  <a:schemeClr val="bg2">
                    <a:lumMod val="10000"/>
                  </a:schemeClr>
                </a:solidFill>
              </a:rPr>
              <a:t>Все движения легки.  </a:t>
            </a:r>
            <a:endParaRPr lang="ru-RU" sz="1600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0964" name="Picture 4" descr="C:\Users\StRateG\Desktop\Новая папка (2)\100_666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908720"/>
            <a:ext cx="3854184" cy="55446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254000"/>
            <a:bevelB w="165100" prst="coolSlant"/>
          </a:sp3d>
        </p:spPr>
      </p:pic>
      <p:sp>
        <p:nvSpPr>
          <p:cNvPr id="4" name="TextBox 3"/>
          <p:cNvSpPr txBox="1"/>
          <p:nvPr/>
        </p:nvSpPr>
        <p:spPr>
          <a:xfrm>
            <a:off x="827584" y="188640"/>
            <a:ext cx="7447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Занятия на  гимнастической скамейке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StRateG\Desktop\Новая папка (2)\100_666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2952328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987" name="Picture 3" descr="C:\Users\StRateG\Desktop\Новая папка (2)\100_664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060848"/>
            <a:ext cx="2952328" cy="31969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989" name="Picture 5" descr="C:\Users\StRateG\Desktop\Новая папка (2)\100_660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124744"/>
            <a:ext cx="3014464" cy="32403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467544" y="980728"/>
            <a:ext cx="5110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БУДУЩИЕ СПОРТСМЕНЫ !</a:t>
            </a:r>
            <a:endParaRPr lang="ru-RU" sz="28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StRateG\Desktop\Фото для презентации спортивного уголка\prezentaciya-zdorovesberegayushhie-texnologii-v-pedagogicheskom-processe-dou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4725144"/>
            <a:ext cx="2520280" cy="2295937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tRateG\Desktop\Новая папка (2)\IMG_20161114_09584343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3960440" cy="5875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StRateG\Desktop\Новая папка (2)\IMG_20161114_07361377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4428492" cy="5904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RateG\Desktop\Новая папка (2)\IMG_20161114_09455473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892828"/>
            <a:ext cx="3659560" cy="4495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StRateG\Desktop\Новая папка (2)\IMG_20161114_07454258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910478"/>
            <a:ext cx="4320480" cy="4511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755576" y="404664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Игрушки-погремушки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8104" y="476672"/>
            <a:ext cx="28605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Массажные мячики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971600" y="0"/>
            <a:ext cx="7344816" cy="1656184"/>
          </a:xfrm>
        </p:spPr>
        <p:txBody>
          <a:bodyPr>
            <a:noAutofit/>
          </a:bodyPr>
          <a:lstStyle/>
          <a:p>
            <a:endParaRPr lang="ru-RU" sz="1800" dirty="0" smtClean="0">
              <a:solidFill>
                <a:srgbClr val="FF0000"/>
              </a:solidFill>
            </a:endParaRPr>
          </a:p>
          <a:p>
            <a:endParaRPr lang="ru-RU" sz="1800" dirty="0" smtClean="0">
              <a:solidFill>
                <a:srgbClr val="FF0000"/>
              </a:solidFill>
            </a:endParaRPr>
          </a:p>
          <a:p>
            <a:endParaRPr lang="ru-RU" sz="1800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Ленты, платочки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используем для подвижных игр, выполнения танцевальных упражнений и дыхательной  гимнастики.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DCIM\101MSDCF\DSC0336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4048" y="2492896"/>
            <a:ext cx="3528392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2" name="Picture 2" descr="C:\Users\StRateG\Desktop\Новая папка (2)\IMG_20161114_09491361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3528392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</a:t>
            </a:r>
            <a:br>
              <a:rPr lang="ru-RU" dirty="0" smtClean="0"/>
            </a:br>
            <a:r>
              <a:rPr lang="ru-RU" dirty="0" smtClean="0"/>
              <a:t>                  </a:t>
            </a:r>
            <a:r>
              <a:rPr lang="ru-RU" sz="2700" dirty="0" smtClean="0"/>
              <a:t>Наши ножки шагают по дорожке</a:t>
            </a:r>
            <a:endParaRPr lang="ru-RU" sz="27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63080" y="1052736"/>
            <a:ext cx="8280920" cy="93610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/>
              <a:t>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Дорожки здоровья» положительно воздействуют на процессы, происходящие в организме, делая массаж стоп, на которых расположено множество активных точек.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StRateG\Desktop\Новая папка (2)\IMG_20161114_08012869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492896"/>
            <a:ext cx="3312368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 descr="C:\Users\StRateG\Desktop\Новая папка (2)\100_667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2564904"/>
            <a:ext cx="3528392" cy="3926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39552" y="980728"/>
            <a:ext cx="6768752" cy="216024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Цель</a:t>
            </a:r>
            <a:r>
              <a:rPr lang="en-US" sz="2000" dirty="0" smtClean="0"/>
              <a:t> </a:t>
            </a:r>
            <a:r>
              <a:rPr lang="ru-RU" sz="2000" dirty="0" smtClean="0"/>
              <a:t>данного занятия развитие полной</a:t>
            </a:r>
            <a:endParaRPr lang="en-US" sz="2000" dirty="0" smtClean="0"/>
          </a:p>
          <a:p>
            <a:pPr algn="just"/>
            <a:r>
              <a:rPr lang="ru-RU" sz="2000" dirty="0" smtClean="0"/>
              <a:t>координаций</a:t>
            </a:r>
            <a:r>
              <a:rPr lang="en-US" sz="2000" dirty="0" smtClean="0"/>
              <a:t> </a:t>
            </a:r>
            <a:r>
              <a:rPr lang="ru-RU" sz="2000" dirty="0" smtClean="0"/>
              <a:t>движений, ловкости, способствует выработки терпения, целеустремлённости, вызывает положительные эмоции. Служит хорошим тренажёром для зрения. Используются разные исходные положения: стоя, стоя на одной ноге, стоя на коленях. </a:t>
            </a:r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 smtClean="0"/>
          </a:p>
        </p:txBody>
      </p:sp>
      <p:pic>
        <p:nvPicPr>
          <p:cNvPr id="7170" name="Picture 2" descr="C:\Users\StRateG\Desktop\Новая папка (2)\IMG_20161114_10070797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636912"/>
            <a:ext cx="3060848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C:\Users\StRateG\Desktop\Новая папка (2)\IMG_20161114_10041156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529652" y="3086972"/>
            <a:ext cx="2736305" cy="3996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3131840" y="188640"/>
            <a:ext cx="2827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ловим рыбку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16632"/>
            <a:ext cx="6408712" cy="79208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Перевоплощение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0800000" flipV="1">
            <a:off x="914400" y="908720"/>
            <a:ext cx="8229600" cy="144016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Маски используем для подвижных игр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создаётся эмоциональный  настрой, развивается фантазия, ребёнок раскрепощается.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E:\DCIM\101MSDCF\DSC0329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6056" y="2204864"/>
            <a:ext cx="3832950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4" name="Picture 2" descr="C:\Users\StRateG\Desktop\Новая папка (2)\IMG_20161114_10260313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3528392" cy="4324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1772816"/>
            <a:ext cx="4041775" cy="792087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9" name="Picture 5" descr="C:\Users\StRateG\Desktop\Фото для презентации спортивного уголка\12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tRateG\Desktop\99532c5ac941a898698b0a6b7272d412_i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Цель спортивного уголка: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71600" y="1268760"/>
            <a:ext cx="3960440" cy="558924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Привитие детям интереса к занятиям физической культурой. Способствовать полноценному и всестороннему развитию и воспитанию двигательной активности детей, которая оказывает огромное влияние на состояние здоровья и физическое развитие ребёнка. Разнообразить двигательную активность детей с помощью дополнительного оборудования.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StRateG\Desktop\Новая папка (2)\100_660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4104456" cy="511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7544" y="188640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спортивному уголку в детском саду и его оборудованию предъявляются следующие требования: педагогические, эстетические, гигиенические. Каждое пособие должно быть прочным, надёжным, пригодным для эксплуатации. Физкультурные пособия помогают детям добиваться более чёткого представления о движении, которое складывается на основе ощущений и восприятий.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помощью физкультурного уголка воспитатель ежедневно проводит индивидуальную работу по профилактике плоскостопия, формированию правильной осанки, укреплению мышц и т. д.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StRateG\Desktop\Фото для презентации спортивного уголка\img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356992"/>
            <a:ext cx="6984776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88640"/>
            <a:ext cx="67687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Задача воспитателя:</a:t>
            </a:r>
          </a:p>
          <a:p>
            <a:r>
              <a:rPr lang="ru-RU" sz="2800" dirty="0" smtClean="0"/>
              <a:t>Научить детей самостоятельной   двигательной активности</a:t>
            </a:r>
          </a:p>
          <a:p>
            <a:r>
              <a:rPr lang="ru-RU" sz="2800" dirty="0" smtClean="0"/>
              <a:t> в условиях ограниченного пространства и правильному использованию спортивного оборудования.  </a:t>
            </a:r>
            <a:endParaRPr lang="ru-RU" sz="2800" dirty="0"/>
          </a:p>
        </p:txBody>
      </p:sp>
      <p:pic>
        <p:nvPicPr>
          <p:cNvPr id="1026" name="Picture 2" descr="C:\Users\StRateG\Desktop\Новая папка (2)\IMG_20161114_12102916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3933056"/>
            <a:ext cx="1945686" cy="2204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StRateG\Desktop\Новая папка (2)\IMG_20161114_12132416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861048"/>
            <a:ext cx="1979712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StRateG\Desktop\Новая папка (2)\IMG_20161114_07352506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3861048"/>
            <a:ext cx="1907704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Users\StRateG\Desktop\Новая папка (2)\IMG_20161114_07414759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933056"/>
            <a:ext cx="1872208" cy="2246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7283152" cy="635670"/>
          </a:xfrm>
        </p:spPr>
        <p:txBody>
          <a:bodyPr>
            <a:normAutofit/>
          </a:bodyPr>
          <a:lstStyle/>
          <a:p>
            <a:pPr algn="ctr"/>
            <a:endParaRPr lang="ru-RU" sz="16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228184" y="5229200"/>
            <a:ext cx="1584176" cy="1019200"/>
          </a:xfrm>
        </p:spPr>
        <p:txBody>
          <a:bodyPr/>
          <a:lstStyle/>
          <a:p>
            <a:pPr lvl="3"/>
            <a:endParaRPr lang="ru-RU" dirty="0"/>
          </a:p>
        </p:txBody>
      </p:sp>
      <p:pic>
        <p:nvPicPr>
          <p:cNvPr id="3074" name="Picture 2" descr="C:\Users\StRateG\Desktop\Фото для презентации спортивного уголка\1300516784_stendprevy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StRateG\Desktop\Новая папка (2)\100_661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2288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939" name="Picture 3" descr="C:\Users\StRateG\Desktop\Новая папка (2)\100_665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8937" y="4193704"/>
            <a:ext cx="2705063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940" name="Picture 4" descr="C:\Users\StRateG\Desktop\Новая папка (2)\100_667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59560"/>
            <a:ext cx="2520280" cy="2798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StRateG\Desktop\Новая папка (2)\IMG_20161114_09514425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1712" y="0"/>
            <a:ext cx="2592288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2915816" y="1412776"/>
            <a:ext cx="335694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Раз, два, три, четыре, пять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Начинаем мы вставать.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Ну-ка, быстро – не ленись,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зарядку становись!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Раз, два, три, четыре –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Руки выше! Ноги шире!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наклон туда – сюда,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по горочке вода!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водички не боюсь,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ведёрка обольюсь.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Будем закаляться,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Спортом заниматься!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tRateG\Desktop\Новая папка (2)\100_664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3816424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B w="165100"/>
          </a:sp3d>
        </p:spPr>
      </p:pic>
      <p:pic>
        <p:nvPicPr>
          <p:cNvPr id="1033" name="Picture 9" descr="C:\Users\StRateG\Desktop\Фото для презентации спортивного уголка\R78ksOR1Kyw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268760"/>
            <a:ext cx="3588092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/>
          </a:sp3d>
        </p:spPr>
      </p:pic>
      <p:sp>
        <p:nvSpPr>
          <p:cNvPr id="6" name="TextBox 5"/>
          <p:cNvSpPr txBox="1"/>
          <p:nvPr/>
        </p:nvSpPr>
        <p:spPr>
          <a:xfrm>
            <a:off x="3131840" y="404664"/>
            <a:ext cx="3569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Эти гири мне по силе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48743" y="4581128"/>
            <a:ext cx="397070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indent="228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смотрю - у чемпиона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Штанга весом в четверть тонны.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хочу таким же стать,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 сестренку защищать!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Буду я теперь в квартире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Поднимать большие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гири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StRateG\Desktop\Фото для презентации спортивного уголка\0002-00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386" name="Picture 2" descr="C:\Users\StRateG\Desktop\Новая папка (2)\100_663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340768"/>
            <a:ext cx="5345909" cy="49685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27784" y="332656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Будем обручи крутить, </a:t>
            </a:r>
          </a:p>
          <a:p>
            <a:pPr algn="ctr"/>
            <a:r>
              <a:rPr lang="ru-RU" sz="2400" i="1" dirty="0" smtClean="0"/>
              <a:t>За фигурою следить</a:t>
            </a:r>
            <a:r>
              <a:rPr lang="en-US" sz="2400" i="1" dirty="0" smtClean="0"/>
              <a:t>! </a:t>
            </a:r>
            <a:endParaRPr lang="ru-RU" sz="2400" i="1" dirty="0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588</TotalTime>
  <Words>330</Words>
  <Application>Microsoft Office PowerPoint</Application>
  <PresentationFormat>Экран (4:3)</PresentationFormat>
  <Paragraphs>59</Paragraphs>
  <Slides>20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  МБДОУ «Ромодановский детский сад комбинированного вида»   Презентация: Спортивный уголок  второй младшей  группы «Ромашка»</vt:lpstr>
      <vt:lpstr>               </vt:lpstr>
      <vt:lpstr>Цель спортивного уголка: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Наши ножки шагают по дорожке</vt:lpstr>
      <vt:lpstr>Презентация PowerPoint</vt:lpstr>
      <vt:lpstr>Перевоплощение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«Детский сад №155» «Росинка» Спортивный уголок  средней группы «Звёздочка».</dc:title>
  <dc:creator>Павел</dc:creator>
  <cp:lastModifiedBy>Админ</cp:lastModifiedBy>
  <cp:revision>132</cp:revision>
  <dcterms:created xsi:type="dcterms:W3CDTF">2014-02-25T15:43:39Z</dcterms:created>
  <dcterms:modified xsi:type="dcterms:W3CDTF">2017-09-28T14:13:49Z</dcterms:modified>
</cp:coreProperties>
</file>