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2" r:id="rId14"/>
    <p:sldId id="274" r:id="rId15"/>
    <p:sldId id="275" r:id="rId16"/>
    <p:sldId id="25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97D"/>
    <a:srgbClr val="1C295A"/>
    <a:srgbClr val="000099"/>
    <a:srgbClr val="000066"/>
    <a:srgbClr val="3853B6"/>
    <a:srgbClr val="1B22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2786058"/>
            <a:ext cx="4286280" cy="2878610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Муниципального бюджетного дошкольного образовательного учреждения «Большеигнатовский детский сад комбинированного вида» Большеигнатовского  муниципального района Республики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ордовия</a:t>
            </a:r>
          </a:p>
          <a:p>
            <a:pPr algn="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8604448" cy="2428892"/>
          </a:xfrm>
        </p:spPr>
        <p:txBody>
          <a:bodyPr/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Творческая презентация по реализации духовно-нравственного направления воспитателя Приставкиной Ирины Владимировны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5" descr="C:\Users\ирина\Desktop\Irina-Mordovka\Выпускной\CAM02532.jpg"/>
          <p:cNvPicPr>
            <a:picLocks noChangeAspect="1" noChangeArrowheads="1"/>
          </p:cNvPicPr>
          <p:nvPr/>
        </p:nvPicPr>
        <p:blipFill>
          <a:blip r:embed="rId2" cstate="print"/>
          <a:srcRect l="8481" t="3554" r="-1754" b="5291"/>
          <a:stretch>
            <a:fillRect/>
          </a:stretch>
        </p:blipFill>
        <p:spPr bwMode="auto">
          <a:xfrm>
            <a:off x="1043608" y="2204864"/>
            <a:ext cx="3312368" cy="43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32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214290"/>
            <a:ext cx="7478216" cy="5300878"/>
          </a:xfrm>
        </p:spPr>
        <p:txBody>
          <a:bodyPr/>
          <a:lstStyle/>
          <a:p>
            <a:pPr algn="l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Основной целью моей работы по духовно-нравственному направлению является -  создание благоприятных условий для развития духовно-нравственной личности  дошкольника на основе православных ценностей и традиций русского и эрзянского народа. Привлечение членов семьи к процессу духовно-нравственного воспитания детей.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F:\рождественские встечи 2018\P1270115.JPG"/>
          <p:cNvPicPr>
            <a:picLocks noChangeAspect="1" noChangeArrowheads="1"/>
          </p:cNvPicPr>
          <p:nvPr/>
        </p:nvPicPr>
        <p:blipFill>
          <a:blip r:embed="rId2" cstate="print"/>
          <a:srcRect l="14500" r="14453" b="5270"/>
          <a:stretch>
            <a:fillRect/>
          </a:stretch>
        </p:blipFill>
        <p:spPr bwMode="auto">
          <a:xfrm>
            <a:off x="6372200" y="4149080"/>
            <a:ext cx="2520280" cy="2520280"/>
          </a:xfrm>
          <a:prstGeom prst="rect">
            <a:avLst/>
          </a:prstGeom>
          <a:noFill/>
        </p:spPr>
      </p:pic>
      <p:pic>
        <p:nvPicPr>
          <p:cNvPr id="4099" name="Picture 3" descr="F:\рождественские встечи 2018\P1270150.JPG"/>
          <p:cNvPicPr>
            <a:picLocks noChangeAspect="1" noChangeArrowheads="1"/>
          </p:cNvPicPr>
          <p:nvPr/>
        </p:nvPicPr>
        <p:blipFill>
          <a:blip r:embed="rId3" cstate="print"/>
          <a:srcRect l="9094" r="9523"/>
          <a:stretch>
            <a:fillRect/>
          </a:stretch>
        </p:blipFill>
        <p:spPr bwMode="auto">
          <a:xfrm>
            <a:off x="179512" y="3645024"/>
            <a:ext cx="2880320" cy="2654413"/>
          </a:xfrm>
          <a:prstGeom prst="rect">
            <a:avLst/>
          </a:prstGeom>
          <a:noFill/>
        </p:spPr>
      </p:pic>
      <p:pic>
        <p:nvPicPr>
          <p:cNvPr id="4100" name="Picture 4" descr="F:\рождественские встечи 2018\P1270176.JPG"/>
          <p:cNvPicPr>
            <a:picLocks noChangeAspect="1" noChangeArrowheads="1"/>
          </p:cNvPicPr>
          <p:nvPr/>
        </p:nvPicPr>
        <p:blipFill>
          <a:blip r:embed="rId4" cstate="print"/>
          <a:srcRect r="662" b="7285"/>
          <a:stretch>
            <a:fillRect/>
          </a:stretch>
        </p:blipFill>
        <p:spPr bwMode="auto">
          <a:xfrm>
            <a:off x="2987824" y="3284984"/>
            <a:ext cx="360040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0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192688"/>
          </a:xfrm>
        </p:spPr>
        <p:txBody>
          <a:bodyPr/>
          <a:lstStyle/>
          <a:p>
            <a:pPr algn="l" fontAlgn="base"/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Основными задачами являются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Обучающие задачи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формировать духовно – нравственную личность ребенка и знакомить с важнейшими событиями из Священной истории; расширять представления детей о культурном наследии русского и эрзянского народа; знакомить с христианскими ценностями, основанными на православных традициях.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Воспитательные </a:t>
            </a:r>
            <a:r>
              <a:rPr lang="ru-RU" sz="20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воспитывать стремление к доброте, правдивости; любовь к Родине, ближнему, родной культуре; бережное отношение к природе; послушание, трудолюбие,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вежливость.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Развивающие </a:t>
            </a:r>
            <a:r>
              <a:rPr lang="ru-RU" sz="20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развивать навыки доброжелательного общения, внимания, терпения, усердия, способность различать нравственное и безнравственное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Приобщать детей к нравственным устоям Православной культуры. Дать детям твёрдые ориентиры добра, истины, любви в образцах православной жизни на основе веры, надежды, любви.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273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73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73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7838256" cy="5110504"/>
          </a:xfrm>
        </p:spPr>
        <p:txBody>
          <a:bodyPr/>
          <a:lstStyle/>
          <a:p>
            <a:pPr algn="l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ходе реализации работы по духовно-нравственному направлению дети показывают: умение преподнести зрителям приобретенные умения и навыки; умение соблюдать правила общения в совместной деятельности; научились проявлять коммуникабельность по отношению друг к другу; могут назвать основные православные праздники, высказать свое отношение к ним.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Возросла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заинтересованность родителей в совместной деятельности с детьми, к процессу воспитания и обучения детей в ДОО.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2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71480"/>
            <a:ext cx="7478216" cy="4943688"/>
          </a:xfrm>
        </p:spPr>
        <p:txBody>
          <a:bodyPr/>
          <a:lstStyle/>
          <a:p>
            <a:pPr algn="l"/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Результаты реализации духовно-нравственного направления в ДОО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отражаются 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сайтах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Ардатовской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епархии, администрации района и ДОО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ardatep.ru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http://bignatovo.e-mordovia.ru/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http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//bolsheign13.a2b2.ru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6264696"/>
          </a:xfrm>
        </p:spPr>
        <p:txBody>
          <a:bodyPr/>
          <a:lstStyle/>
          <a:p>
            <a:pPr algn="l">
              <a:buNone/>
            </a:pPr>
            <a:r>
              <a:rPr lang="ru-RU" sz="2800" dirty="0" smtClean="0">
                <a:solidFill>
                  <a:srgbClr val="273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*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данном направлении мной была разработана программа по духовно – нравственному воспитанию дошкольников</a:t>
            </a:r>
            <a:endParaRPr lang="ru-RU" sz="2800" dirty="0">
              <a:solidFill>
                <a:srgbClr val="1C29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4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76672"/>
            <a:ext cx="7766248" cy="5472608"/>
          </a:xfrm>
        </p:spPr>
        <p:txBody>
          <a:bodyPr/>
          <a:lstStyle/>
          <a:p>
            <a:pPr algn="l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Была награждена грамотами Большеигнатовского благочиния за духовно-нравственное воспитание подрастающего поколения.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главная награда, результат, на который я всегда надеюсь, заключается в усвоении ребенком вечных ценностей: любви, милосердия, сострадания, правдолюбия, в стремлении его к добру и неприятию зла.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5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269808"/>
          </a:xfrm>
        </p:spPr>
        <p:txBody>
          <a:bodyPr/>
          <a:lstStyle/>
          <a:p>
            <a:pPr algn="l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Важно отметить, что перечисленные методы нацеливают на успешное решение поставленных задач и применение этих методов возможно только при объединении усилий семьи и других социальных институтов. Поэтому, перспективой дальнейшего развития в своей работе я вижу установление преемственности, доверительного делового контакта между семьей и детским садом, в ходе которого будет корректироваться воспитательная позиция родителей и педагогов в формировании духовно-нравственных ценностей наших детей и мира вокруг нас.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C:\Users\1\Desktop\rodi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108591"/>
            <a:ext cx="3500462" cy="2602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57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2096782"/>
          </a:xfrm>
        </p:spPr>
        <p:txBody>
          <a:bodyPr/>
          <a:lstStyle/>
          <a:p>
            <a:pPr algn="ctr"/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C:\Users\1\Desktop\ФОТО ПРАВОСЛАВИЕ\ozMhjcuXXDc.jpg"/>
          <p:cNvPicPr>
            <a:picLocks noChangeAspect="1" noChangeArrowheads="1"/>
          </p:cNvPicPr>
          <p:nvPr/>
        </p:nvPicPr>
        <p:blipFill>
          <a:blip r:embed="rId2" cstate="print"/>
          <a:srcRect l="1889" r="5241" b="5061"/>
          <a:stretch>
            <a:fillRect/>
          </a:stretch>
        </p:blipFill>
        <p:spPr bwMode="auto">
          <a:xfrm>
            <a:off x="899593" y="1616252"/>
            <a:ext cx="7418068" cy="5053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3" cy="6120680"/>
          </a:xfrm>
        </p:spPr>
        <p:txBody>
          <a:bodyPr/>
          <a:lstStyle/>
          <a:p>
            <a:pPr algn="ctr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«Ничего не может по силе воздействия сравниться с искусством. 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Оно является уникальным средством формирования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нравственно-эмоциональной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сферы дошкольника. Помогает развитию художественных и творческих способностей, формированию образного мышления. Поэтому с ранних лет необходимо насыщать жизнь ребенка искусством. Вводить его в чудесный и прекрасный мир музыки, живописи, сказки, театра, танца, художественного слова, особенно во время проведения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православных праздников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».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 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Концепция православного дошкольного образования. 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Отдел религиозного образования и 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катехизации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Московского патриархата </a:t>
            </a:r>
          </a:p>
        </p:txBody>
      </p:sp>
    </p:spTree>
    <p:extLst>
      <p:ext uri="{BB962C8B-B14F-4D97-AF65-F5344CB8AC3E}">
        <p14:creationId xmlns:p14="http://schemas.microsoft.com/office/powerpoint/2010/main" xmlns="" val="8817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59" cy="4966488"/>
          </a:xfrm>
        </p:spPr>
        <p:txBody>
          <a:bodyPr/>
          <a:lstStyle/>
          <a:p>
            <a:pPr algn="l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  нашем обществе остро встала проблема недостаточности духовно-нравственного, эмоционального воспитания детей, воспитания гуманного и доброжелательного отношения друг к другу и окружающему миру. 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Традиции православной культуры, будучи глубоко укоренены в истории русского народа, его национальных традициях, должны помочь обрести тот нравственный идеал, который в течении многих столетий был главным критерием духовно-нравственного воспитания человека в России.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G:\Новая папка (3)\pravoslavie-det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7330" y="4365104"/>
            <a:ext cx="3500462" cy="23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12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80055" cy="4071966"/>
          </a:xfrm>
        </p:spPr>
        <p:txBody>
          <a:bodyPr/>
          <a:lstStyle/>
          <a:p>
            <a:pPr lvl="0" algn="l" fontAlgn="base"/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 2017 года мной реализуется духовно-нравственное направление в ДОО. 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Несомненно  в духовно-нравственном воспитании ребенка  важно</a:t>
            </a: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пробудить личность ребёнка, направить к познанию Бога в его реальности, сформировать религиозные чувства;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воспитать у детей чувство благоговения к святыням, почтения и любви к родителям и другим людям, научить их бережному отношению к окружающему миру – великому творению Господа;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способствовать развитию творческих способностей, умственному и физическому совершенствованию ребёнка.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/>
          </a:p>
        </p:txBody>
      </p:sp>
      <p:pic>
        <p:nvPicPr>
          <p:cNvPr id="1026" name="Picture 2" descr="F:\рождество пресвятой богородицы\P1250639.JPG"/>
          <p:cNvPicPr>
            <a:picLocks noChangeAspect="1" noChangeArrowheads="1"/>
          </p:cNvPicPr>
          <p:nvPr/>
        </p:nvPicPr>
        <p:blipFill>
          <a:blip r:embed="rId2" cstate="print"/>
          <a:srcRect l="9683" r="10912" b="9621"/>
          <a:stretch>
            <a:fillRect/>
          </a:stretch>
        </p:blipFill>
        <p:spPr bwMode="auto">
          <a:xfrm>
            <a:off x="500034" y="3598131"/>
            <a:ext cx="3818704" cy="3259869"/>
          </a:xfrm>
          <a:prstGeom prst="rect">
            <a:avLst/>
          </a:prstGeom>
          <a:noFill/>
        </p:spPr>
      </p:pic>
      <p:pic>
        <p:nvPicPr>
          <p:cNvPr id="3" name="Picture 3" descr="F:\рождество пресвятой богородицы\P1250654.JPG"/>
          <p:cNvPicPr>
            <a:picLocks noChangeAspect="1" noChangeArrowheads="1"/>
          </p:cNvPicPr>
          <p:nvPr/>
        </p:nvPicPr>
        <p:blipFill>
          <a:blip r:embed="rId3" cstate="print"/>
          <a:srcRect t="14657" r="-2083" b="5656"/>
          <a:stretch>
            <a:fillRect/>
          </a:stretch>
        </p:blipFill>
        <p:spPr bwMode="auto">
          <a:xfrm>
            <a:off x="4643438" y="3512077"/>
            <a:ext cx="3214710" cy="3345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78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3999" cy="3571900"/>
          </a:xfrm>
        </p:spPr>
        <p:txBody>
          <a:bodyPr/>
          <a:lstStyle/>
          <a:p>
            <a:pPr algn="l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Сила воздействия на ребенка православных, народных традиций возрастает, если ознакомление с ними осуществляется на основе собственной деятельности дошкольника. Исходя из этого, формой моей работы с детьми стал праздник, где они являются не только слушателями и зрителями, но и активными исполнителями </a:t>
            </a:r>
            <a:r>
              <a:rPr 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закличек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песен, стихов, плясок, хороводов, инсценировок, музыкальных игр, являясь так же активными участниками  подготовки всего этого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050" name="Picture 2" descr="F:\рождество пресвятой богородицы\P125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248472" cy="3080039"/>
          </a:xfrm>
          <a:prstGeom prst="rect">
            <a:avLst/>
          </a:prstGeom>
          <a:noFill/>
        </p:spPr>
      </p:pic>
      <p:pic>
        <p:nvPicPr>
          <p:cNvPr id="2051" name="Picture 3" descr="F:\Св. Николай фото2017\P1260727.JPG"/>
          <p:cNvPicPr>
            <a:picLocks noChangeAspect="1" noChangeArrowheads="1"/>
          </p:cNvPicPr>
          <p:nvPr/>
        </p:nvPicPr>
        <p:blipFill>
          <a:blip r:embed="rId3" cstate="print"/>
          <a:srcRect l="6157" t="8209" r="8427" b="-563"/>
          <a:stretch>
            <a:fillRect/>
          </a:stretch>
        </p:blipFill>
        <p:spPr bwMode="auto">
          <a:xfrm>
            <a:off x="4788024" y="3632960"/>
            <a:ext cx="3744416" cy="303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13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1" cy="3643338"/>
          </a:xfrm>
        </p:spPr>
        <p:txBody>
          <a:bodyPr/>
          <a:lstStyle/>
          <a:p>
            <a:pPr algn="l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Дети чутки и восприимчивы ко всему, что их окружает. Основанный на наглядном, словесном и практическом методах  работы с детьми, материал идет от праздника к празднику, от одной библейской истории к другой, где дети учатся любить свою семью, уважать старших, трудолюбию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(Наталья – Овсяница, Покров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Пресвятой Богородицы, Рождество, День Святого Николая) </a:t>
            </a:r>
          </a:p>
        </p:txBody>
      </p:sp>
      <p:pic>
        <p:nvPicPr>
          <p:cNvPr id="2051" name="Picture 3" descr="D:\Светино работа и фото\фото православие\покров фото 2016\P1220431.JPG"/>
          <p:cNvPicPr>
            <a:picLocks noChangeAspect="1" noChangeArrowheads="1"/>
          </p:cNvPicPr>
          <p:nvPr/>
        </p:nvPicPr>
        <p:blipFill>
          <a:blip r:embed="rId2" cstate="print"/>
          <a:srcRect l="15822" t="5457" r="14855" b="8714"/>
          <a:stretch>
            <a:fillRect/>
          </a:stretch>
        </p:blipFill>
        <p:spPr bwMode="auto">
          <a:xfrm>
            <a:off x="6012160" y="4846919"/>
            <a:ext cx="2165779" cy="201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наталья овсяница 2017\P1250553.JPG"/>
          <p:cNvPicPr>
            <a:picLocks noChangeAspect="1" noChangeArrowheads="1"/>
          </p:cNvPicPr>
          <p:nvPr/>
        </p:nvPicPr>
        <p:blipFill>
          <a:blip r:embed="rId3" cstate="print"/>
          <a:srcRect l="15625" t="7351"/>
          <a:stretch>
            <a:fillRect/>
          </a:stretch>
        </p:blipFill>
        <p:spPr bwMode="auto">
          <a:xfrm>
            <a:off x="179512" y="3284984"/>
            <a:ext cx="2187196" cy="1800200"/>
          </a:xfrm>
          <a:prstGeom prst="rect">
            <a:avLst/>
          </a:prstGeom>
          <a:noFill/>
        </p:spPr>
      </p:pic>
      <p:pic>
        <p:nvPicPr>
          <p:cNvPr id="3075" name="Picture 3" descr="F:\рождество пресвятой богородицы\sVZmhCtZeaE.jpg"/>
          <p:cNvPicPr>
            <a:picLocks noChangeAspect="1" noChangeArrowheads="1"/>
          </p:cNvPicPr>
          <p:nvPr/>
        </p:nvPicPr>
        <p:blipFill>
          <a:blip r:embed="rId4" cstate="print"/>
          <a:srcRect l="8814" t="3888" r="16136" b="14810"/>
          <a:stretch>
            <a:fillRect/>
          </a:stretch>
        </p:blipFill>
        <p:spPr bwMode="auto">
          <a:xfrm>
            <a:off x="1835696" y="4725144"/>
            <a:ext cx="2610361" cy="2132856"/>
          </a:xfrm>
          <a:prstGeom prst="rect">
            <a:avLst/>
          </a:prstGeom>
          <a:noFill/>
        </p:spPr>
      </p:pic>
      <p:pic>
        <p:nvPicPr>
          <p:cNvPr id="3076" name="Picture 4" descr="F:\Св. Николай фото2017\P1260677.JPG"/>
          <p:cNvPicPr>
            <a:picLocks noChangeAspect="1" noChangeArrowheads="1"/>
          </p:cNvPicPr>
          <p:nvPr/>
        </p:nvPicPr>
        <p:blipFill>
          <a:blip r:embed="rId5" cstate="print"/>
          <a:srcRect l="16778" t="8789" r="6811" b="8761"/>
          <a:stretch>
            <a:fillRect/>
          </a:stretch>
        </p:blipFill>
        <p:spPr bwMode="auto">
          <a:xfrm>
            <a:off x="3864628" y="2852936"/>
            <a:ext cx="409174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60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305801" cy="3000396"/>
          </a:xfrm>
        </p:spPr>
        <p:txBody>
          <a:bodyPr/>
          <a:lstStyle/>
          <a:p>
            <a:pPr algn="l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добру, милосердию, мужеству, любви к Отечеству (Собор Архистратига Михаила и прочих Небесных Сил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бесплотных  Ангелов, Воздвижение,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День Сорока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мучеников </a:t>
            </a:r>
            <a:r>
              <a:rPr 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Севастийских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</a:p>
        </p:txBody>
      </p:sp>
      <p:pic>
        <p:nvPicPr>
          <p:cNvPr id="3" name="Picture 2" descr="F:\фото к программе\CAM02866.jpg"/>
          <p:cNvPicPr>
            <a:picLocks noChangeAspect="1" noChangeArrowheads="1"/>
          </p:cNvPicPr>
          <p:nvPr/>
        </p:nvPicPr>
        <p:blipFill>
          <a:blip r:embed="rId2" cstate="print"/>
          <a:srcRect l="2854" t="9901" r="97" b="5941"/>
          <a:stretch>
            <a:fillRect/>
          </a:stretch>
        </p:blipFill>
        <p:spPr bwMode="auto">
          <a:xfrm>
            <a:off x="251520" y="1844824"/>
            <a:ext cx="3528392" cy="2940327"/>
          </a:xfrm>
          <a:prstGeom prst="rect">
            <a:avLst/>
          </a:prstGeom>
          <a:noFill/>
        </p:spPr>
      </p:pic>
      <p:pic>
        <p:nvPicPr>
          <p:cNvPr id="1026" name="Picture 2" descr="F:\Михайлов день\h9SurVSviOQ.jpg"/>
          <p:cNvPicPr>
            <a:picLocks noChangeAspect="1" noChangeArrowheads="1"/>
          </p:cNvPicPr>
          <p:nvPr/>
        </p:nvPicPr>
        <p:blipFill>
          <a:blip r:embed="rId3" cstate="print"/>
          <a:srcRect l="441" r="2961" b="4791"/>
          <a:stretch>
            <a:fillRect/>
          </a:stretch>
        </p:blipFill>
        <p:spPr bwMode="auto">
          <a:xfrm>
            <a:off x="3851920" y="4104607"/>
            <a:ext cx="4176464" cy="2753393"/>
          </a:xfrm>
          <a:prstGeom prst="rect">
            <a:avLst/>
          </a:prstGeom>
          <a:noFill/>
        </p:spPr>
      </p:pic>
      <p:pic>
        <p:nvPicPr>
          <p:cNvPr id="1027" name="Picture 3" descr="F:\Михайлов день\PX7_mcyw4JE.jpg"/>
          <p:cNvPicPr>
            <a:picLocks noChangeAspect="1" noChangeArrowheads="1"/>
          </p:cNvPicPr>
          <p:nvPr/>
        </p:nvPicPr>
        <p:blipFill>
          <a:blip r:embed="rId4" cstate="print"/>
          <a:srcRect t="2924" r="23120" b="1539"/>
          <a:stretch>
            <a:fillRect/>
          </a:stretch>
        </p:blipFill>
        <p:spPr bwMode="auto">
          <a:xfrm>
            <a:off x="5580112" y="1484784"/>
            <a:ext cx="3350146" cy="2525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7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14290"/>
            <a:ext cx="7622232" cy="2854670"/>
          </a:xfrm>
        </p:spPr>
        <p:txBody>
          <a:bodyPr/>
          <a:lstStyle/>
          <a:p>
            <a:pPr algn="l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радоваться жизни и радовать других своим творчеством (Пасха)</a:t>
            </a:r>
          </a:p>
        </p:txBody>
      </p:sp>
      <p:pic>
        <p:nvPicPr>
          <p:cNvPr id="1026" name="Picture 2" descr="C:\Users\1\Desktop\ФОТО ПРАВОСЛАВИЕ\DSC_0253.jpg"/>
          <p:cNvPicPr>
            <a:picLocks noChangeAspect="1" noChangeArrowheads="1"/>
          </p:cNvPicPr>
          <p:nvPr/>
        </p:nvPicPr>
        <p:blipFill>
          <a:blip r:embed="rId2" cstate="print"/>
          <a:srcRect t="16230"/>
          <a:stretch>
            <a:fillRect/>
          </a:stretch>
        </p:blipFill>
        <p:spPr bwMode="auto">
          <a:xfrm>
            <a:off x="323528" y="1196752"/>
            <a:ext cx="6202766" cy="346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ФОТО ПРАВОСЛАВИЕ\KTayfIeNzik.jpg"/>
          <p:cNvPicPr>
            <a:picLocks noChangeAspect="1" noChangeArrowheads="1"/>
          </p:cNvPicPr>
          <p:nvPr/>
        </p:nvPicPr>
        <p:blipFill>
          <a:blip r:embed="rId3" cstate="print"/>
          <a:srcRect l="7520" r="27415" b="13840"/>
          <a:stretch>
            <a:fillRect/>
          </a:stretch>
        </p:blipFill>
        <p:spPr bwMode="auto">
          <a:xfrm>
            <a:off x="5364088" y="3786190"/>
            <a:ext cx="3647892" cy="295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236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0"/>
            <a:ext cx="7766248" cy="5515168"/>
          </a:xfrm>
        </p:spPr>
        <p:txBody>
          <a:bodyPr/>
          <a:lstStyle/>
          <a:p>
            <a:pPr algn="l"/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Праздник - это итоговое событие, на реализацию которого направлены методы работы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духовно-нравственному направлению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детьми, педагогами и родителями: проведение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НОД,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бесед, экскурсий, консультаций, лекториев, выставок, конкурсов и т.д. 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5" name="Picture 7" descr="D:\Светино работа и фото\фото православие\Новая папка (3)\P1210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97152"/>
            <a:ext cx="2448272" cy="1823212"/>
          </a:xfrm>
          <a:prstGeom prst="rect">
            <a:avLst/>
          </a:prstGeom>
          <a:noFill/>
        </p:spPr>
      </p:pic>
      <p:pic>
        <p:nvPicPr>
          <p:cNvPr id="2057" name="Picture 9" descr="D:\Светино работа и фото\муз инстр\зеленая флешка 2\SP UFD U2\ЖАВОРОНКИ\IMG_3505.JPG"/>
          <p:cNvPicPr>
            <a:picLocks noChangeAspect="1" noChangeArrowheads="1"/>
          </p:cNvPicPr>
          <p:nvPr/>
        </p:nvPicPr>
        <p:blipFill>
          <a:blip r:embed="rId3" cstate="print"/>
          <a:srcRect l="8750" t="11849" r="21529"/>
          <a:stretch>
            <a:fillRect/>
          </a:stretch>
        </p:blipFill>
        <p:spPr bwMode="auto">
          <a:xfrm>
            <a:off x="251520" y="2780928"/>
            <a:ext cx="248608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:\рождественские встечи 2018\P1270099.JPG"/>
          <p:cNvPicPr>
            <a:picLocks noChangeAspect="1" noChangeArrowheads="1"/>
          </p:cNvPicPr>
          <p:nvPr/>
        </p:nvPicPr>
        <p:blipFill>
          <a:blip r:embed="rId4" cstate="print"/>
          <a:srcRect l="22315" t="19160" r="10845" b="9395"/>
          <a:stretch>
            <a:fillRect/>
          </a:stretch>
        </p:blipFill>
        <p:spPr bwMode="auto">
          <a:xfrm>
            <a:off x="2771800" y="2636912"/>
            <a:ext cx="2736304" cy="2160240"/>
          </a:xfrm>
          <a:prstGeom prst="rect">
            <a:avLst/>
          </a:prstGeom>
          <a:noFill/>
        </p:spPr>
      </p:pic>
      <p:pic>
        <p:nvPicPr>
          <p:cNvPr id="6147" name="Picture 3" descr="F:\Св. Николай фото2017\P1260696.JPG"/>
          <p:cNvPicPr>
            <a:picLocks noChangeAspect="1" noChangeArrowheads="1"/>
          </p:cNvPicPr>
          <p:nvPr/>
        </p:nvPicPr>
        <p:blipFill>
          <a:blip r:embed="rId5" cstate="print"/>
          <a:srcRect l="21207" t="22684" r="167"/>
          <a:stretch>
            <a:fillRect/>
          </a:stretch>
        </p:blipFill>
        <p:spPr bwMode="auto">
          <a:xfrm>
            <a:off x="5724128" y="2276872"/>
            <a:ext cx="2831479" cy="2088232"/>
          </a:xfrm>
          <a:prstGeom prst="rect">
            <a:avLst/>
          </a:prstGeom>
          <a:noFill/>
        </p:spPr>
      </p:pic>
      <p:pic>
        <p:nvPicPr>
          <p:cNvPr id="6148" name="Picture 4" descr="F:\Св. Николай фото2017\P1260724.JPG"/>
          <p:cNvPicPr>
            <a:picLocks noChangeAspect="1" noChangeArrowheads="1"/>
          </p:cNvPicPr>
          <p:nvPr/>
        </p:nvPicPr>
        <p:blipFill>
          <a:blip r:embed="rId6" cstate="print"/>
          <a:srcRect l="4596" t="6192" r="1274" b="2611"/>
          <a:stretch>
            <a:fillRect/>
          </a:stretch>
        </p:blipFill>
        <p:spPr bwMode="auto">
          <a:xfrm>
            <a:off x="4860032" y="4636312"/>
            <a:ext cx="3744416" cy="2018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1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462</TotalTime>
  <Words>505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Творческая презентация по реализации духовно-нравственного направления воспитателя Приставкиной Ирины Владимировны</vt:lpstr>
      <vt:lpstr>«Ничего не может по силе воздействия сравниться с искусством.  Оно является уникальным средством формирования нравственно-эмоциональной сферы дошкольника. Помогает развитию художественных и творческих способностей, формированию образного мышления. Поэтому с ранних лет необходимо насыщать жизнь ребенка искусством. Вводить его в чудесный и прекрасный мир музыки, живописи, сказки, театра, танца, художественного слова, особенно во время проведения православных праздников».   Концепция православного дошкольного образования.  Отдел религиозного образования и  катехизации Московского патриархата </vt:lpstr>
      <vt:lpstr> В  нашем обществе остро встала проблема недостаточности духовно-нравственного, эмоционального воспитания детей, воспитания гуманного и доброжелательного отношения друг к другу и окружающему миру.          Традиции православной культуры, будучи глубоко укоренены в истории русского народа, его национальных традициях, должны помочь обрести тот нравственный идеал, который в течении многих столетий был главным критерием духовно-нравственного воспитания человека в России. </vt:lpstr>
      <vt:lpstr>С 2017 года мной реализуется духовно-нравственное направление в ДОО.  Несомненно  в духовно-нравственном воспитании ребенка  важно пробудить личность ребёнка, направить к познанию Бога в его реальности, сформировать религиозные чувства;  воспитать у детей чувство благоговения к святыням, почтения и любви к родителям и другим людям, научить их бережному отношению к окружающему миру – великому творению Господа;  способствовать развитию творческих способностей, умственному и физическому совершенствованию ребёнка.  </vt:lpstr>
      <vt:lpstr>Сила воздействия на ребенка православных, народных традиций возрастает, если ознакомление с ними осуществляется на основе собственной деятельности дошкольника. Исходя из этого, формой моей работы с детьми стал праздник, где они являются не только слушателями и зрителями, но и активными исполнителями закличек, песен, стихов, плясок, хороводов, инсценировок, музыкальных игр, являясь так же активными участниками  подготовки всего этого. </vt:lpstr>
      <vt:lpstr>Дети чутки и восприимчивы ко всему, что их окружает. Основанный на наглядном, словесном и практическом методах  работы с детьми, материал идет от праздника к празднику, от одной библейской истории к другой, где дети учатся любить свою семью, уважать старших, трудолюбию (Наталья – Овсяница, Покров Пресвятой Богородицы, Рождество, День Святого Николая) </vt:lpstr>
      <vt:lpstr>добру, милосердию, мужеству, любви к Отечеству (Собор Архистратига Михаила и прочих Небесных Сил бесплотных  Ангелов, Воздвижение, День Сорока мучеников Севастийских)</vt:lpstr>
      <vt:lpstr>радоваться жизни и радовать других своим творчеством (Пасха)</vt:lpstr>
      <vt:lpstr>Праздник - это итоговое событие, на реализацию которого направлены методы работы по духовно-нравственному направлению с детьми, педагогами и родителями: проведение НОД, бесед, экскурсий, консультаций, лекториев, выставок, конкурсов и т.д.  </vt:lpstr>
      <vt:lpstr>Основной целью моей работы по духовно-нравственному направлению является -  создание благоприятных условий для развития духовно-нравственной личности  дошкольника на основе православных ценностей и традиций русского и эрзянского народа. Привлечение членов семьи к процессу духовно-нравственного воспитания детей. </vt:lpstr>
      <vt:lpstr>Основными задачами являются:  Обучающие задачи: формировать духовно – нравственную личность ребенка и знакомить с важнейшими событиями из Священной истории; расширять представления детей о культурном наследии русского и эрзянского народа; знакомить с христианскими ценностями, основанными на православных традициях.  Воспитательные задачи: воспитывать стремление к доброте, правдивости; любовь к Родине, ближнему, родной культуре; бережное отношение к природе; послушание, трудолюбие, вежливость. Развивающие задачи: развивать навыки доброжелательного общения, внимания, терпения, усердия, способность различать нравственное и безнравственное. Приобщать детей к нравственным устоям Православной культуры. Дать детям твёрдые ориентиры добра, истины, любви в образцах православной жизни на основе веры, надежды, любви.   </vt:lpstr>
      <vt:lpstr>В ходе реализации работы по духовно-нравственному направлению дети показывают: умение преподнести зрителям приобретенные умения и навыки; умение соблюдать правила общения в совместной деятельности; научились проявлять коммуникабельность по отношению друг к другу; могут назвать основные православные праздники, высказать свое отношение к ним. Возросла заинтересованность родителей в совместной деятельности с детьми, к процессу воспитания и обучения детей в ДОО. </vt:lpstr>
      <vt:lpstr>Результаты реализации духовно-нравственного направления в ДОО отражаются на сайтах Ардатовской епархии, администрации района и ДОО.  ardatep.ru   http://bignatovo.e-mordovia.ru/  http://bolsheign13.a2b2.ru  </vt:lpstr>
      <vt:lpstr>* В данном направлении мной была разработана программа по духовно – нравственному воспитанию дошкольников</vt:lpstr>
      <vt:lpstr>Была награждена грамотами Большеигнатовского благочиния за духовно-нравственное воспитание подрастающего поколения.   И главная награда, результат, на который я всегда надеюсь, заключается в усвоении ребенком вечных ценностей: любви, милосердия, сострадания, правдолюбия, в стремлении его к добру и неприятию зла. </vt:lpstr>
      <vt:lpstr>Важно отметить, что перечисленные методы нацеливают на успешное решение поставленных задач и применение этих методов возможно только при объединении усилий семьи и других социальных институтов. Поэтому, перспективой дальнейшего развития в своей работе я вижу установление преемственности, доверительного делового контакта между семьей и детским садом, в ходе которого будет корректироваться воспитательная позиция родителей и педагогов в формировании духовно-нравственных ценностей наших детей и мира вокруг нас.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презентация по реализации духовно-нравственного направления в ДОО</dc:title>
  <dc:creator>Admin</dc:creator>
  <cp:lastModifiedBy>Ar-on</cp:lastModifiedBy>
  <cp:revision>53</cp:revision>
  <dcterms:created xsi:type="dcterms:W3CDTF">2017-03-17T07:15:51Z</dcterms:created>
  <dcterms:modified xsi:type="dcterms:W3CDTF">2018-03-21T09:30:58Z</dcterms:modified>
</cp:coreProperties>
</file>