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3"/>
    <p:sldId id="258" r:id="rId4"/>
    <p:sldId id="373" r:id="rId5"/>
    <p:sldId id="412" r:id="rId6"/>
    <p:sldId id="411" r:id="rId7"/>
    <p:sldId id="351" r:id="rId8"/>
    <p:sldId id="353" r:id="rId9"/>
    <p:sldId id="264" r:id="rId10"/>
    <p:sldId id="500" r:id="rId11"/>
    <p:sldId id="516" r:id="rId12"/>
    <p:sldId id="352" r:id="rId13"/>
    <p:sldId id="501" r:id="rId14"/>
    <p:sldId id="333" r:id="rId15"/>
    <p:sldId id="359" r:id="rId16"/>
    <p:sldId id="329" r:id="rId17"/>
    <p:sldId id="502" r:id="rId18"/>
    <p:sldId id="503" r:id="rId19"/>
    <p:sldId id="515" r:id="rId20"/>
    <p:sldId id="311" r:id="rId21"/>
    <p:sldId id="504" r:id="rId22"/>
    <p:sldId id="505" r:id="rId23"/>
    <p:sldId id="506" r:id="rId24"/>
    <p:sldId id="507" r:id="rId25"/>
    <p:sldId id="508" r:id="rId26"/>
    <p:sldId id="509" r:id="rId27"/>
    <p:sldId id="419" r:id="rId28"/>
    <p:sldId id="510" r:id="rId29"/>
    <p:sldId id="511" r:id="rId30"/>
    <p:sldId id="512" r:id="rId31"/>
    <p:sldId id="513" r:id="rId32"/>
    <p:sldId id="514" r:id="rId33"/>
    <p:sldId id="275" r:id="rId34"/>
    <p:sldId id="343" r:id="rId35"/>
    <p:sldId id="350" r:id="rId36"/>
    <p:sldId id="422" r:id="rId37"/>
    <p:sldId id="517" r:id="rId38"/>
    <p:sldId id="545" r:id="rId39"/>
    <p:sldId id="377" r:id="rId40"/>
    <p:sldId id="378" r:id="rId41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906"/>
  </p:normalViewPr>
  <p:slideViewPr>
    <p:cSldViewPr showGuides="1">
      <p:cViewPr>
        <p:scale>
          <a:sx n="100" d="100"/>
          <a:sy n="100" d="100"/>
        </p:scale>
        <p:origin x="-498" y="24"/>
      </p:cViewPr>
      <p:guideLst>
        <p:guide orient="horz" pos="214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/>
          <p:nvPr/>
        </p:nvGrpSpPr>
        <p:grpSpPr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14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en-US" strike="noStrike" noProof="1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9E6636-931F-4CB0-A383-6C713C9D7A6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09B071-4F4E-4F71-8912-04654D1D4872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5BB071-BF38-42EE-8EE7-20A1F8E7C34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/>
          <p:nvPr/>
        </p:nvGrpSpPr>
        <p:grpSpPr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33" name="Text Placeholder 2"/>
          <p:cNvSpPr>
            <a:spLocks noGrp="1"/>
          </p:cNvSpPr>
          <p:nvPr>
            <p:ph type="body"/>
          </p:nvPr>
        </p:nvSpPr>
        <p:spPr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2800">
                <a:solidFill>
                  <a:srgbClr val="0A304A"/>
                </a:solidFill>
                <a:latin typeface="Century Gothic" panose="020B0502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321310" y="1196975"/>
            <a:ext cx="8548370" cy="4727575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altLang="ru-RU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6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Портфолио</a:t>
            </a:r>
            <a:endParaRPr lang="ru-RU" altLang="ru-RU" sz="36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3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ШАМАЕВОЙ СВЕТЛАНЫ НИКОЛАЕВНЫ</a:t>
            </a:r>
            <a:endParaRPr lang="ru-RU" altLang="ru-RU" sz="3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тренера – преподавателя по лыжным гонкам</a:t>
            </a:r>
            <a:b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муниципального учреждения дополнительного образования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 typeface="Wingdings 3" panose="05040102010807070707" pitchFamily="18" charset="2"/>
              <a:buChar char=""/>
            </a:pPr>
            <a:endParaRPr lang="ru-RU" altLang="ru-RU" dirty="0"/>
          </a:p>
        </p:txBody>
      </p:sp>
      <p:sp>
        <p:nvSpPr>
          <p:cNvPr id="5123" name="Прямоугольник 1"/>
          <p:cNvSpPr/>
          <p:nvPr/>
        </p:nvSpPr>
        <p:spPr>
          <a:xfrm>
            <a:off x="1044575" y="260350"/>
            <a:ext cx="7272338" cy="5857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alt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справка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83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285750"/>
            <a:ext cx="8197850" cy="1214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900113" y="1857375"/>
            <a:ext cx="6554787" cy="2786063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9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Спортсмены выполнили: </a:t>
            </a:r>
            <a:endParaRPr lang="ru-RU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dirty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x-none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разряд:   6 человек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приказ1ра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44450"/>
            <a:ext cx="4471670" cy="6858000"/>
          </a:xfrm>
          <a:prstGeom prst="rect">
            <a:avLst/>
          </a:prstGeom>
        </p:spPr>
      </p:pic>
      <p:pic>
        <p:nvPicPr>
          <p:cNvPr id="5" name="Изображение 4" descr="приказ1раз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230" y="44450"/>
            <a:ext cx="45948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33730" y="404495"/>
            <a:ext cx="7888605" cy="989330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2530" name="Содержимое 2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7967980" cy="4801235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ru-RU" alt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  <a:r>
              <a:rPr lang="ru-RU" altLang="ru-RU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 уровне образовательной организации</a:t>
            </a:r>
            <a:endParaRPr lang="ru-RU" altLang="ru-RU" sz="24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Провела мастер-класс для тренеров-преподавателей  по лыжным гонкам ДЮСШ по теме:  «Совершенствование техники конькового хода на лыжероллерах» 20.09.2022г. на  трассе лыжно-биатлонного комплекса. </a:t>
            </a:r>
            <a:endParaRPr lang="ru-RU" alt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стер-клас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830" y="-27305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419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СЕМИНАРАХ, СЕКЦИЯХ; 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УРОКОВ, МАСТЕР-КЛАССОВ, МЕРОПРИЯТИЙ;  УЧАСТИЕ В КОНКУРСАХ</a:t>
            </a:r>
            <a:endParaRPr kumimoji="0" lang="ru-RU" altLang="ru-RU" sz="20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1847850"/>
            <a:ext cx="8401050" cy="2406650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 республиканском уровне: </a:t>
            </a:r>
            <a:endParaRPr lang="ru-RU" altLang="ru-RU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Является судьей</a:t>
            </a:r>
            <a:r>
              <a:rPr lang="en-US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I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категории, принимает активное участие в судействе республиканских и всероссийских соревнований по лыжным гонкам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судь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4395470" cy="6876415"/>
          </a:xfrm>
          <a:prstGeom prst="rect">
            <a:avLst/>
          </a:prstGeom>
        </p:spPr>
      </p:pic>
      <p:pic>
        <p:nvPicPr>
          <p:cNvPr id="5" name="Изображение 4" descr="справка судья.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9685"/>
            <a:ext cx="4743450" cy="68383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справка судь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0"/>
            <a:ext cx="4547870" cy="6858000"/>
          </a:xfrm>
          <a:prstGeom prst="rect">
            <a:avLst/>
          </a:prstGeom>
        </p:spPr>
      </p:pic>
      <p:pic>
        <p:nvPicPr>
          <p:cNvPr id="5" name="Изображение 4" descr="справка судья.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045" y="57150"/>
            <a:ext cx="4593590" cy="69176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справка судья.1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44450"/>
            <a:ext cx="4394200" cy="6858000"/>
          </a:xfrm>
          <a:prstGeom prst="rect">
            <a:avLst/>
          </a:prstGeom>
        </p:spPr>
      </p:pic>
      <p:pic>
        <p:nvPicPr>
          <p:cNvPr id="3" name="Изображение 2" descr="справка судья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005" y="44450"/>
            <a:ext cx="4784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10725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2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УЧАСТИЯ ВОСПИТАННИКОВ В ОФИЦИАЛЬНЫХ СОРЕВНОВАНИЯХ</a:t>
            </a: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2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42875" y="1071245"/>
            <a:ext cx="8858250" cy="5481955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МУНИЦИПАЛЬНЫЙ  УРОВЕНЬ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Тюрькин Андрей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 Всероссийской олимпиаде школьников по физической культуре 2019г.</a:t>
            </a:r>
            <a:endParaRPr lang="ru-RU" altLang="ru-RU" sz="1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Левин Вадим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муниципальных соревнованиях  по лыжным гонкам г.о.Саранск  2018г;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муниципальных соревнованиях  по лыжным гонкам г.о.Саранск  2019г;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Ледяйкина Полина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-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первенстве СДЮСШ № 4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 легкоатлетическому кроссу 2022г.;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Быков Артем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муниципальных соревнованиях  по лыжным гонкам г.о.Саранск  2022г;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муниципальных соревнованиях  по лыжным гонкам г.о.Саранск  2022г;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Палонкин Дмитрий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муниципальных соревнованиях  по лыжным гонкам г.о.Саранск  2019г;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муниципальных соревнованиях  по лыжным гонкам г.о.Саранск  2018г;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УРОВЕНЬ:</a:t>
            </a: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Тюрькин Андрей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Чемпионате Республики Мордовия по лыжным гонкам г.о.Саранск 2019г; </a:t>
            </a:r>
            <a:endParaRPr lang="ru-RU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республиканских соревнованиях  по лыжным гонкам г.о.Саранск 2019г.;  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республиканских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соревнованиях  по лыжным гонкам г.о.Саранск 2019г.;  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республиканских соревнованиях  по лыжным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гонкам г.о.Саранск 2019г.;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республиканских соревнованиях  по лыжным гонкам г.о.Саранск 2020г.; </a:t>
            </a:r>
            <a:endParaRPr lang="ru-RU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Кадушкин Антон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Чемпионате Республики Мордовия по лыжным гонкам г.о.Саранск 2019г; </a:t>
            </a:r>
            <a:endParaRPr lang="ru-RU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Филин Артем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в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республиканских соревнованиях  по лыжным гонкам г.о.Саранск  2020г;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endParaRPr lang="ru-RU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республиканских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соревнованиях  по лыжным гонкам г.о.Саранск  2020г;</a:t>
            </a: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Палонкин Дмитрий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республиканских соревнованиях  по лыжным гонкам г.о.Саранск 2019г.</a:t>
            </a:r>
            <a:endParaRPr lang="ru-RU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i="1" u="sng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Содержимое 2"/>
          <p:cNvSpPr>
            <a:spLocks noGrp="1"/>
          </p:cNvSpPr>
          <p:nvPr>
            <p:ph idx="1"/>
          </p:nvPr>
        </p:nvSpPr>
        <p:spPr>
          <a:xfrm>
            <a:off x="395288" y="476250"/>
            <a:ext cx="8229600" cy="50736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Образование: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Высшее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МГПИ им. М. Е. Евсевьева, факультет «Физическое воспитание» дата выдачи  10.07.1984 года. 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Стаж педагогической работы: по специальности 38 лет. Общий стаж работы: 38 лет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: высшая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Дата последней аттестации:  22.03.2018г.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Имею звание «Заслуженный работник физической культуры Республики Мордовия».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«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Отличник физической культуры и спорта».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всероссийска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-27305"/>
            <a:ext cx="4570095" cy="6858000"/>
          </a:xfrm>
          <a:prstGeom prst="rect">
            <a:avLst/>
          </a:prstGeom>
        </p:spPr>
      </p:pic>
      <p:pic>
        <p:nvPicPr>
          <p:cNvPr id="5" name="Изображение 4" descr="гамота Спартакиад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655" y="44450"/>
            <a:ext cx="4585970" cy="68383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РМ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585" y="0"/>
            <a:ext cx="4943475" cy="6858000"/>
          </a:xfrm>
          <a:prstGeom prst="rect">
            <a:avLst/>
          </a:prstGeom>
        </p:spPr>
      </p:pic>
      <p:pic>
        <p:nvPicPr>
          <p:cNvPr id="5" name="Изображение 4" descr="грамота РМ 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27305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РМ 8.jpeg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0340" y="-27305"/>
            <a:ext cx="4599305" cy="6858000"/>
          </a:xfrm>
          <a:prstGeom prst="rect">
            <a:avLst/>
          </a:prstGeom>
        </p:spPr>
      </p:pic>
      <p:pic>
        <p:nvPicPr>
          <p:cNvPr id="5" name="Изображение 4" descr="грамота Р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45" y="-27305"/>
            <a:ext cx="48088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РМ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04055" cy="6858000"/>
          </a:xfrm>
          <a:prstGeom prst="rect">
            <a:avLst/>
          </a:prstGeom>
        </p:spPr>
      </p:pic>
      <p:pic>
        <p:nvPicPr>
          <p:cNvPr id="5" name="Изображение 4" descr="грамота Р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055" y="0"/>
            <a:ext cx="4650740" cy="69170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РМ.1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05"/>
            <a:ext cx="4649470" cy="6858000"/>
          </a:xfrm>
          <a:prstGeom prst="rect">
            <a:avLst/>
          </a:prstGeom>
        </p:spPr>
      </p:pic>
      <p:pic>
        <p:nvPicPr>
          <p:cNvPr id="5" name="Изображение 4" descr="грамота РМ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70" y="24765"/>
            <a:ext cx="4516120" cy="68091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грамота город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615815" cy="6858000"/>
          </a:xfrm>
          <a:prstGeom prst="rect">
            <a:avLst/>
          </a:prstGeom>
        </p:spPr>
      </p:pic>
      <p:pic>
        <p:nvPicPr>
          <p:cNvPr id="6" name="Изображение 5" descr="грамота город 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525" y="-50165"/>
            <a:ext cx="4617720" cy="69576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город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-27305"/>
            <a:ext cx="4568190" cy="6858000"/>
          </a:xfrm>
          <a:prstGeom prst="rect">
            <a:avLst/>
          </a:prstGeom>
        </p:spPr>
      </p:pic>
      <p:pic>
        <p:nvPicPr>
          <p:cNvPr id="3" name="Изображение 2" descr="грамота город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95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город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05"/>
            <a:ext cx="4403090" cy="6858000"/>
          </a:xfrm>
          <a:prstGeom prst="rect">
            <a:avLst/>
          </a:prstGeom>
        </p:spPr>
      </p:pic>
      <p:pic>
        <p:nvPicPr>
          <p:cNvPr id="5" name="Изображение 4" descr="грамота город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455" y="0"/>
            <a:ext cx="47136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город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4566920" cy="6858000"/>
          </a:xfrm>
          <a:prstGeom prst="rect">
            <a:avLst/>
          </a:prstGeom>
        </p:spPr>
      </p:pic>
      <p:pic>
        <p:nvPicPr>
          <p:cNvPr id="5" name="Изображение 4" descr="грамота город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495" y="0"/>
            <a:ext cx="46755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город 1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4911725" cy="6858000"/>
          </a:xfrm>
          <a:prstGeom prst="rect">
            <a:avLst/>
          </a:prstGeom>
        </p:spPr>
      </p:pic>
      <p:pic>
        <p:nvPicPr>
          <p:cNvPr id="5" name="Изображение 4" descr="грамота город 15jpe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55" y="4445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характеристика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2225040" y="14605"/>
            <a:ext cx="4399915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грамота город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05"/>
            <a:ext cx="4911725" cy="6858000"/>
          </a:xfrm>
          <a:prstGeom prst="rect">
            <a:avLst/>
          </a:prstGeom>
        </p:spPr>
      </p:pic>
      <p:pic>
        <p:nvPicPr>
          <p:cNvPr id="5" name="Изображение 4" descr="грамота горо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45" y="-27305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грамота город 14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585" y="0"/>
            <a:ext cx="4826635" cy="6858000"/>
          </a:xfrm>
          <a:prstGeom prst="rect">
            <a:avLst/>
          </a:prstGeom>
        </p:spPr>
      </p:pic>
      <p:pic>
        <p:nvPicPr>
          <p:cNvPr id="2" name="Замещающее содержимое 1" descr="призеры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835" y="0"/>
            <a:ext cx="46755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333375"/>
            <a:ext cx="8229600" cy="10080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СИСТЕМА ВЗАИМОДЕЙСТВИЯ </a:t>
            </a:r>
            <a:b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РОДИТЕЛЯМИ ВОСПИТАННИКОВ</a:t>
            </a:r>
            <a:b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2600" b="1" i="0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5613" y="1484313"/>
            <a:ext cx="8229600" cy="4105275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Родительские собрания (сентябрь, декабрь, февраль, май).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Совместные прогулки на лыжах, коньках, посещение бассейна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родител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9975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535" y="333375"/>
            <a:ext cx="8223250" cy="935355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НАЛИЧИЕ АВТОРСКИХ ПРОГРАММ, МЕТОДИЧЕСКИХ РАЗРАБОТОК</a:t>
            </a:r>
            <a:endParaRPr kumimoji="0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450215" y="1207770"/>
            <a:ext cx="8485505" cy="46672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	Разработано методическое пособие на тему: «Развитие общей и специальной выносливости лыжников-гонщиков в подготовительный период»  для муниципальных учреждений дополнительного образования физкультурно - спортивной направленности.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Методическое пособие рекомендовано к внедрению в тренировочный процесс на заседании кафедры теории методики физической культуры и спорта Мордовского государственного педагогического института им. М. Е. </a:t>
            </a:r>
            <a:r>
              <a:rPr lang="ru-RU" alt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07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.12.2022г.</a:t>
            </a: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1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  <a:endParaRPr lang="ru-RU" sz="18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Трескин М.Ю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кандидат педагогических наук, доцент кафедры физического воспитания и спортивных дисциплин 07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.12.2022г.</a:t>
            </a:r>
            <a:endParaRPr lang="ru-RU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титу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3715" y="-27305"/>
            <a:ext cx="4820285" cy="6858000"/>
          </a:xfrm>
          <a:prstGeom prst="rect">
            <a:avLst/>
          </a:prstGeom>
        </p:spPr>
      </p:pic>
      <p:pic>
        <p:nvPicPr>
          <p:cNvPr id="3" name="Изображение 2" descr="РЕЦЕНЗИ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5"/>
            <a:ext cx="43230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/>
          <p:cNvPicPr>
            <a:picLocks noChangeAspect="1"/>
          </p:cNvPicPr>
          <p:nvPr>
            <p:ph sz="half" idx="13"/>
          </p:nvPr>
        </p:nvPicPr>
        <p:blipFill>
          <a:blip r:embed="rId1"/>
          <a:stretch>
            <a:fillRect/>
          </a:stretch>
        </p:blipFill>
        <p:spPr>
          <a:xfrm>
            <a:off x="899795" y="476885"/>
            <a:ext cx="3391181" cy="5004000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0" y="458470"/>
            <a:ext cx="3414725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/>
          <p:cNvPicPr>
            <a:picLocks noChangeAspect="1"/>
          </p:cNvPicPr>
          <p:nvPr>
            <p:ph sz="half" idx="13"/>
          </p:nvPr>
        </p:nvPicPr>
        <p:blipFill>
          <a:blip r:embed="rId1"/>
          <a:stretch>
            <a:fillRect/>
          </a:stretch>
        </p:blipFill>
        <p:spPr>
          <a:xfrm>
            <a:off x="35560" y="118745"/>
            <a:ext cx="4625340" cy="662305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08195" y="118745"/>
            <a:ext cx="4487545" cy="65455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/>
          <p:nvPr/>
        </p:nvSpPr>
        <p:spPr>
          <a:xfrm>
            <a:off x="571500" y="142875"/>
            <a:ext cx="8072438" cy="723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endParaRPr lang="ru-RU" b="1" i="1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ru-RU" sz="2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16. ПООЩРЕНИЯ В МЕЖАТТЕСТАЦИОННЫЙ  ПЕРИОД</a:t>
            </a:r>
            <a:endParaRPr lang="ru-RU" sz="2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Прямоугольник 2"/>
          <p:cNvSpPr/>
          <p:nvPr/>
        </p:nvSpPr>
        <p:spPr>
          <a:xfrm>
            <a:off x="714375" y="1214438"/>
            <a:ext cx="7786688" cy="4524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39" name="Прямоугольник 3"/>
          <p:cNvSpPr/>
          <p:nvPr/>
        </p:nvSpPr>
        <p:spPr>
          <a:xfrm>
            <a:off x="299085" y="1571625"/>
            <a:ext cx="8571230" cy="4061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ru-RU" altLang="ru-RU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24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уровень: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Присвоено почетное звание «Заслуженный работник физической культуры Республики Мордовия» за заслуги в области физической культуры и спорта и многолетнюю добросовестную работу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20.12.2007г.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 Награждена Благодарностью Главы Республики Мордовия за большой вклад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за развитие физической культуры и спорта 04.03.2018г.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endParaRPr lang="ru-RU" sz="2000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ука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4595495" cy="6858000"/>
          </a:xfrm>
          <a:prstGeom prst="rect">
            <a:avLst/>
          </a:prstGeom>
        </p:spPr>
      </p:pic>
      <p:pic>
        <p:nvPicPr>
          <p:cNvPr id="4" name="Изображение 3" descr="Волко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45" y="4445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48615"/>
            <a:ext cx="8337550" cy="7239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Степень обеспечения повышения уровня подготовленности воспитанников</a:t>
            </a:r>
            <a:b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000"/>
              <a:t> </a:t>
            </a:r>
            <a:endParaRPr lang="ru-RU" altLang="en-US" sz="2000"/>
          </a:p>
        </p:txBody>
      </p:sp>
      <p:pic>
        <p:nvPicPr>
          <p:cNvPr id="5" name="Замещающее содержимое 4" descr="C:\Users\user\Desktop\Шамаева\протокол бу 3.jpeg.jpegпротокол бу 3.jpeg"/>
          <p:cNvPicPr>
            <a:picLocks noChangeAspect="1"/>
          </p:cNvPicPr>
          <p:nvPr>
            <p:ph sz="half" idx="13"/>
          </p:nvPr>
        </p:nvPicPr>
        <p:blipFill>
          <a:blip r:embed="rId1"/>
          <a:srcRect/>
          <a:stretch>
            <a:fillRect/>
          </a:stretch>
        </p:blipFill>
        <p:spPr>
          <a:xfrm rot="16200000">
            <a:off x="858520" y="374015"/>
            <a:ext cx="2698115" cy="3767455"/>
          </a:xfrm>
          <a:prstGeom prst="rect">
            <a:avLst/>
          </a:prstGeom>
        </p:spPr>
      </p:pic>
      <p:pic>
        <p:nvPicPr>
          <p:cNvPr id="6" name="Замещающее содержимое 5" descr="протокол бу 4.jpeg.jpeg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16200000">
            <a:off x="5465445" y="381000"/>
            <a:ext cx="2692400" cy="3759200"/>
          </a:xfrm>
          <a:prstGeom prst="rect">
            <a:avLst/>
          </a:prstGeom>
        </p:spPr>
      </p:pic>
      <p:pic>
        <p:nvPicPr>
          <p:cNvPr id="8" name="Изображение 7" descr="протокол бу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72740" y="3147060"/>
            <a:ext cx="3056890" cy="43649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офп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47240" y="189230"/>
            <a:ext cx="4356100" cy="6483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5575" cy="9366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ЭТАПАХ СПОРТИВНОЙ ПОДГОТОВКИ</a:t>
            </a:r>
            <a:b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18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1" y="1357298"/>
          <a:ext cx="8282059" cy="4637566"/>
        </p:xfrm>
        <a:graphic>
          <a:graphicData uri="http://schemas.openxmlformats.org/drawingml/2006/table">
            <a:tbl>
              <a:tblPr/>
              <a:tblGrid>
                <a:gridCol w="1567815"/>
                <a:gridCol w="1231693"/>
                <a:gridCol w="1119803"/>
                <a:gridCol w="1033780"/>
                <a:gridCol w="1142779"/>
                <a:gridCol w="1238226"/>
                <a:gridCol w="947963"/>
              </a:tblGrid>
              <a:tr h="1061259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78359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БУ– 4 г.о.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3 г.о.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2 г.о.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сохр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92935" y="189230"/>
            <a:ext cx="4516120" cy="65474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АНАЛИЗА ТЕКУЩЕЙ ДОКУМЕНТАЦИИ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533400" y="1214438"/>
            <a:ext cx="7783513" cy="45910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Журнал учета работы учебных групп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Личные дела на  обучающихся (заявление, личные карточки)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Протоколы контрольных переводных нормативов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Календарный план спортивно-массовых мероприятий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Протоколы, положения соревнований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Учебные планы и рабочий план конспект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Перспективный план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справка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-27305"/>
            <a:ext cx="4547870" cy="6858000"/>
          </a:xfrm>
          <a:prstGeom prst="rect">
            <a:avLst/>
          </a:prstGeom>
        </p:spPr>
      </p:pic>
      <p:pic>
        <p:nvPicPr>
          <p:cNvPr id="6" name="Изображение 5" descr="справка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27305"/>
            <a:ext cx="45847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5641</Words>
  <Application>WPS Presentation</Application>
  <PresentationFormat>Экран (4:3)</PresentationFormat>
  <Paragraphs>211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Arial</vt:lpstr>
      <vt:lpstr>SimSun</vt:lpstr>
      <vt:lpstr>Wingdings</vt:lpstr>
      <vt:lpstr>Century Gothic</vt:lpstr>
      <vt:lpstr>Wingdings 3</vt:lpstr>
      <vt:lpstr>Wingdings 2</vt:lpstr>
      <vt:lpstr>Times New Roman</vt:lpstr>
      <vt:lpstr>Microsoft YaHei</vt:lpstr>
      <vt:lpstr>Arial Unicode MS</vt:lpstr>
      <vt:lpstr>Calibri</vt:lpstr>
      <vt:lpstr>Сектор</vt:lpstr>
      <vt:lpstr>PowerPoint 演示文稿</vt:lpstr>
      <vt:lpstr>PowerPoint 演示文稿</vt:lpstr>
      <vt:lpstr>PowerPoint 演示文稿</vt:lpstr>
      <vt:lpstr> Степень обеспечения повышения уровня подготовленности воспитанников  </vt:lpstr>
      <vt:lpstr>PowerPoint 演示文稿</vt:lpstr>
      <vt:lpstr> СОХРАННОСТЬ КОНТИНГЕНТА ВОСПИТАННИКОВ  НА ЭТАПАХ СПОРТИВНОЙ ПОДГОТОВКИ </vt:lpstr>
      <vt:lpstr>PowerPoint 演示文稿</vt:lpstr>
      <vt:lpstr> РЕЗУЛЬТАТЫ АНАЛИЗА ТЕКУЩЕЙ ДОКУМЕНТАЦИИ</vt:lpstr>
      <vt:lpstr>PowerPoint 演示文稿</vt:lpstr>
      <vt:lpstr>PowerPoint 演示文稿</vt:lpstr>
      <vt:lpstr>          ВЫПОЛНЕНИЕ ВОСПИТАННИКАМИ ТРЕБОВАНИЙ ДЛЯ ПРИСВОЕНИЯ СПОРТИВНЫХ ЗВАНИЙ И РАЗРЯДОВ         </vt:lpstr>
      <vt:lpstr>PowerPoint 演示文稿</vt:lpstr>
      <vt:lpstr>ПРОВЕДЕНИЕ ОТКРЫТЫХ МАСТЕР-КЛАССОВ, МЕРОПРИЯТИЙ</vt:lpstr>
      <vt:lpstr>PowerPoint 演示文稿</vt:lpstr>
      <vt:lpstr> ВЫСТУПЛЕНИЯ НА НАУЧНО-ПРАКТИЧЕСКИХ КОНФЕРЕНЦИЯХ,  СЕМИНАРАХ, СЕКЦИЯХ;  ПРОВЕДЕНИЕ ОТКРЫТЫХ УРОКОВ, МАСТЕР-КЛАССОВ, МЕРОПРИЯТИЙ;  УЧАСТИЕ В КОНКУРСАХ</vt:lpstr>
      <vt:lpstr>PowerPoint 演示文稿</vt:lpstr>
      <vt:lpstr>PowerPoint 演示文稿</vt:lpstr>
      <vt:lpstr>PowerPoint 演示文稿</vt:lpstr>
      <vt:lpstr> РЕЗУЛЬТАТЫ УЧАСТИЯ ВОСПИТАННИКОВ В ОФИЦИАЛЬНЫХ СОРЕВНОВАНИЯХ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СИСТЕМА ВЗАИМОДЕЙСТВИЯ  С РОДИТЕЛЯМИ ВОСПИТАННИКОВ </vt:lpstr>
      <vt:lpstr>PowerPoint 演示文稿</vt:lpstr>
      <vt:lpstr> НАЛИЧИЕ АВТОРСКИХ ПРОГРАММ, МЕТОДИЧЕСКИХ РАЗРАБОТОК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249</cp:revision>
  <dcterms:created xsi:type="dcterms:W3CDTF">2013-09-05T17:59:00Z</dcterms:created>
  <dcterms:modified xsi:type="dcterms:W3CDTF">2022-12-21T11:44:43Z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78840A5ECA8140EABEF296E691E949A3</vt:lpwstr>
  </property>
  <property fmtid="{D5CDD505-2E9C-101B-9397-08002B2CF9AE}" pid="3" name="KSOProductBuildVer">
    <vt:lpwstr>1049-11.2.0.11440</vt:lpwstr>
  </property>
</Properties>
</file>