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5"/>
  </p:sldMasterIdLst>
  <p:notesMasterIdLst>
    <p:notesMasterId r:id="rId13"/>
  </p:notesMasterIdLst>
  <p:handoutMasterIdLst>
    <p:handoutMasterId r:id="rId14"/>
  </p:handoutMasterIdLst>
  <p:sldIdLst>
    <p:sldId id="684" r:id="rId6"/>
    <p:sldId id="688" r:id="rId7"/>
    <p:sldId id="687" r:id="rId8"/>
    <p:sldId id="686" r:id="rId9"/>
    <p:sldId id="703" r:id="rId10"/>
    <p:sldId id="691" r:id="rId11"/>
    <p:sldId id="693" r:id="rId12"/>
  </p:sldIdLst>
  <p:sldSz cx="9144000" cy="5143500" type="screen16x9"/>
  <p:notesSz cx="681355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7B4"/>
    <a:srgbClr val="FFEBED"/>
    <a:srgbClr val="FFF7F8"/>
    <a:srgbClr val="FEE2E4"/>
    <a:srgbClr val="004A82"/>
    <a:srgbClr val="FFFFFF"/>
    <a:srgbClr val="7E0000"/>
    <a:srgbClr val="CC0099"/>
    <a:srgbClr val="3BCCFF"/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345" autoAdjust="0"/>
  </p:normalViewPr>
  <p:slideViewPr>
    <p:cSldViewPr>
      <p:cViewPr varScale="1">
        <p:scale>
          <a:sx n="112" d="100"/>
          <a:sy n="112" d="100"/>
        </p:scale>
        <p:origin x="-744" y="1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3281" cy="497842"/>
          </a:xfrm>
          <a:prstGeom prst="rect">
            <a:avLst/>
          </a:prstGeom>
        </p:spPr>
        <p:txBody>
          <a:bodyPr vert="horz" lIns="91906" tIns="45953" rIns="91906" bIns="4595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8680" y="1"/>
            <a:ext cx="2953281" cy="497842"/>
          </a:xfrm>
          <a:prstGeom prst="rect">
            <a:avLst/>
          </a:prstGeom>
        </p:spPr>
        <p:txBody>
          <a:bodyPr vert="horz" lIns="91906" tIns="45953" rIns="91906" bIns="4595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F88B23-9694-4A4C-91CF-83A107F4051D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6258"/>
            <a:ext cx="2953281" cy="497841"/>
          </a:xfrm>
          <a:prstGeom prst="rect">
            <a:avLst/>
          </a:prstGeom>
        </p:spPr>
        <p:txBody>
          <a:bodyPr vert="horz" lIns="91906" tIns="45953" rIns="91906" bIns="4595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8680" y="9446258"/>
            <a:ext cx="2953281" cy="497841"/>
          </a:xfrm>
          <a:prstGeom prst="rect">
            <a:avLst/>
          </a:prstGeom>
        </p:spPr>
        <p:txBody>
          <a:bodyPr vert="horz" lIns="91906" tIns="45953" rIns="91906" bIns="4595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F149B7-D4A8-41CD-80C6-BC9BC91A6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7870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3281" cy="497842"/>
          </a:xfrm>
          <a:prstGeom prst="rect">
            <a:avLst/>
          </a:prstGeom>
        </p:spPr>
        <p:txBody>
          <a:bodyPr vert="horz" lIns="91906" tIns="45953" rIns="91906" bIns="4595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8680" y="1"/>
            <a:ext cx="2953281" cy="497842"/>
          </a:xfrm>
          <a:prstGeom prst="rect">
            <a:avLst/>
          </a:prstGeom>
        </p:spPr>
        <p:txBody>
          <a:bodyPr vert="horz" lIns="91906" tIns="45953" rIns="91906" bIns="4595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9A5D9E8-DC11-4F88-B055-7C6033DE779E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06" tIns="45953" rIns="91906" bIns="45953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9" y="4723925"/>
            <a:ext cx="5451476" cy="4475798"/>
          </a:xfrm>
          <a:prstGeom prst="rect">
            <a:avLst/>
          </a:prstGeom>
        </p:spPr>
        <p:txBody>
          <a:bodyPr vert="horz" lIns="91906" tIns="45953" rIns="91906" bIns="4595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6258"/>
            <a:ext cx="2953281" cy="497841"/>
          </a:xfrm>
          <a:prstGeom prst="rect">
            <a:avLst/>
          </a:prstGeom>
        </p:spPr>
        <p:txBody>
          <a:bodyPr vert="horz" lIns="91906" tIns="45953" rIns="91906" bIns="4595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8680" y="9446258"/>
            <a:ext cx="2953281" cy="497841"/>
          </a:xfrm>
          <a:prstGeom prst="rect">
            <a:avLst/>
          </a:prstGeom>
        </p:spPr>
        <p:txBody>
          <a:bodyPr vert="horz" lIns="91906" tIns="45953" rIns="91906" bIns="4595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9D042E8-DB45-4D3D-A82D-A6AC747BD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0463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182B0-7EFA-41E6-B60B-B7D6D0F776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7605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6ED07-1C30-4E6B-9B6F-F12E7B0FDE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6171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8DCEF-4EBB-4320-8807-7FD60693548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1012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00152"/>
            <a:ext cx="4038600" cy="16394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2953945"/>
            <a:ext cx="4038600" cy="16406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C5C92-1E10-4D08-AF9D-BEE3A54ACA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379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E41AB-6B52-4B1A-878A-894A0B2C34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9226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63444-E84B-4B74-835A-93FCF4B1DA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392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FDEDD-33AC-45BA-BBBC-72BC2A55C1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5526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76338-B79E-4F06-AC18-572B861DBB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72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618BD-7C5E-4A1C-97A4-5BDAC112851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05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3AD47-348A-48A7-8CD9-DCEB17E64B1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426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E5B99-993C-4FF5-BDB8-81B5F6E4C99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0686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B953E-14F0-4546-B035-4A069E0C21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76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3F3132-523A-4F9C-B5CE-B35E70F69E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57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0" y="4929187"/>
            <a:ext cx="9144000" cy="2143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ru-RU" sz="1600" dirty="0">
              <a:latin typeface="Georgia" pitchFamily="18" charset="0"/>
              <a:cs typeface="Arial" charset="0"/>
            </a:endParaRP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0" y="0"/>
            <a:ext cx="9144000" cy="2143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ru-RU" sz="1600" dirty="0">
              <a:latin typeface="Georgia" pitchFamily="18" charset="0"/>
              <a:cs typeface="Arial" charset="0"/>
            </a:endParaRPr>
          </a:p>
        </p:txBody>
      </p: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altLang="ru-RU" b="1" dirty="0" smtClean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Министерство</a:t>
            </a:r>
            <a:r>
              <a:rPr lang="ru-RU" b="1" dirty="0" smtClean="0">
                <a:solidFill>
                  <a:srgbClr val="0067B4"/>
                </a:solidFill>
              </a:rPr>
              <a:t> </a:t>
            </a:r>
            <a:r>
              <a:rPr lang="ru-RU" altLang="ru-RU" b="1" dirty="0" smtClean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b="1" dirty="0" smtClean="0">
                <a:solidFill>
                  <a:srgbClr val="0067B4"/>
                </a:solidFill>
              </a:rPr>
              <a:t> </a:t>
            </a:r>
            <a:r>
              <a:rPr lang="ru-RU" altLang="ru-RU" b="1" dirty="0" smtClean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Республики Мордовия                </a:t>
            </a:r>
            <a:fld id="{E2DC32A1-1A33-487D-8598-0C3B0BD42B84}" type="slidenum">
              <a:rPr lang="ru-RU" altLang="ru-RU" sz="1100" smtClean="0">
                <a:solidFill>
                  <a:srgbClr val="A2A2A2"/>
                </a:solidFill>
                <a:latin typeface="Times New Roman" pitchFamily="18" charset="0"/>
                <a:cs typeface="Times New Roman" pitchFamily="18" charset="0"/>
              </a:rPr>
              <a:pPr/>
              <a:t>1</a:t>
            </a:fld>
            <a:endParaRPr lang="ru-RU" altLang="ru-RU" sz="1100" dirty="0" smtClean="0">
              <a:solidFill>
                <a:srgbClr val="A2A2A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AutoShape 5" descr="https://www.mordgpi.ru/upload/medialibrary/531/zrdspp3vlh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s://www.mordgpi.ru/upload/iblock/d9a/publikatsiya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1" name="AutoShape 7" descr="https://www.mordgpi.ru/upload/altasib.editortools/iblock/22/dsc_05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2" name="AutoShape 10" descr="https://22century.ru/wp-content/uploads/2015/04/technopark-mordovi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6" name="AutoShape 14" descr="https://ss334.files.wordpress.com/2017/01/d0bbd0bed0b3d0be-d0bad0b2d0b0d0bdd182d0bed180d0b8d183d0bc-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Объект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3952" y="214296"/>
            <a:ext cx="4401259" cy="221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85786" y="2857502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20" name="Picture 3" descr="C:\Users\User\Desktop\БИОЛОГИЯ\2014-01-22_171359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4068717"/>
            <a:ext cx="2035034" cy="76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2428860" y="2714626"/>
            <a:ext cx="65008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Центр образования цифрового и гуманитарного профилей «Точка роста»   создан в целях развития и реализации основных и дополнительных  общеобразовательных  программ цифрового,  естественнонаучного  и  гуманитарного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профилей.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0" y="4929187"/>
            <a:ext cx="9144000" cy="2143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ru-RU" sz="1600" dirty="0">
              <a:latin typeface="Georgia" pitchFamily="18" charset="0"/>
              <a:cs typeface="Arial" charset="0"/>
            </a:endParaRP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0" y="0"/>
            <a:ext cx="9144000" cy="2143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ru-RU" sz="1600" dirty="0">
              <a:latin typeface="Georgia" pitchFamily="18" charset="0"/>
              <a:cs typeface="Arial" charset="0"/>
            </a:endParaRPr>
          </a:p>
        </p:txBody>
      </p: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357554" y="4878858"/>
            <a:ext cx="5750950" cy="357188"/>
          </a:xfrm>
          <a:noFill/>
        </p:spPr>
        <p:txBody>
          <a:bodyPr/>
          <a:lstStyle/>
          <a:p>
            <a:r>
              <a:rPr lang="ru-RU" altLang="ru-RU" b="1" dirty="0" smtClean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                          Министерство</a:t>
            </a:r>
            <a:r>
              <a:rPr lang="ru-RU" b="1" dirty="0" smtClean="0">
                <a:solidFill>
                  <a:srgbClr val="0067B4"/>
                </a:solidFill>
              </a:rPr>
              <a:t> </a:t>
            </a:r>
            <a:r>
              <a:rPr lang="ru-RU" altLang="ru-RU" b="1" dirty="0" smtClean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b="1" dirty="0" smtClean="0">
                <a:solidFill>
                  <a:srgbClr val="0067B4"/>
                </a:solidFill>
              </a:rPr>
              <a:t> </a:t>
            </a:r>
            <a:r>
              <a:rPr lang="ru-RU" altLang="ru-RU" b="1" dirty="0" smtClean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Республики Мордовия                </a:t>
            </a:r>
            <a:fld id="{E2DC32A1-1A33-487D-8598-0C3B0BD42B84}" type="slidenum">
              <a:rPr lang="ru-RU" altLang="ru-RU" sz="1100" smtClean="0">
                <a:solidFill>
                  <a:srgbClr val="A2A2A2"/>
                </a:solidFill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ru-RU" altLang="ru-RU" sz="1100" dirty="0" smtClean="0">
              <a:solidFill>
                <a:srgbClr val="A2A2A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AutoShape 5" descr="https://www.mordgpi.ru/upload/medialibrary/531/zrdspp3vlh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s://www.mordgpi.ru/upload/iblock/d9a/publikatsiya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1" name="AutoShape 7" descr="https://www.mordgpi.ru/upload/altasib.editortools/iblock/22/dsc_05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2" name="AutoShape 10" descr="https://22century.ru/wp-content/uploads/2015/04/technopark-mordovi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6" name="AutoShape 14" descr="https://ss334.files.wordpress.com/2017/01/d0bbd0bed0b3d0be-d0bad0b2d0b0d0bdd182d0bed180d0b8d183d0bc-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7126" y="1000115"/>
            <a:ext cx="8072526" cy="34778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numCol="2" spcCol="180000">
            <a:spAutoFit/>
          </a:bodyPr>
          <a:lstStyle/>
          <a:p>
            <a:r>
              <a:rPr lang="ru-RU" sz="2000" b="1" dirty="0" smtClean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Основными целями Центра являются: </a:t>
            </a:r>
          </a:p>
          <a:p>
            <a:r>
              <a:rPr lang="ru-RU" sz="1400" dirty="0" smtClean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-   формирование      у   обучающихся      современных      технологических     и  </a:t>
            </a:r>
          </a:p>
          <a:p>
            <a:r>
              <a:rPr lang="ru-RU" sz="2000" dirty="0" smtClean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гуманитарных   навыков,   в   том   числе   по   предметным   областям   «Технология»,  </a:t>
            </a:r>
          </a:p>
          <a:p>
            <a:endParaRPr lang="ru-RU" sz="2000" dirty="0" smtClean="0">
              <a:solidFill>
                <a:srgbClr val="0067B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67B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67B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«Информатика»,  «Основы  безопасности  жизнедеятельности»,  других  предметных  </a:t>
            </a:r>
          </a:p>
          <a:p>
            <a:r>
              <a:rPr lang="ru-RU" sz="2000" dirty="0" smtClean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областей, а также внеурочной деятельности и в рамках реализации дополнительных  </a:t>
            </a:r>
          </a:p>
          <a:p>
            <a:r>
              <a:rPr lang="ru-RU" sz="2000" dirty="0" smtClean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общеобразовательных программ.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71670" y="357172"/>
            <a:ext cx="535785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numCol="1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Цели деятельности центра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0" y="4929187"/>
            <a:ext cx="9144000" cy="2143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ru-RU" sz="1600" dirty="0">
              <a:latin typeface="Georgia" pitchFamily="18" charset="0"/>
              <a:cs typeface="Arial" charset="0"/>
            </a:endParaRP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0" y="0"/>
            <a:ext cx="9144000" cy="2143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ru-RU" sz="1600" dirty="0">
              <a:latin typeface="Georgia" pitchFamily="18" charset="0"/>
              <a:cs typeface="Arial" charset="0"/>
            </a:endParaRPr>
          </a:p>
        </p:txBody>
      </p: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357554" y="4878858"/>
            <a:ext cx="5750950" cy="357188"/>
          </a:xfrm>
          <a:noFill/>
        </p:spPr>
        <p:txBody>
          <a:bodyPr/>
          <a:lstStyle/>
          <a:p>
            <a:r>
              <a:rPr lang="ru-RU" altLang="ru-RU" b="1" dirty="0" smtClean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                          Министерство</a:t>
            </a:r>
            <a:r>
              <a:rPr lang="ru-RU" b="1" dirty="0" smtClean="0">
                <a:solidFill>
                  <a:srgbClr val="0067B4"/>
                </a:solidFill>
              </a:rPr>
              <a:t> </a:t>
            </a:r>
            <a:r>
              <a:rPr lang="ru-RU" altLang="ru-RU" b="1" dirty="0" smtClean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b="1" dirty="0" smtClean="0">
                <a:solidFill>
                  <a:srgbClr val="0067B4"/>
                </a:solidFill>
              </a:rPr>
              <a:t> </a:t>
            </a:r>
            <a:r>
              <a:rPr lang="ru-RU" altLang="ru-RU" b="1" dirty="0" smtClean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Республики Мордовия                </a:t>
            </a:r>
            <a:fld id="{E2DC32A1-1A33-487D-8598-0C3B0BD42B84}" type="slidenum">
              <a:rPr lang="ru-RU" altLang="ru-RU" sz="1100" smtClean="0">
                <a:solidFill>
                  <a:srgbClr val="A2A2A2"/>
                </a:solidFill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ru-RU" altLang="ru-RU" sz="1100" dirty="0" smtClean="0">
              <a:solidFill>
                <a:srgbClr val="A2A2A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AutoShape 5" descr="https://www.mordgpi.ru/upload/medialibrary/531/zrdspp3vlh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s://www.mordgpi.ru/upload/iblock/d9a/publikatsiya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1" name="AutoShape 7" descr="https://www.mordgpi.ru/upload/altasib.editortools/iblock/22/dsc_05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2" name="AutoShape 10" descr="https://22century.ru/wp-content/uploads/2015/04/technopark-mordovi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6" name="AutoShape 14" descr="https://ss334.files.wordpress.com/2017/01/d0bbd0bed0b3d0be-d0bad0b2d0b0d0bdd182d0bed180d0b8d183d0bc-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642910" y="571486"/>
            <a:ext cx="7848872" cy="5847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3200" b="1" dirty="0" smtClean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Задачи центра</a:t>
            </a:r>
            <a:endParaRPr lang="ru-RU" altLang="ru-RU" sz="3200" b="1" dirty="0" smtClean="0">
              <a:solidFill>
                <a:srgbClr val="0067B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4282" y="1428742"/>
            <a:ext cx="87154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2.2. Задачи Центра: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2.2.1.  обновление  содержания  преподавания  основных  общеобразовательных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    по  предметным     областям   «Технология»,    «Информатика»,     «Основы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безопасности жизнедеятельности» на обновленном учебном оборудовании;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2.2.2. создание условий для реализации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разноуровневых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общеобразовательных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     дополнительного      образования     цифрового,     естественнонаучного,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технического и гуманитарного профилей;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2.2.3.  создание  целостной  системы  дополнительного  образования  в  Центре,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обеспеченной единством учебных и воспитательных требований, преемственностью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содержания    основного    и  дополнительного     образования,   а  также    единством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методических подходов;  </a:t>
            </a:r>
          </a:p>
          <a:p>
            <a:r>
              <a:rPr lang="ru-RU" dirty="0" smtClean="0"/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0" y="4929187"/>
            <a:ext cx="9144000" cy="2143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ru-RU" sz="1600" dirty="0">
              <a:latin typeface="Georgia" pitchFamily="18" charset="0"/>
              <a:cs typeface="Arial" charset="0"/>
            </a:endParaRP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0" y="0"/>
            <a:ext cx="9144000" cy="2143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ru-RU" sz="1600" dirty="0">
              <a:latin typeface="Georgia" pitchFamily="18" charset="0"/>
              <a:cs typeface="Arial" charset="0"/>
            </a:endParaRPr>
          </a:p>
        </p:txBody>
      </p: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357554" y="4878858"/>
            <a:ext cx="5750950" cy="357188"/>
          </a:xfrm>
          <a:noFill/>
        </p:spPr>
        <p:txBody>
          <a:bodyPr/>
          <a:lstStyle/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altLang="ru-RU" b="1" dirty="0" smtClean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Республики Мордовия  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fld id="{E2DC32A1-1A33-487D-8598-0C3B0BD42B84}" type="slidenum">
              <a:rPr lang="ru-RU" altLang="ru-RU" sz="1100" smtClean="0">
                <a:solidFill>
                  <a:srgbClr val="A2A2A2"/>
                </a:solidFill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ru-RU" altLang="ru-RU" sz="1100" dirty="0" smtClean="0">
              <a:solidFill>
                <a:srgbClr val="A2A2A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AutoShape 5" descr="https://www.mordgpi.ru/upload/medialibrary/531/zrdspp3vlh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s://www.mordgpi.ru/upload/iblock/d9a/publikatsiya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1" name="AutoShape 7" descr="https://www.mordgpi.ru/upload/altasib.editortools/iblock/22/dsc_05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2" name="AutoShape 10" descr="https://22century.ru/wp-content/uploads/2015/04/technopark-mordovi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6" name="AutoShape 14" descr="https://ss334.files.wordpress.com/2017/01/d0bbd0bed0b3d0be-d0bad0b2d0b0d0bdd182d0bed180d0b8d183d0bc-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714362"/>
            <a:ext cx="87154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2.2.4.  формирование      социальной     культуры,    проектной    деятельности,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направленной не только на расширение познавательных интересов школьников, но и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  стимулирование   активности,   инициативы   и  исследовательской   деятельности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обучающихся;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2.2.5.   совершенствование   и   обновление   форм   организации   основного   и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дополнительного  образования  с  использованием  соответствующих  современных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технологий;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2.2.6. организация системы внеурочной деятельности в каникулярный период,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и реализации образовательных программ для пришкольных лагерей;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2.2.7.  информационное      сопровождение     деятельности    Центра,   развитие  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медиаграмотности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обучающихся;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2.2.8.   организационно-содержательная       деятельность,    направленная     на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различных мероприятий в Центре и подготовку к участию обучающихся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Центра          в         мероприятиях           муниципального,           городского,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областного/краевого/республиканского и всероссийского уровня;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43306" y="142858"/>
            <a:ext cx="28711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3200" b="1" dirty="0" smtClean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Задачи центра</a:t>
            </a:r>
            <a:endParaRPr lang="ru-RU" altLang="ru-RU" sz="3200" b="1" dirty="0" smtClean="0">
              <a:solidFill>
                <a:srgbClr val="0067B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3AD47-348A-48A7-8CD9-DCEB17E64B1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142990"/>
            <a:ext cx="85725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2.2.9.  создание  и  развитие  общественного  движения  школьников  на  базе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Центре, направленного на популяризацию различных направлений дополнительного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образования, проектную, исследовательскую деятельность.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2.2.10. развитие шахматного образования;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2.2.11.   обеспечение     реализации     мер    по   непрерывному       развитию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педагогических  и  управленческих  кадров,  включая  повышение  квалификации  и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профессиональной переподготовки  сотрудников и педагогов Центра, реализующих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    и   дополнительные     общеобразовательные       программы     цифрового,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естественнонаучного, технического, гуманитарного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социокультурного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профилей.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428610"/>
            <a:ext cx="28711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3200" b="1" dirty="0" smtClean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Задачи центра</a:t>
            </a:r>
            <a:endParaRPr lang="ru-RU" altLang="ru-RU" sz="3200" b="1" dirty="0" smtClean="0">
              <a:solidFill>
                <a:srgbClr val="0067B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0" y="4929187"/>
            <a:ext cx="9144000" cy="2143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ru-RU" sz="1600" dirty="0">
              <a:latin typeface="Georgia" pitchFamily="18" charset="0"/>
              <a:cs typeface="Arial" charset="0"/>
            </a:endParaRP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0" y="0"/>
            <a:ext cx="9144000" cy="2143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ru-RU" sz="1600" dirty="0">
              <a:latin typeface="Georgia" pitchFamily="18" charset="0"/>
              <a:cs typeface="Arial" charset="0"/>
            </a:endParaRPr>
          </a:p>
        </p:txBody>
      </p: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357554" y="4878858"/>
            <a:ext cx="5750950" cy="357188"/>
          </a:xfrm>
          <a:noFill/>
        </p:spPr>
        <p:txBody>
          <a:bodyPr/>
          <a:lstStyle/>
          <a:p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altLang="ru-RU" b="1" smtClean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Республики Мордовия                </a:t>
            </a:r>
            <a:fld id="{E2DC32A1-1A33-487D-8598-0C3B0BD42B84}" type="slidenum">
              <a:rPr lang="ru-RU" altLang="ru-RU" sz="1100" smtClean="0">
                <a:solidFill>
                  <a:srgbClr val="A2A2A2"/>
                </a:solidFill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ru-RU" altLang="ru-RU" sz="1100" dirty="0" smtClean="0">
              <a:solidFill>
                <a:srgbClr val="A2A2A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AutoShape 5" descr="https://www.mordgpi.ru/upload/medialibrary/531/zrdspp3vlh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s://www.mordgpi.ru/upload/iblock/d9a/publikatsiya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1" name="AutoShape 7" descr="https://www.mordgpi.ru/upload/altasib.editortools/iblock/22/dsc_05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2" name="AutoShape 10" descr="https://22century.ru/wp-content/uploads/2015/04/technopark-mordovi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6" name="AutoShape 14" descr="https://ss334.files.wordpress.com/2017/01/d0bbd0bed0b3d0be-d0bad0b2d0b0d0bdd182d0bed180d0b8d183d0bc-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714348" y="285735"/>
            <a:ext cx="7848872" cy="33855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altLang="ru-RU" sz="1600" b="1" dirty="0" smtClean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Кабинет формирования цифровых и гуманитарных компетенций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180" y="843558"/>
            <a:ext cx="2348880" cy="17616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5555" y="843558"/>
            <a:ext cx="2366069" cy="17745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19" y="843558"/>
            <a:ext cx="2348880" cy="1761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300" y="2824572"/>
            <a:ext cx="2348881" cy="17616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5555" y="2809041"/>
            <a:ext cx="2369589" cy="17771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9928" y="2804121"/>
            <a:ext cx="2376148" cy="17821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0" y="4929187"/>
            <a:ext cx="9144000" cy="2143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ru-RU" sz="1600" dirty="0">
              <a:latin typeface="Georgia" pitchFamily="18" charset="0"/>
              <a:cs typeface="Arial" charset="0"/>
            </a:endParaRP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0" y="0"/>
            <a:ext cx="9144000" cy="2143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ru-RU" sz="1600" dirty="0">
              <a:latin typeface="Georgia" pitchFamily="18" charset="0"/>
              <a:cs typeface="Arial" charset="0"/>
            </a:endParaRPr>
          </a:p>
        </p:txBody>
      </p: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357554" y="4878858"/>
            <a:ext cx="5750950" cy="357188"/>
          </a:xfrm>
          <a:noFill/>
        </p:spPr>
        <p:txBody>
          <a:bodyPr/>
          <a:lstStyle/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altLang="ru-RU" b="1" dirty="0" smtClean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Республики Мордовия                </a:t>
            </a:r>
            <a:fld id="{E2DC32A1-1A33-487D-8598-0C3B0BD42B84}" type="slidenum">
              <a:rPr lang="ru-RU" altLang="ru-RU" sz="1100" smtClean="0">
                <a:solidFill>
                  <a:srgbClr val="A2A2A2"/>
                </a:solidFill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ru-RU" altLang="ru-RU" sz="1100" dirty="0" smtClean="0">
              <a:solidFill>
                <a:srgbClr val="A2A2A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AutoShape 5" descr="https://www.mordgpi.ru/upload/medialibrary/531/zrdspp3vlh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s://www.mordgpi.ru/upload/iblock/d9a/publikatsiya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1" name="AutoShape 7" descr="https://www.mordgpi.ru/upload/altasib.editortools/iblock/22/dsc_05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2" name="AutoShape 10" descr="https://22century.ru/wp-content/uploads/2015/04/technopark-mordovi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6" name="AutoShape 14" descr="https://ss334.files.wordpress.com/2017/01/d0bbd0bed0b3d0be-d0bad0b2d0b0d0bdd182d0bed180d0b8d183d0bc-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714348" y="285734"/>
            <a:ext cx="7848872" cy="40011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altLang="ru-RU" sz="2000" b="1" dirty="0" smtClean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Помещение для проектной деятельности </a:t>
            </a:r>
          </a:p>
        </p:txBody>
      </p:sp>
      <p:pic>
        <p:nvPicPr>
          <p:cNvPr id="1027" name="Picture 3" descr="H:\Attachments_79625940978@yandex.ru_2020-02-04_17-10-58\20200204_134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0619" y="743749"/>
            <a:ext cx="6319733" cy="413225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8A57D39EA87654A826E1AE073001366" ma:contentTypeVersion="23" ma:contentTypeDescription="Создание документа." ma:contentTypeScope="" ma:versionID="42b5252cb208ec0dd7e2244ea476f46b">
  <xsd:schema xmlns:xsd="http://www.w3.org/2001/XMLSchema" xmlns:xs="http://www.w3.org/2001/XMLSchema" xmlns:p="http://schemas.microsoft.com/office/2006/metadata/properties" xmlns:ns2="cd3664f2-095a-4f8b-9d55-6e8dac6b38e9" xmlns:ns3="357de74d-0576-4f64-94f1-0981946002d6" xmlns:ns4="http://schemas.microsoft.com/sharepoint/v4" targetNamespace="http://schemas.microsoft.com/office/2006/metadata/properties" ma:root="true" ma:fieldsID="4fbe54119b3c74b82b5ce5f47f16accc" ns2:_="" ns3:_="" ns4:_="">
    <xsd:import namespace="cd3664f2-095a-4f8b-9d55-6e8dac6b38e9"/>
    <xsd:import namespace="357de74d-0576-4f64-94f1-0981946002d6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Project" minOccurs="0"/>
                <xsd:element ref="ns2:Program" minOccurs="0"/>
                <xsd:element ref="ns2:DocTypeChoose" minOccurs="0"/>
                <xsd:element ref="ns2:DocType" minOccurs="0"/>
                <xsd:element ref="ns3:_dlc_DocId" minOccurs="0"/>
                <xsd:element ref="ns3:_dlc_DocIdUrl" minOccurs="0"/>
                <xsd:element ref="ns3:_dlc_DocIdPersistId" minOccurs="0"/>
                <xsd:element ref="ns2:Project_Value" minOccurs="0"/>
                <xsd:element ref="ns2:Program_Value" minOccurs="0"/>
                <xsd:element ref="ns2:Uniq" minOccurs="0"/>
                <xsd:element ref="ns4:IconOverlay" minOccurs="0"/>
                <xsd:element ref="ns2:a39f889c817340af9831b8d13b13a208" minOccurs="0"/>
                <xsd:element ref="ns3:TaxCatchAll" minOccurs="0"/>
                <xsd:element ref="ns2:l6ea12c2109f40bda277d1a9858ecc92" minOccurs="0"/>
                <xsd:element ref="ns2:g943717a092c4fc1b62636c74327ccf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3664f2-095a-4f8b-9d55-6e8dac6b38e9" elementFormDefault="qualified">
    <xsd:import namespace="http://schemas.microsoft.com/office/2006/documentManagement/types"/>
    <xsd:import namespace="http://schemas.microsoft.com/office/infopath/2007/PartnerControls"/>
    <xsd:element name="Project" ma:index="2" nillable="true" ma:displayName="Проект" ma:indexed="true" ma:internalName="Project">
      <xsd:simpleType>
        <xsd:restriction base="dms:Unknown"/>
      </xsd:simpleType>
    </xsd:element>
    <xsd:element name="Program" ma:index="3" nillable="true" ma:displayName="Программа" ma:indexed="true" ma:internalName="Program">
      <xsd:simpleType>
        <xsd:restriction base="dms:Unknown"/>
      </xsd:simpleType>
    </xsd:element>
    <xsd:element name="DocTypeChoose" ma:index="4" nillable="true" ma:displayName="Вид документа" ma:format="Dropdown" ma:internalName="DocTypeChoose">
      <xsd:simpleType>
        <xsd:restriction base="dms:Choice">
          <xsd:enumeration value="Предложение"/>
          <xsd:enumeration value="Презентация"/>
          <xsd:enumeration value="Отчет"/>
          <xsd:enumeration value="База данных"/>
          <xsd:enumeration value="Письмо"/>
          <xsd:enumeration value="План работ"/>
          <xsd:enumeration value="Пресс-релиз"/>
          <xsd:enumeration value="Перевод"/>
          <xsd:enumeration value="Мониторинг"/>
          <xsd:enumeration value="Финанс.юрид."/>
          <xsd:enumeration value="Инф справка"/>
          <xsd:enumeration value="Статья"/>
          <xsd:enumeration value="Комментарий"/>
          <xsd:enumeration value="QnA"/>
          <xsd:enumeration value="План тренинг."/>
          <xsd:enumeration value="Реп. аудит"/>
          <xsd:enumeration value="Стратегия"/>
        </xsd:restriction>
      </xsd:simpleType>
    </xsd:element>
    <xsd:element name="DocType" ma:index="5" nillable="true" ma:displayName="Вид документа (не используется)" ma:hidden="true" ma:indexed="true" ma:list="{8295f3c2-d109-40e8-8d7e-92da87b75d93}" ma:internalName="DocType" ma:readOnly="false" ma:showField="Title">
      <xsd:simpleType>
        <xsd:restriction base="dms:Lookup"/>
      </xsd:simpleType>
    </xsd:element>
    <xsd:element name="Project_Value" ma:index="12" nillable="true" ma:displayName="Project_Value" ma:hidden="true" ma:internalName="Project_Value" ma:readOnly="false">
      <xsd:simpleType>
        <xsd:restriction base="dms:Text"/>
      </xsd:simpleType>
    </xsd:element>
    <xsd:element name="Program_Value" ma:index="14" nillable="true" ma:displayName="Program_Value" ma:hidden="true" ma:internalName="Program_Value" ma:readOnly="false">
      <xsd:simpleType>
        <xsd:restriction base="dms:Text"/>
      </xsd:simpleType>
    </xsd:element>
    <xsd:element name="Uniq" ma:index="17" nillable="true" ma:displayName="Доступ" ma:internalName="Uniq">
      <xsd:simpleType>
        <xsd:restriction base="dms:Unknown"/>
      </xsd:simpleType>
    </xsd:element>
    <xsd:element name="a39f889c817340af9831b8d13b13a208" ma:index="20" nillable="true" ma:taxonomy="true" ma:internalName="a39f889c817340af9831b8d13b13a208" ma:taxonomyFieldName="Area" ma:displayName="Отрасль" ma:default="" ma:fieldId="{a39f889c-8173-40af-9831-b8d13b13a208}" ma:taxonomyMulti="true" ma:sspId="605086db-a9be-4a34-a41c-e0db27f7284e" ma:termSetId="36fcc24b-8144-4298-95fe-04d7adb7800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6ea12c2109f40bda277d1a9858ecc92" ma:index="23" nillable="true" ma:taxonomy="true" ma:internalName="l6ea12c2109f40bda277d1a9858ecc92" ma:taxonomyFieldName="CommDirection" ma:displayName="Направление коммуникаций" ma:default="" ma:fieldId="{56ea12c2-109f-40bd-a277-d1a9858ecc92}" ma:taxonomyMulti="true" ma:sspId="605086db-a9be-4a34-a41c-e0db27f7284e" ma:termSetId="2b711527-2f8f-429e-9564-d448a209af6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943717a092c4fc1b62636c74327ccfa" ma:index="25" nillable="true" ma:taxonomy="true" ma:internalName="g943717a092c4fc1b62636c74327ccfa" ma:taxonomyFieldName="Department" ma:displayName="Department" ma:default="" ma:fieldId="{0943717a-092c-4fc1-b626-36c74327ccfa}" ma:sspId="605086db-a9be-4a34-a41c-e0db27f7284e" ma:termSetId="a6a5710a-213b-442e-9230-089bae104af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7de74d-0576-4f64-94f1-0981946002d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dexed="true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TaxCatchAll" ma:index="21" nillable="true" ma:displayName="Столбец для захвата всех терминов таксономии" ma:hidden="true" ma:list="{1945cbee-8e77-4ba9-90e6-c2c7f6e6bc49}" ma:internalName="TaxCatchAll" ma:showField="CatchAllData" ma:web="357de74d-0576-4f64-94f1-0981946002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Тип контента"/>
        <xsd:element ref="dc:title" minOccurs="0" maxOccurs="1" ma:index="1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57de74d-0576-4f64-94f1-0981946002d6">C7SY476UVPAM-52-228396</_dlc_DocId>
    <_dlc_DocIdUrl xmlns="357de74d-0576-4f64-94f1-0981946002d6">
      <Url>http://mp27/Docs/_layouts/DocIdRedir.aspx?ID=C7SY476UVPAM-52-228396</Url>
      <Description>C7SY476UVPAM-52-228396</Description>
    </_dlc_DocIdUrl>
    <Project_Value xmlns="cd3664f2-095a-4f8b-9d55-6e8dac6b38e9">80bbf775-14f1-11e1-8ae5-003048d4ff32</Project_Value>
    <l6ea12c2109f40bda277d1a9858ecc92 xmlns="cd3664f2-095a-4f8b-9d55-6e8dac6b38e9">
      <Terms xmlns="http://schemas.microsoft.com/office/infopath/2007/PartnerControls"/>
    </l6ea12c2109f40bda277d1a9858ecc92>
    <IconOverlay xmlns="http://schemas.microsoft.com/sharepoint/v4" xsi:nil="true"/>
    <DocType xmlns="cd3664f2-095a-4f8b-9d55-6e8dac6b38e9" xsi:nil="true"/>
    <Program xmlns="cd3664f2-095a-4f8b-9d55-6e8dac6b38e9" xsi:nil="true"/>
    <a39f889c817340af9831b8d13b13a208 xmlns="cd3664f2-095a-4f8b-9d55-6e8dac6b38e9">
      <Terms xmlns="http://schemas.microsoft.com/office/infopath/2007/PartnerControls"/>
    </a39f889c817340af9831b8d13b13a208>
    <Uniq xmlns="cd3664f2-095a-4f8b-9d55-6e8dac6b38e9" xsi:nil="true"/>
    <DocTypeChoose xmlns="cd3664f2-095a-4f8b-9d55-6e8dac6b38e9">Презентация</DocTypeChoose>
    <Project xmlns="cd3664f2-095a-4f8b-9d55-6e8dac6b38e9">Рособрнадзор</Project>
    <Program_Value xmlns="cd3664f2-095a-4f8b-9d55-6e8dac6b38e9" xsi:nil="true"/>
    <TaxCatchAll xmlns="357de74d-0576-4f64-94f1-0981946002d6">
      <Value>29</Value>
    </TaxCatchAll>
    <g943717a092c4fc1b62636c74327ccfa xmlns="cd3664f2-095a-4f8b-9d55-6e8dac6b38e9">
      <Terms xmlns="http://schemas.microsoft.com/office/infopath/2007/PartnerControls">
        <TermInfo xmlns="http://schemas.microsoft.com/office/infopath/2007/PartnerControls">
          <TermName xmlns="http://schemas.microsoft.com/office/infopath/2007/PartnerControls">ДМП</TermName>
          <TermId xmlns="http://schemas.microsoft.com/office/infopath/2007/PartnerControls">3e3ca49e-6427-40d8-bc11-0597c9532f93</TermId>
        </TermInfo>
      </Terms>
    </g943717a092c4fc1b62636c74327ccfa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DF6CE3A-C03D-4AAD-8F3F-4BC460944E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132760-EE7F-4F78-8BE2-00BF2057B6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3664f2-095a-4f8b-9d55-6e8dac6b38e9"/>
    <ds:schemaRef ds:uri="357de74d-0576-4f64-94f1-0981946002d6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ECB60F-05B7-4B06-A592-1DA9C9840522}">
  <ds:schemaRefs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sharepoint/v4"/>
    <ds:schemaRef ds:uri="http://schemas.openxmlformats.org/package/2006/metadata/core-properties"/>
    <ds:schemaRef ds:uri="cd3664f2-095a-4f8b-9d55-6e8dac6b38e9"/>
    <ds:schemaRef ds:uri="357de74d-0576-4f64-94f1-0981946002d6"/>
    <ds:schemaRef ds:uri="http://purl.org/dc/dcmitype/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BFAB738F-DEE4-48AD-803B-EF681A6D1AB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16085</TotalTime>
  <Words>407</Words>
  <Application>Microsoft Office PowerPoint</Application>
  <PresentationFormat>Экран (16:9)</PresentationFormat>
  <Paragraphs>60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8_Оформление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danilov@halfbudget.com</dc:creator>
  <cp:lastModifiedBy>Admin</cp:lastModifiedBy>
  <cp:revision>1421</cp:revision>
  <cp:lastPrinted>2014-10-31T12:19:18Z</cp:lastPrinted>
  <dcterms:created xsi:type="dcterms:W3CDTF">2013-10-28T02:04:26Z</dcterms:created>
  <dcterms:modified xsi:type="dcterms:W3CDTF">2020-02-06T05:31:35Z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fc33d8bf-fcc2-4c62-975b-fa0018f44cac</vt:lpwstr>
  </property>
  <property fmtid="{D5CDD505-2E9C-101B-9397-08002B2CF9AE}" pid="3" name="ContentTypeId">
    <vt:lpwstr>0x010100F8A57D39EA87654A826E1AE073001366</vt:lpwstr>
  </property>
  <property fmtid="{D5CDD505-2E9C-101B-9397-08002B2CF9AE}" pid="4" name="CommDirection">
    <vt:lpwstr/>
  </property>
  <property fmtid="{D5CDD505-2E9C-101B-9397-08002B2CF9AE}" pid="5" name="Area">
    <vt:lpwstr/>
  </property>
  <property fmtid="{D5CDD505-2E9C-101B-9397-08002B2CF9AE}" pid="6" name="Department">
    <vt:lpwstr>29;#ДМП|3e3ca49e-6427-40d8-bc11-0597c9532f93</vt:lpwstr>
  </property>
  <property fmtid="{D5CDD505-2E9C-101B-9397-08002B2CF9AE}" pid="7" name="Project">
    <vt:lpwstr>Рособрнадзор</vt:lpwstr>
  </property>
  <property fmtid="{D5CDD505-2E9C-101B-9397-08002B2CF9AE}" pid="8" name="Project_Value">
    <vt:lpwstr>80bbf775-14f1-11e1-8ae5-003048d4ff32</vt:lpwstr>
  </property>
  <property fmtid="{D5CDD505-2E9C-101B-9397-08002B2CF9AE}" pid="9" name="Program">
    <vt:lpwstr/>
  </property>
  <property fmtid="{D5CDD505-2E9C-101B-9397-08002B2CF9AE}" pid="10" name="Program_Value">
    <vt:lpwstr/>
  </property>
  <property fmtid="{D5CDD505-2E9C-101B-9397-08002B2CF9AE}" pid="11" name="DocTypeChoose">
    <vt:lpwstr>Презентация</vt:lpwstr>
  </property>
</Properties>
</file>