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6"/>
  </p:notesMasterIdLst>
  <p:sldIdLst>
    <p:sldId id="257" r:id="rId2"/>
    <p:sldId id="258" r:id="rId3"/>
    <p:sldId id="259" r:id="rId4"/>
    <p:sldId id="291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3" r:id="rId20"/>
    <p:sldId id="274" r:id="rId21"/>
    <p:sldId id="275" r:id="rId22"/>
    <p:sldId id="276" r:id="rId23"/>
    <p:sldId id="277" r:id="rId24"/>
    <p:sldId id="290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9" r:id="rId34"/>
    <p:sldId id="29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566" autoAdjust="0"/>
  </p:normalViewPr>
  <p:slideViewPr>
    <p:cSldViewPr>
      <p:cViewPr>
        <p:scale>
          <a:sx n="60" d="100"/>
          <a:sy n="60" d="100"/>
        </p:scale>
        <p:origin x="-1620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A3DAB-E016-488E-A096-7F0D8DCED319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A9D58-8404-4518-A13C-968298355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A9D58-8404-4518-A13C-968298355DA9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0A17E9-91FF-4B29-949A-B9D49E7774C7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A178E-7954-4404-A1BC-798CF27B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0A17E9-91FF-4B29-949A-B9D49E7774C7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A178E-7954-4404-A1BC-798CF27B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0A17E9-91FF-4B29-949A-B9D49E7774C7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A178E-7954-4404-A1BC-798CF27B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0A17E9-91FF-4B29-949A-B9D49E7774C7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A178E-7954-4404-A1BC-798CF27B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0A17E9-91FF-4B29-949A-B9D49E7774C7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A178E-7954-4404-A1BC-798CF27B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0A17E9-91FF-4B29-949A-B9D49E7774C7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A178E-7954-4404-A1BC-798CF27B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0A17E9-91FF-4B29-949A-B9D49E7774C7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A178E-7954-4404-A1BC-798CF27B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0A17E9-91FF-4B29-949A-B9D49E7774C7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A178E-7954-4404-A1BC-798CF27B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0A17E9-91FF-4B29-949A-B9D49E7774C7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A178E-7954-4404-A1BC-798CF27B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0A17E9-91FF-4B29-949A-B9D49E7774C7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A178E-7954-4404-A1BC-798CF27B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0A17E9-91FF-4B29-949A-B9D49E7774C7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4A178E-7954-4404-A1BC-798CF27BF9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40A17E9-91FF-4B29-949A-B9D49E7774C7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74A178E-7954-4404-A1BC-798CF27B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848872" cy="144016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МИНИСТЕРСТВО ОБРАЗОВАНИЯ РЕСПУБЛИКИ МОРДОВИЯ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ПОРТФОЛИО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980728"/>
            <a:ext cx="7883216" cy="54006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ТОЛМАЕВА АЛЕКСАНДРА НИКОЛАЕВИЧА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тренера-преподавателя  по футболу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бюджетного учреждения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дополнительного образования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«Ромодановская детско-юношеская спортивная школа»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Республика Мордовия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 Ромоданово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648072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4. Результаты анализа текущей документации</a:t>
            </a:r>
            <a:endParaRPr lang="ru-RU" sz="3000" dirty="0"/>
          </a:p>
        </p:txBody>
      </p:sp>
      <p:pic>
        <p:nvPicPr>
          <p:cNvPr id="8" name="Содержимое 7" descr="справка 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68480" y="1256648"/>
            <a:ext cx="4035967" cy="4692632"/>
          </a:xfrm>
        </p:spPr>
      </p:pic>
      <p:pic>
        <p:nvPicPr>
          <p:cNvPr id="7" name="Содержимое 6" descr="справка (4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82218" y="1268410"/>
            <a:ext cx="3989782" cy="468087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648072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4. Результаты анализа текущей документации</a:t>
            </a:r>
            <a:endParaRPr lang="ru-RU" sz="3000" dirty="0"/>
          </a:p>
        </p:txBody>
      </p:sp>
      <p:pic>
        <p:nvPicPr>
          <p:cNvPr id="5" name="Содержимое 4" descr="справка (4)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30659"/>
            <a:ext cx="3960440" cy="4698129"/>
          </a:xfrm>
        </p:spPr>
      </p:pic>
      <p:pic>
        <p:nvPicPr>
          <p:cNvPr id="6" name="Содержимое 5" descr="СПРАВКА 4(2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230320"/>
            <a:ext cx="3960440" cy="471896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648072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4. Результаты анализа текущей документации</a:t>
            </a:r>
            <a:endParaRPr lang="ru-RU" sz="3000" dirty="0"/>
          </a:p>
        </p:txBody>
      </p:sp>
      <p:pic>
        <p:nvPicPr>
          <p:cNvPr id="5" name="Содержимое 4" descr="справка (4)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1340768"/>
            <a:ext cx="4203536" cy="4542306"/>
          </a:xfrm>
        </p:spPr>
      </p:pic>
      <p:pic>
        <p:nvPicPr>
          <p:cNvPr id="7" name="Содержимое 6" descr="кал.п.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340768"/>
            <a:ext cx="3707590" cy="468052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720080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4. Результаты анализа текущей документации</a:t>
            </a:r>
            <a:endParaRPr lang="ru-RU" sz="3000" dirty="0"/>
          </a:p>
        </p:txBody>
      </p:sp>
      <p:pic>
        <p:nvPicPr>
          <p:cNvPr id="6" name="Содержимое 5" descr="4(1) справк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06962" y="1340768"/>
            <a:ext cx="4097486" cy="5184575"/>
          </a:xfrm>
        </p:spPr>
      </p:pic>
      <p:pic>
        <p:nvPicPr>
          <p:cNvPr id="8" name="Содержимое 7" descr="кал.п.4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314215"/>
            <a:ext cx="3816424" cy="522373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648072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4. Результаты анализа текущей документации</a:t>
            </a:r>
            <a:endParaRPr lang="ru-RU" sz="3000" dirty="0"/>
          </a:p>
        </p:txBody>
      </p:sp>
      <p:pic>
        <p:nvPicPr>
          <p:cNvPr id="5" name="Содержимое 4" descr="справка (4)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3024336" cy="4752528"/>
          </a:xfrm>
        </p:spPr>
      </p:pic>
      <p:pic>
        <p:nvPicPr>
          <p:cNvPr id="6" name="Содержимое 5" descr="справка (4)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03848" y="1268760"/>
            <a:ext cx="3024336" cy="4752528"/>
          </a:xfrm>
        </p:spPr>
      </p:pic>
      <p:pic>
        <p:nvPicPr>
          <p:cNvPr id="7" name="Рисунок 6" descr="справка (4)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268760"/>
            <a:ext cx="2736304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8043040" cy="9144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6. Выполнение воспитанниками требований для присвоения спортивных званий и разрядов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447802"/>
            <a:ext cx="8043103" cy="4206112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endParaRPr lang="ru-RU" sz="2400" u="sng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u="sng" dirty="0" smtClean="0">
                <a:latin typeface="Times New Roman"/>
                <a:ea typeface="Times New Roman"/>
              </a:rPr>
              <a:t>Спортсмены выполнили: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en-US" sz="2400" dirty="0" smtClean="0">
                <a:latin typeface="Times New Roman"/>
                <a:ea typeface="Times New Roman"/>
              </a:rPr>
              <a:t>I </a:t>
            </a:r>
            <a:r>
              <a:rPr lang="ru-RU" sz="2400" dirty="0" smtClean="0">
                <a:latin typeface="Times New Roman"/>
                <a:ea typeface="Times New Roman"/>
              </a:rPr>
              <a:t>юношеский разряд: 13 человек.</a:t>
            </a:r>
          </a:p>
          <a:p>
            <a:endParaRPr lang="ru-RU" sz="2400" dirty="0"/>
          </a:p>
        </p:txBody>
      </p:sp>
      <p:pic>
        <p:nvPicPr>
          <p:cNvPr id="5" name="Рисунок 4" descr="СПРАВКА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412776"/>
            <a:ext cx="3859219" cy="488806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8043040" cy="9144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6. Выполнение воспитанниками требований для присвоения спортивных званий и разрядов</a:t>
            </a:r>
            <a:endParaRPr lang="ru-RU" sz="2800" dirty="0"/>
          </a:p>
        </p:txBody>
      </p:sp>
      <p:pic>
        <p:nvPicPr>
          <p:cNvPr id="5" name="Содержимое 4" descr="СПРАВКА 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412776"/>
            <a:ext cx="4032447" cy="453650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3400"/>
            <a:ext cx="8352928" cy="11674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Проведение мастер-классов, открытых занятий, мероприятий (</a:t>
            </a:r>
            <a:r>
              <a:rPr lang="ru-RU" sz="31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очно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5472608" cy="4536504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	</a:t>
            </a:r>
          </a:p>
          <a:p>
            <a:pPr lvl="1" algn="ctr">
              <a:buNone/>
            </a:pPr>
            <a:r>
              <a:rPr lang="ru-RU" sz="1800" u="sng" dirty="0" smtClean="0">
                <a:latin typeface="Times New Roman"/>
                <a:ea typeface="Times New Roman"/>
              </a:rPr>
              <a:t>Уровень образовательной организации</a:t>
            </a:r>
            <a:endParaRPr lang="ru-RU" sz="18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	</a:t>
            </a:r>
          </a:p>
          <a:p>
            <a:pPr algn="just">
              <a:spcAft>
                <a:spcPts val="0"/>
              </a:spcAft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	Тренер-преподаватель по футболу А. Н. </a:t>
            </a:r>
            <a:r>
              <a:rPr lang="ru-RU" sz="1800" dirty="0" err="1" smtClean="0">
                <a:latin typeface="Times New Roman"/>
                <a:ea typeface="Times New Roman"/>
              </a:rPr>
              <a:t>Толмаев</a:t>
            </a:r>
            <a:r>
              <a:rPr lang="ru-RU" sz="1800" dirty="0" smtClean="0">
                <a:latin typeface="Times New Roman"/>
                <a:ea typeface="Times New Roman"/>
              </a:rPr>
              <a:t> провел мастер-класс для тренеров-преподавателей по футболу МБУ ДО «Ромодановская ДЮСШ».</a:t>
            </a:r>
            <a:endParaRPr lang="ru-RU" sz="1100" dirty="0" smtClean="0">
              <a:latin typeface="Times New Roman"/>
              <a:ea typeface="Times New Roman"/>
            </a:endParaRPr>
          </a:p>
          <a:p>
            <a:pPr>
              <a:buNone/>
            </a:pPr>
            <a:endParaRPr lang="ru-RU" sz="1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3429000"/>
          <a:ext cx="528025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  <a:gridCol w="936104"/>
                <a:gridCol w="1224136"/>
                <a:gridCol w="1080120"/>
                <a:gridCol w="1679850"/>
              </a:tblGrid>
              <a:tr h="3269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Дата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Место проведения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Название мероприятий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Тема занятий мастер-классов, мероприятий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69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15.11.2019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МБУ ДО «Ромодановская ДЮСШ»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мастер-класс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«Совершенствование технических и тактических навыков футболистов»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 descr="СПРАВКА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772816"/>
            <a:ext cx="3103906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2968" cy="1440160"/>
          </a:xfrm>
        </p:spPr>
        <p:txBody>
          <a:bodyPr numCol="1" anchor="ctr"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8. Выступления  на заседаниях методических советов, конференциях, педагогических чтениях, семинарах, секциях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56792"/>
            <a:ext cx="8676456" cy="4389120"/>
          </a:xfrm>
        </p:spPr>
        <p:txBody>
          <a:bodyPr>
            <a:normAutofit/>
          </a:bodyPr>
          <a:lstStyle/>
          <a:p>
            <a:pPr marL="265176" lvl="1" indent="-265176" algn="ctr">
              <a:buSzPct val="80000"/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	</a:t>
            </a:r>
            <a:r>
              <a:rPr lang="ru-RU" u="sng" dirty="0" smtClean="0">
                <a:latin typeface="Times New Roman"/>
                <a:ea typeface="Times New Roman"/>
              </a:rPr>
              <a:t>Уровень образовательной организации</a:t>
            </a:r>
          </a:p>
          <a:p>
            <a:pPr marL="265176" lvl="1" indent="-265176" algn="just">
              <a:buSzPct val="80000"/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	</a:t>
            </a:r>
          </a:p>
          <a:p>
            <a:pPr marL="265176" lvl="1" indent="-265176" algn="just">
              <a:buSzPct val="80000"/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		</a:t>
            </a:r>
            <a:r>
              <a:rPr lang="ru-RU" dirty="0" smtClean="0">
                <a:latin typeface="Times New Roman"/>
                <a:ea typeface="Times New Roman"/>
              </a:rPr>
              <a:t>Выступление на методическом совете 19.03.2018 г. в МБУ ДО «Ромодановская ДЮСШ» с темой «Методы развития скоростных возможностей как физического качества».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2968" cy="1440160"/>
          </a:xfrm>
        </p:spPr>
        <p:txBody>
          <a:bodyPr numCol="1" anchor="ctr"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8. Выступления  на заседаниях методических советов, конференциях, педагогических чтениях, семинарах, секциях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5" name="Рисунок 4" descr="СПРАВКА 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3358" y="1268760"/>
            <a:ext cx="4001090" cy="4680520"/>
          </a:xfrm>
          <a:prstGeom prst="rect">
            <a:avLst/>
          </a:prstGeom>
        </p:spPr>
      </p:pic>
      <p:pic>
        <p:nvPicPr>
          <p:cNvPr id="7" name="Содержимое 6" descr="план м.с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268760"/>
            <a:ext cx="3816424" cy="475252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139952" y="620688"/>
            <a:ext cx="4680520" cy="5328592"/>
          </a:xfrm>
        </p:spPr>
        <p:txBody>
          <a:bodyPr>
            <a:normAutofit/>
          </a:bodyPr>
          <a:lstStyle/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Дата рождения: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26.08.1982 г.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Профессиональное образование: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высшее, МГПИ имени М. Е.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Евсевьева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2005 г.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Специальность: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«Физическая культура» с дополнительной специальностью безопасность жизнедеятельности.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Квалификация: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педагог по физической культуре и учитель безопасности жизнедеятельности.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Стаж педагогической работы (по специальности):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14 лет.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Общий трудовой стаж: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15 лет.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Наличие квалификационной категории: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первая.</a:t>
            </a: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Дата последней аттестации: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01.06.2015 г.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190208_1528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3528392" cy="5248169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96944" cy="1152128"/>
          </a:xfrm>
        </p:spPr>
        <p:txBody>
          <a:bodyPr anchor="ctr">
            <a:noAutofit/>
          </a:bodyPr>
          <a:lstStyle/>
          <a:p>
            <a:pPr algn="ctr"/>
            <a:r>
              <a:rPr lang="ru-RU" sz="23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8. Выступления  на заседаниях методических советов, конференциях, педагогических чтениях, семинарах, секциях</a:t>
            </a:r>
            <a:r>
              <a:rPr lang="ru-RU" sz="23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300" dirty="0" smtClean="0">
                <a:latin typeface="Calibri"/>
                <a:ea typeface="Calibri"/>
                <a:cs typeface="Times New Roman"/>
              </a:rPr>
            </a:br>
            <a:endParaRPr lang="ru-RU" sz="2300" dirty="0"/>
          </a:p>
        </p:txBody>
      </p:sp>
      <p:pic>
        <p:nvPicPr>
          <p:cNvPr id="5" name="Содержимое 4" descr="20200316_152352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2898335" cy="4608512"/>
          </a:xfrm>
          <a:prstGeom prst="rect">
            <a:avLst/>
          </a:prstGeom>
        </p:spPr>
      </p:pic>
      <p:pic>
        <p:nvPicPr>
          <p:cNvPr id="6" name="Рисунок 5" descr="20200316_15243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19872" y="1282814"/>
            <a:ext cx="2664295" cy="4594458"/>
          </a:xfrm>
          <a:prstGeom prst="rect">
            <a:avLst/>
          </a:prstGeom>
        </p:spPr>
      </p:pic>
      <p:pic>
        <p:nvPicPr>
          <p:cNvPr id="7" name="Рисунок 6" descr="20200316_152525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84168" y="1268760"/>
            <a:ext cx="2664296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08912" cy="914400"/>
          </a:xfrm>
        </p:spPr>
        <p:txBody>
          <a:bodyPr anchor="ctr">
            <a:noAutofit/>
          </a:bodyPr>
          <a:lstStyle/>
          <a:p>
            <a:pPr algn="ctr"/>
            <a:r>
              <a:rPr lang="ru-RU" sz="3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9. Результаты участия воспитанников </a:t>
            </a:r>
            <a:br>
              <a:rPr lang="ru-RU" sz="3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официальных соревнованиях</a:t>
            </a:r>
            <a:br>
              <a:rPr lang="ru-RU" sz="3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447802"/>
            <a:ext cx="8424936" cy="4861518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0"/>
              </a:spcAft>
            </a:pPr>
            <a:r>
              <a:rPr lang="ru-RU" sz="1800" i="1" u="sng" dirty="0" smtClean="0">
                <a:latin typeface="Times New Roman"/>
                <a:ea typeface="Times New Roman"/>
              </a:rPr>
              <a:t>Республиканский уровень:</a:t>
            </a:r>
            <a:endParaRPr lang="ru-RU" sz="1800" dirty="0" smtClean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ClrTx/>
              <a:buFont typeface="Wingdings"/>
              <a:buChar char=""/>
            </a:pPr>
            <a:r>
              <a:rPr lang="ru-RU" sz="1800" dirty="0" smtClean="0">
                <a:latin typeface="Times New Roman"/>
                <a:ea typeface="Times New Roman"/>
              </a:rPr>
              <a:t>I место в Первенстве Республики Мордовия по мини-футболу среди команд </a:t>
            </a:r>
            <a:r>
              <a:rPr lang="en-US" sz="1800" dirty="0" smtClean="0">
                <a:latin typeface="Times New Roman"/>
                <a:ea typeface="Times New Roman"/>
              </a:rPr>
              <a:t>II</a:t>
            </a:r>
            <a:r>
              <a:rPr lang="ru-RU" sz="1800" dirty="0" smtClean="0">
                <a:latin typeface="Times New Roman"/>
                <a:ea typeface="Times New Roman"/>
              </a:rPr>
              <a:t> дивизиона (2017 г.);</a:t>
            </a:r>
          </a:p>
          <a:p>
            <a:pPr marL="342900" indent="-342900" algn="just">
              <a:buClrTx/>
              <a:buFont typeface="Wingdings"/>
              <a:buChar char=""/>
            </a:pPr>
            <a:r>
              <a:rPr lang="ru-RU" sz="1800" dirty="0" smtClean="0">
                <a:latin typeface="Times New Roman"/>
                <a:ea typeface="Times New Roman"/>
              </a:rPr>
              <a:t>I место в Первенстве Республики Мордовия по мини-футболу среди детско-юношеских команд 2005-06 г. р. (2017 г.);</a:t>
            </a:r>
          </a:p>
          <a:p>
            <a:pPr marL="342900" indent="-342900" algn="just">
              <a:buClrTx/>
              <a:buFont typeface="Wingdings"/>
              <a:buChar char=""/>
            </a:pPr>
            <a:r>
              <a:rPr lang="ru-RU" sz="1800" dirty="0" smtClean="0">
                <a:latin typeface="Times New Roman"/>
                <a:ea typeface="Times New Roman"/>
              </a:rPr>
              <a:t>I место в Республиканском турнире по футболу «Кожаный мяч» 2004-05 г.р. (2017 г.);</a:t>
            </a:r>
          </a:p>
          <a:p>
            <a:pPr marL="342900" lvl="0" indent="-342900" algn="just">
              <a:spcAft>
                <a:spcPts val="0"/>
              </a:spcAft>
              <a:buClrTx/>
              <a:buFont typeface="Wingdings"/>
              <a:buChar char=""/>
            </a:pPr>
            <a:r>
              <a:rPr lang="ru-RU" sz="1800" dirty="0" smtClean="0">
                <a:latin typeface="Times New Roman"/>
                <a:ea typeface="Times New Roman"/>
              </a:rPr>
              <a:t>III место в Открытом Первенстве </a:t>
            </a:r>
            <a:r>
              <a:rPr lang="ru-RU" sz="1800" dirty="0" err="1" smtClean="0">
                <a:latin typeface="Times New Roman"/>
                <a:ea typeface="Times New Roman"/>
              </a:rPr>
              <a:t>Рузаевского</a:t>
            </a:r>
            <a:r>
              <a:rPr lang="ru-RU" sz="1800" dirty="0" smtClean="0">
                <a:latin typeface="Times New Roman"/>
                <a:ea typeface="Times New Roman"/>
              </a:rPr>
              <a:t> муниципального района по мини-футболу среди детей 2005-2006 г. р. (2018 г.);</a:t>
            </a:r>
          </a:p>
          <a:p>
            <a:pPr marL="342900" lvl="0" indent="-342900" algn="just">
              <a:spcAft>
                <a:spcPts val="0"/>
              </a:spcAft>
              <a:buClrTx/>
              <a:buFont typeface="Wingdings"/>
              <a:buChar char=""/>
            </a:pPr>
            <a:r>
              <a:rPr lang="ru-RU" sz="1800" dirty="0" smtClean="0">
                <a:latin typeface="Times New Roman"/>
                <a:ea typeface="Times New Roman"/>
              </a:rPr>
              <a:t>III место в Республиканских соревнованиях Всероссийского проекта «Мини-футбол в школу» среди юношей 2004-2005 г. р. (2018 г.);</a:t>
            </a:r>
          </a:p>
          <a:p>
            <a:pPr marL="342900" lvl="0" indent="-342900" algn="just">
              <a:spcAft>
                <a:spcPts val="0"/>
              </a:spcAft>
              <a:buClrTx/>
              <a:buFont typeface="Wingdings"/>
              <a:buChar char=""/>
            </a:pPr>
            <a:r>
              <a:rPr lang="ru-RU" sz="1800" dirty="0" smtClean="0">
                <a:latin typeface="Times New Roman"/>
                <a:ea typeface="Times New Roman"/>
              </a:rPr>
              <a:t>II место в Республиканских соревнованиях по футболу «Кожаный мяч» среди обучающихся 2005-2006 г. р. (2018 г.);</a:t>
            </a:r>
          </a:p>
          <a:p>
            <a:pPr marL="342900" lvl="0" indent="-342900" algn="just">
              <a:spcAft>
                <a:spcPts val="0"/>
              </a:spcAft>
              <a:buClrTx/>
              <a:buFont typeface="Wingdings"/>
              <a:buChar char=""/>
            </a:pPr>
            <a:r>
              <a:rPr lang="ru-RU" sz="1800" dirty="0" smtClean="0">
                <a:latin typeface="Times New Roman"/>
                <a:ea typeface="Times New Roman"/>
              </a:rPr>
              <a:t>II место в Республиканских соревнованиях по футболу Всероссийского проекта «Кожаный мяч» среди юношей 2004-2005 г. р. (2019 г.);</a:t>
            </a:r>
          </a:p>
          <a:p>
            <a:pPr marL="342900" lvl="0" indent="-342900" algn="just">
              <a:spcAft>
                <a:spcPts val="0"/>
              </a:spcAft>
              <a:buClrTx/>
              <a:buFont typeface="Wingdings"/>
              <a:buChar char=""/>
            </a:pPr>
            <a:r>
              <a:rPr lang="ru-RU" sz="1800" dirty="0" smtClean="0">
                <a:latin typeface="Times New Roman"/>
                <a:ea typeface="Times New Roman"/>
              </a:rPr>
              <a:t>II место в Первенстве Республики Мордовия по футболу среди детей (2019 г.).</a:t>
            </a:r>
          </a:p>
          <a:p>
            <a:pPr marL="228600" algn="just">
              <a:spcAft>
                <a:spcPts val="0"/>
              </a:spcAft>
            </a:pPr>
            <a:r>
              <a:rPr lang="ru-RU" sz="1800" dirty="0" smtClean="0"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1800" i="1" u="sng" dirty="0" smtClean="0">
                <a:latin typeface="Times New Roman"/>
                <a:ea typeface="Times New Roman"/>
              </a:rPr>
              <a:t>Российский уровень:</a:t>
            </a:r>
            <a:endParaRPr lang="ru-RU" sz="1800" dirty="0" smtClean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ClrTx/>
              <a:buFont typeface="Wingdings"/>
              <a:buChar char=""/>
            </a:pPr>
            <a:r>
              <a:rPr lang="ru-RU" sz="1800" dirty="0" smtClean="0">
                <a:latin typeface="Times New Roman"/>
                <a:ea typeface="Times New Roman"/>
              </a:rPr>
              <a:t>II место во Всероссийском Турнире по футболу среди школьников 2004-2005 г. р. памяти П. Н. </a:t>
            </a:r>
            <a:r>
              <a:rPr lang="ru-RU" sz="1800" dirty="0" err="1" smtClean="0">
                <a:latin typeface="Times New Roman"/>
                <a:ea typeface="Times New Roman"/>
              </a:rPr>
              <a:t>Спирина</a:t>
            </a:r>
            <a:r>
              <a:rPr lang="ru-RU" sz="1800" dirty="0" smtClean="0">
                <a:latin typeface="Times New Roman"/>
                <a:ea typeface="Times New Roman"/>
              </a:rPr>
              <a:t> и В. И. Царева (2017 г.).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24936" cy="86409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9. Результаты участия воспитанников 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официальных соревнованиях</a:t>
            </a:r>
            <a:endParaRPr lang="ru-RU" dirty="0"/>
          </a:p>
        </p:txBody>
      </p:sp>
      <p:pic>
        <p:nvPicPr>
          <p:cNvPr id="5" name="Содержимое 4" descr="СПРАВКА 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7338"/>
            <a:ext cx="3816423" cy="4387850"/>
          </a:xfrm>
        </p:spPr>
      </p:pic>
      <p:pic>
        <p:nvPicPr>
          <p:cNvPr id="6" name="Содержимое 5" descr="СПРАВКА 9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557338"/>
            <a:ext cx="3816424" cy="438785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24936" cy="86409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9. Результаты участия воспитанников 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официальных соревнованиях</a:t>
            </a:r>
            <a:endParaRPr lang="ru-RU" dirty="0"/>
          </a:p>
        </p:txBody>
      </p:sp>
      <p:pic>
        <p:nvPicPr>
          <p:cNvPr id="9" name="Рисунок 8" descr="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2762610" cy="4248472"/>
          </a:xfrm>
          <a:prstGeom prst="rect">
            <a:avLst/>
          </a:prstGeom>
        </p:spPr>
      </p:pic>
      <p:pic>
        <p:nvPicPr>
          <p:cNvPr id="10" name="Рисунок 9" descr="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31841" y="1700808"/>
            <a:ext cx="2880320" cy="4248472"/>
          </a:xfrm>
          <a:prstGeom prst="rect">
            <a:avLst/>
          </a:prstGeom>
        </p:spPr>
      </p:pic>
      <p:pic>
        <p:nvPicPr>
          <p:cNvPr id="11" name="Рисунок 10" descr="6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2160" y="1700808"/>
            <a:ext cx="2808311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24936" cy="86409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9. Результаты участия воспитанников 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официальных соревнованиях</a:t>
            </a:r>
            <a:endParaRPr lang="ru-RU" dirty="0"/>
          </a:p>
        </p:txBody>
      </p:sp>
      <p:pic>
        <p:nvPicPr>
          <p:cNvPr id="6" name="Рисунок 5" descr="дипло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3408847" cy="4727112"/>
          </a:xfrm>
          <a:prstGeom prst="rect">
            <a:avLst/>
          </a:prstGeom>
        </p:spPr>
      </p:pic>
      <p:pic>
        <p:nvPicPr>
          <p:cNvPr id="7" name="Рисунок 6" descr="к.м.2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484784"/>
            <a:ext cx="3427174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24936" cy="86409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9. Результаты участия воспитанников 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официальных соревнованиях</a:t>
            </a:r>
            <a:endParaRPr lang="ru-RU" dirty="0"/>
          </a:p>
        </p:txBody>
      </p:sp>
      <p:pic>
        <p:nvPicPr>
          <p:cNvPr id="6" name="Рисунок 5" descr="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3596630" cy="4320480"/>
          </a:xfrm>
          <a:prstGeom prst="rect">
            <a:avLst/>
          </a:prstGeom>
        </p:spPr>
      </p:pic>
      <p:pic>
        <p:nvPicPr>
          <p:cNvPr id="7" name="Рисунок 6" descr="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8024" y="1628800"/>
            <a:ext cx="3528392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24936" cy="86409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9. Результаты участия воспитанников 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официальных соревнованиях</a:t>
            </a:r>
            <a:endParaRPr lang="ru-RU" dirty="0"/>
          </a:p>
        </p:txBody>
      </p:sp>
      <p:pic>
        <p:nvPicPr>
          <p:cNvPr id="5" name="Рисунок 4" descr="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664" y="1556792"/>
            <a:ext cx="5940425" cy="43402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24936" cy="86409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9. Результаты участия воспитанников 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официальных соревнованиях</a:t>
            </a:r>
            <a:endParaRPr lang="ru-RU" dirty="0"/>
          </a:p>
        </p:txBody>
      </p:sp>
      <p:pic>
        <p:nvPicPr>
          <p:cNvPr id="4" name="Рисунок 3" descr="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656" y="1484784"/>
            <a:ext cx="6120680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3400"/>
            <a:ext cx="8640960" cy="914400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847850" algn="l"/>
              </a:tabLst>
            </a:pPr>
            <a:r>
              <a:rPr lang="ru-RU" sz="27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10. Система взаимодействия с родителями воспитанников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4626159" cy="5040560"/>
          </a:xfrm>
        </p:spPr>
        <p:txBody>
          <a:bodyPr>
            <a:normAutofit fontScale="62500" lnSpcReduction="20000"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ClrTx/>
              <a:buSzPct val="100000"/>
              <a:buNone/>
              <a:tabLst>
                <a:tab pos="1847850" algn="l"/>
              </a:tabLst>
            </a:pPr>
            <a:r>
              <a:rPr lang="ru-RU" b="1" i="1" dirty="0" smtClean="0">
                <a:latin typeface="Times New Roman"/>
                <a:ea typeface="Calibri"/>
                <a:cs typeface="Times New Roman"/>
              </a:rPr>
              <a:t>План работы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Tx/>
              <a:buSzPct val="100000"/>
              <a:buFont typeface="Symbol"/>
              <a:buChar char=""/>
              <a:tabLst>
                <a:tab pos="1847850" algn="l"/>
              </a:tabLs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Родительские собрания (сентябрь, декабрь, февраль, май).</a:t>
            </a:r>
            <a:endParaRPr lang="ru-RU" sz="20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Tx/>
              <a:buSzPct val="100000"/>
              <a:buFont typeface="Symbol"/>
              <a:buChar char="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Проведение бесед на различные темы: «Здоровый образ жизни», «Воспитание нравственности и формирование правильной самооценки ребенка в семье», «Специфика семейного воспитания: позитивное и негативное», «Физиологическое взросление и его влияние на формирование личностных качеств спортсмена» (в течение учебного года).</a:t>
            </a:r>
            <a:endParaRPr lang="ru-RU" sz="20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Tx/>
              <a:buSzPct val="100000"/>
              <a:buFont typeface="Symbol"/>
              <a:buChar char="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Посещение учебно-тренировочных занятий, спортивно-массовых мероприятий (в течение учебного года).</a:t>
            </a:r>
            <a:endParaRPr lang="ru-RU" sz="20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Tx/>
              <a:buSzPct val="100000"/>
              <a:buFont typeface="Symbol"/>
              <a:buChar char=""/>
              <a:tabLst>
                <a:tab pos="180340" algn="l"/>
              </a:tabLs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Контроль за прохождением медицинского осмотра обучающихся. </a:t>
            </a:r>
            <a:endParaRPr lang="ru-RU" sz="2000" dirty="0" smtClean="0">
              <a:latin typeface="Calibri"/>
              <a:ea typeface="Calibri"/>
              <a:cs typeface="Times New Roman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484784"/>
            <a:ext cx="3460379" cy="447491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115212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3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12. Участие педагога в профессиональных конкурсах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СПРАВКА 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0159" y="1196752"/>
            <a:ext cx="3865817" cy="4752528"/>
          </a:xfrm>
        </p:spPr>
      </p:pic>
      <p:pic>
        <p:nvPicPr>
          <p:cNvPr id="6" name="Рисунок 5" descr="КОНКУРС ПР.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4008" y="1196752"/>
            <a:ext cx="3888432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7997224" cy="689322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dirty="0" smtClean="0">
                <a:latin typeface="Times New Roman" pitchFamily="16" charset="0"/>
                <a:cs typeface="Times New Roman" pitchFamily="16" charset="0"/>
              </a:rPr>
              <a:t>Характеристика-представление</a:t>
            </a:r>
            <a:endParaRPr lang="ru-RU" sz="3600" dirty="0"/>
          </a:p>
        </p:txBody>
      </p:sp>
      <p:pic>
        <p:nvPicPr>
          <p:cNvPr id="8" name="Содержимое 7" descr="20200426_12565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268760"/>
            <a:ext cx="3349364" cy="4702519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86409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13. Экспертная деятельность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3672408" cy="438912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200" dirty="0" smtClean="0">
                <a:latin typeface="Times New Roman"/>
                <a:ea typeface="Calibri"/>
                <a:cs typeface="Times New Roman"/>
              </a:rPr>
              <a:t>	</a:t>
            </a:r>
            <a:r>
              <a:rPr lang="ru-RU" sz="2200" u="sng" dirty="0" smtClean="0">
                <a:latin typeface="Times New Roman"/>
                <a:ea typeface="Calibri"/>
                <a:cs typeface="Times New Roman"/>
              </a:rPr>
              <a:t>Муниципальный уровень:</a:t>
            </a:r>
            <a:endParaRPr lang="ru-RU" sz="22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1000"/>
              </a:spcAft>
              <a:buNone/>
            </a:pPr>
            <a:r>
              <a:rPr lang="ru-RU" sz="2200" dirty="0" smtClean="0">
                <a:latin typeface="Times New Roman"/>
                <a:ea typeface="Calibri"/>
                <a:cs typeface="Times New Roman"/>
              </a:rPr>
              <a:t>	Является футбольным арбитром, обслуживает матчи  муниципальных  соревнований по футболу</a:t>
            </a: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 среди юношей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2200" dirty="0" smtClean="0">
              <a:latin typeface="Calibri"/>
              <a:ea typeface="Calibri"/>
              <a:cs typeface="Times New Roman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СПРАВКА 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3434" y="1268760"/>
            <a:ext cx="3419558" cy="4680520"/>
          </a:xfrm>
        </p:spPr>
      </p:pic>
      <p:pic>
        <p:nvPicPr>
          <p:cNvPr id="7" name="Рисунок 6" descr="20200327_121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645024"/>
            <a:ext cx="4464496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8043040" cy="663352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171950" algn="l"/>
              </a:tabLst>
            </a:pPr>
            <a:r>
              <a:rPr lang="ru-RU" sz="40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14. Награды и поощрения</a:t>
            </a:r>
            <a:r>
              <a:rPr lang="ru-RU" sz="1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 smtClean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5" name="Содержимое 4" descr="СПРАВКА 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196752"/>
            <a:ext cx="4525043" cy="4752305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8043040" cy="1887488"/>
          </a:xfrm>
        </p:spPr>
        <p:txBody>
          <a:bodyPr anchor="ctr">
            <a:normAutofit fontScale="90000"/>
          </a:bodyPr>
          <a:lstStyle/>
          <a:p>
            <a:pPr algn="ctr">
              <a:spcAft>
                <a:spcPts val="1000"/>
              </a:spcAft>
              <a:tabLst>
                <a:tab pos="4171950" algn="l"/>
              </a:tabLst>
            </a:pPr>
            <a:r>
              <a:rPr lang="ru-RU" sz="40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14. Награды и поощрения</a:t>
            </a:r>
            <a:br>
              <a:rPr lang="ru-RU" sz="40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4000" i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100" i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Межаттестационный период</a:t>
            </a:r>
            <a:r>
              <a:rPr lang="ru-RU" sz="32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3200" dirty="0" smtClean="0">
                <a:latin typeface="Calibri"/>
                <a:ea typeface="Calibri"/>
                <a:cs typeface="Times New Roman"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 smtClean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6" name="Содержимое 5" descr="7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628800"/>
            <a:ext cx="3672408" cy="432048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1917413"/>
            <a:ext cx="46085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Республиканский уровень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0850" algn="l"/>
              </a:tabLs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Грамота от Президента 	Федерации футбола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 В.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Яшкова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(2019 г.).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043040" cy="2880320"/>
          </a:xfrm>
        </p:spPr>
        <p:txBody>
          <a:bodyPr anchor="ctr">
            <a:normAutofit fontScale="90000"/>
          </a:bodyPr>
          <a:lstStyle/>
          <a:p>
            <a:pPr algn="ctr">
              <a:spcAft>
                <a:spcPts val="1000"/>
              </a:spcAft>
              <a:tabLst>
                <a:tab pos="4171950" algn="l"/>
              </a:tabLst>
            </a:pPr>
            <a:r>
              <a:rPr lang="ru-RU" altLang="ru-RU" sz="3100" kern="0" dirty="0" smtClean="0">
                <a:solidFill>
                  <a:schemeClr val="tx1"/>
                </a:solidFill>
                <a:effectLst/>
                <a:latin typeface="Times New Roman" pitchFamily="16" charset="0"/>
                <a:cs typeface="Times New Roman" pitchFamily="16" charset="0"/>
              </a:rPr>
              <a:t>15. Общественно-педагогическая активность педагога: участие в комиссиях, педагогических сообществах, в жюри конкурсов </a:t>
            </a:r>
            <a:r>
              <a:rPr lang="ru-RU" sz="33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3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100" i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100" i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2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3200" dirty="0" smtClean="0">
                <a:latin typeface="Calibri"/>
                <a:ea typeface="Calibri"/>
                <a:cs typeface="Times New Roman"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 smtClean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7" name="Рисунок 6" descr="у.к.Толмаев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8024" y="1772816"/>
            <a:ext cx="3096344" cy="4176464"/>
          </a:xfrm>
          <a:prstGeom prst="rect">
            <a:avLst/>
          </a:prstGeom>
        </p:spPr>
      </p:pic>
      <p:pic>
        <p:nvPicPr>
          <p:cNvPr id="5" name="Рисунок 4" descr="20200422_1527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772816"/>
            <a:ext cx="3024336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100" kern="0" dirty="0" smtClean="0">
                <a:solidFill>
                  <a:schemeClr val="tx1"/>
                </a:solidFill>
                <a:effectLst/>
                <a:latin typeface="Times New Roman" pitchFamily="16" charset="0"/>
                <a:cs typeface="Times New Roman" pitchFamily="16" charset="0"/>
              </a:rPr>
              <a:t>15. Общественно-педагогическая активность педагога: участие в комиссиях, педагогических сообществах, в жюри конкурсов 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700808"/>
            <a:ext cx="4075936" cy="4389120"/>
          </a:xfrm>
        </p:spPr>
        <p:txBody>
          <a:bodyPr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Муниципальный уровень:</a:t>
            </a:r>
          </a:p>
          <a:p>
            <a:pPr algn="just">
              <a:buClrTx/>
              <a:buSzPct val="100000"/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подготовка и судейство ежегодного Турнира по мини-футболу среди юношей на призы Главы Ромодановского муниципального района.</a:t>
            </a:r>
          </a:p>
          <a:p>
            <a:pPr>
              <a:buClrTx/>
              <a:buSzPct val="100000"/>
              <a:buFont typeface="Wingdings" pitchFamily="2" charset="2"/>
              <a:buChar char="q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200426_12591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772816"/>
            <a:ext cx="3544709" cy="41764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200422_14582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496944" cy="572448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79438"/>
            <a:ext cx="8424936" cy="1049362"/>
          </a:xfrm>
        </p:spPr>
        <p:txBody>
          <a:bodyPr>
            <a:noAutofit/>
          </a:bodyPr>
          <a:lstStyle/>
          <a:p>
            <a:pPr marL="514350" indent="-514350"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Результаты участия в инновационной (экспериментальной) деятельности</a:t>
            </a:r>
          </a:p>
          <a:p>
            <a:pPr marL="514350" indent="-514350" algn="ctr"/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51520" y="3140968"/>
            <a:ext cx="8496944" cy="1080120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Font typeface="Wingdings" pitchFamily="2" charset="2"/>
              <a:buChar char="Ø"/>
            </a:pPr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https://sportrom.schoolrm.ru/sveden/employees/28517/379206/?bitrix_include_areas=N&amp;clear_cache=Y</a:t>
            </a:r>
            <a:endParaRPr lang="ru-RU" sz="2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293096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Font typeface="Wingdings" pitchFamily="2" charset="2"/>
              <a:buChar char="Ø"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https://sportrom.schoolrm.ru/edu-process/directions/453659/?bitrix_include_areas=Y&amp;clear_cache=Y</a:t>
            </a: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484784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None/>
            </a:pP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Республиканский уровень </a:t>
            </a:r>
          </a:p>
          <a:p>
            <a:pPr>
              <a:buClr>
                <a:srgbClr val="FF0000"/>
              </a:buCl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</a:p>
          <a:p>
            <a:pPr algn="ctr">
              <a:buClr>
                <a:srgbClr val="FF0000"/>
              </a:buCl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Инновационная деятельность </a:t>
            </a:r>
          </a:p>
          <a:p>
            <a:pPr>
              <a:buClr>
                <a:srgbClr val="FF0000"/>
              </a:buCl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МБУ ДО «Ромодановская ДЮСШ» </a:t>
            </a:r>
          </a:p>
          <a:p>
            <a:pPr>
              <a:buClr>
                <a:srgbClr val="FF0000"/>
              </a:buCl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«ПЕРСОНИФИЦИРОВАННОЕ </a:t>
            </a:r>
          </a:p>
          <a:p>
            <a:pPr>
              <a:buClr>
                <a:srgbClr val="FF0000"/>
              </a:buCl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ДОПОЛНИТЕЛЬНОЕ ОБРАЗОВАНИЕ»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40960" cy="93610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 Результаты участия в инновационной (экспериментальной) деятельности</a:t>
            </a: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справка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3890404" cy="5324992"/>
          </a:xfrm>
        </p:spPr>
      </p:pic>
      <p:pic>
        <p:nvPicPr>
          <p:cNvPr id="1026" name="Picture 2" descr="C:\Users\ДЮСШ\Desktop\ПФДО\ПРИКАЗ п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533922"/>
            <a:ext cx="3889737" cy="5324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579438"/>
            <a:ext cx="8352928" cy="112137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Степень обеспечения повышения уровня подготовленности воспитанников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СПРАВКА 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00808"/>
            <a:ext cx="3456384" cy="4359872"/>
          </a:xfrm>
        </p:spPr>
      </p:pic>
      <p:pic>
        <p:nvPicPr>
          <p:cNvPr id="8" name="Содержимое 7" descr="справка (2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772816"/>
            <a:ext cx="3600400" cy="431179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11872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ru-RU" sz="31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Сохранность контингента воспитанников на этапах спортивной подготовки</a:t>
            </a:r>
            <a:endParaRPr lang="ru-RU" sz="3100" dirty="0">
              <a:solidFill>
                <a:schemeClr val="tx1"/>
              </a:solidFill>
              <a:effectLst/>
            </a:endParaRPr>
          </a:p>
        </p:txBody>
      </p:sp>
      <p:pic>
        <p:nvPicPr>
          <p:cNvPr id="10" name="Содержимое 9" descr="20200426_130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556792"/>
            <a:ext cx="3528392" cy="438943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3400"/>
            <a:ext cx="8352928" cy="91440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3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4. Результаты анализа текущей документации</a:t>
            </a:r>
            <a:r>
              <a:rPr lang="ru-RU" sz="1400" dirty="0" smtClean="0">
                <a:latin typeface="Times New Roman"/>
                <a:ea typeface="Times New Roman"/>
              </a:rPr>
              <a:t/>
            </a:r>
            <a:br>
              <a:rPr lang="ru-RU" sz="1400" dirty="0" smtClean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447802"/>
            <a:ext cx="8115111" cy="4429470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0"/>
              </a:spcAft>
              <a:tabLst>
                <a:tab pos="450000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	</a:t>
            </a:r>
            <a:r>
              <a:rPr lang="ru-RU" sz="2800" dirty="0" smtClean="0">
                <a:latin typeface="Times New Roman"/>
                <a:ea typeface="Times New Roman"/>
              </a:rPr>
              <a:t>Согласно нормативным документам, имеется следующая учебная документация:</a:t>
            </a:r>
          </a:p>
          <a:p>
            <a:pPr marL="342900" lvl="0" indent="-342900" algn="just">
              <a:spcAft>
                <a:spcPts val="0"/>
              </a:spcAft>
              <a:buClrTx/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2800" dirty="0" smtClean="0">
                <a:latin typeface="Times New Roman"/>
                <a:ea typeface="Times New Roman"/>
              </a:rPr>
              <a:t>журнал учета работы учебных групп;</a:t>
            </a:r>
          </a:p>
          <a:p>
            <a:pPr marL="342900" lvl="0" indent="-342900" algn="just">
              <a:spcAft>
                <a:spcPts val="0"/>
              </a:spcAft>
              <a:buClrTx/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2800" dirty="0" smtClean="0">
                <a:latin typeface="Times New Roman"/>
                <a:ea typeface="Times New Roman"/>
              </a:rPr>
              <a:t>личные дела обучающихся (заявление, личные карточки, мед. справки);</a:t>
            </a:r>
          </a:p>
          <a:p>
            <a:pPr marL="342900" lvl="0" indent="-342900" algn="just">
              <a:spcAft>
                <a:spcPts val="0"/>
              </a:spcAft>
              <a:buClrTx/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2800" dirty="0" smtClean="0">
                <a:latin typeface="Times New Roman"/>
                <a:ea typeface="Times New Roman"/>
              </a:rPr>
              <a:t>протоколы контрольных переводных нормативов;</a:t>
            </a:r>
          </a:p>
          <a:p>
            <a:pPr marL="342900" lvl="0" indent="-342900" algn="just">
              <a:spcAft>
                <a:spcPts val="0"/>
              </a:spcAft>
              <a:buClrTx/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2800" dirty="0" smtClean="0">
                <a:latin typeface="Times New Roman"/>
                <a:ea typeface="Times New Roman"/>
              </a:rPr>
              <a:t>календарный план спортивно-массовых мероприятий;</a:t>
            </a:r>
          </a:p>
          <a:p>
            <a:pPr marL="342900" lvl="0" indent="-342900" algn="just">
              <a:spcAft>
                <a:spcPts val="0"/>
              </a:spcAft>
              <a:buClrTx/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2800" dirty="0" smtClean="0">
                <a:latin typeface="Times New Roman"/>
                <a:ea typeface="Times New Roman"/>
              </a:rPr>
              <a:t>протоколы, положения соревнований;</a:t>
            </a:r>
          </a:p>
          <a:p>
            <a:pPr marL="342900" lvl="0" indent="-342900" algn="just">
              <a:spcAft>
                <a:spcPts val="0"/>
              </a:spcAft>
              <a:buClrTx/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2800" dirty="0" smtClean="0">
                <a:latin typeface="Times New Roman"/>
                <a:ea typeface="Times New Roman"/>
              </a:rPr>
              <a:t>учебные планы и рабочий план конспект;</a:t>
            </a:r>
          </a:p>
          <a:p>
            <a:pPr marL="342900" lvl="0" indent="-342900" algn="just">
              <a:spcAft>
                <a:spcPts val="0"/>
              </a:spcAft>
              <a:buClrTx/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2800" dirty="0" smtClean="0">
                <a:latin typeface="Times New Roman"/>
                <a:ea typeface="Times New Roman"/>
              </a:rPr>
              <a:t>план воспитательной  и культурно-массовой работы с обучающимися;</a:t>
            </a:r>
          </a:p>
          <a:p>
            <a:pPr marL="342900" lvl="0" indent="-342900" algn="just">
              <a:spcAft>
                <a:spcPts val="0"/>
              </a:spcAft>
              <a:buClrTx/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2800" dirty="0" smtClean="0">
                <a:latin typeface="Times New Roman"/>
                <a:ea typeface="Times New Roman"/>
              </a:rPr>
              <a:t>перспективный план.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3622</TotalTime>
  <Words>646</Words>
  <Application>Microsoft Office PowerPoint</Application>
  <PresentationFormat>Экран (4:3)</PresentationFormat>
  <Paragraphs>109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Аспект</vt:lpstr>
      <vt:lpstr> МИНИСТЕРСТВО ОБРАЗОВАНИЯ РЕСПУБЛИКИ МОРДОВИЯ   ПОРТФОЛИО</vt:lpstr>
      <vt:lpstr>Слайд 2</vt:lpstr>
      <vt:lpstr>Слайд 3</vt:lpstr>
      <vt:lpstr>Слайд 4</vt:lpstr>
      <vt:lpstr>Слайд 5</vt:lpstr>
      <vt:lpstr>1. Результаты участия в инновационной (экспериментальной) деятельности</vt:lpstr>
      <vt:lpstr>Слайд 7</vt:lpstr>
      <vt:lpstr>   3. Сохранность контингента воспитанников на этапах спортивной подготовки</vt:lpstr>
      <vt:lpstr>4. Результаты анализа текущей документации </vt:lpstr>
      <vt:lpstr>4. Результаты анализа текущей документации</vt:lpstr>
      <vt:lpstr>4. Результаты анализа текущей документации</vt:lpstr>
      <vt:lpstr>4. Результаты анализа текущей документации</vt:lpstr>
      <vt:lpstr>4. Результаты анализа текущей документации</vt:lpstr>
      <vt:lpstr>4. Результаты анализа текущей документации</vt:lpstr>
      <vt:lpstr>6. Выполнение воспитанниками требований для присвоения спортивных званий и разрядов</vt:lpstr>
      <vt:lpstr>6. Выполнение воспитанниками требований для присвоения спортивных званий и разрядов</vt:lpstr>
      <vt:lpstr>7. Проведение мастер-классов, открытых занятий, мероприятий (очно)  </vt:lpstr>
      <vt:lpstr>8. Выступления  на заседаниях методических советов, конференциях, педагогических чтениях, семинарах, секциях </vt:lpstr>
      <vt:lpstr>8. Выступления  на заседаниях методических советов, конференциях, педагогических чтениях, семинарах, секциях </vt:lpstr>
      <vt:lpstr>8. Выступления  на заседаниях методических советов, конференциях, педагогических чтениях, семинарах, секциях </vt:lpstr>
      <vt:lpstr>9. Результаты участия воспитанников  в официальных соревнованиях </vt:lpstr>
      <vt:lpstr>9. Результаты участия воспитанников  в официальных соревнованиях</vt:lpstr>
      <vt:lpstr>9. Результаты участия воспитанников  в официальных соревнованиях</vt:lpstr>
      <vt:lpstr>9. Результаты участия воспитанников  в официальных соревнованиях</vt:lpstr>
      <vt:lpstr>9. Результаты участия воспитанников  в официальных соревнованиях</vt:lpstr>
      <vt:lpstr>9. Результаты участия воспитанников  в официальных соревнованиях</vt:lpstr>
      <vt:lpstr>9. Результаты участия воспитанников  в официальных соревнованиях</vt:lpstr>
      <vt:lpstr>10. Система взаимодействия с родителями воспитанников </vt:lpstr>
      <vt:lpstr>12. Участие педагога в профессиональных конкурсах </vt:lpstr>
      <vt:lpstr>13. Экспертная деятельность </vt:lpstr>
      <vt:lpstr>14. Награды и поощрения </vt:lpstr>
      <vt:lpstr>14. Награды и поощрения  Межаттестационный период   </vt:lpstr>
      <vt:lpstr>15. Общественно-педагогическая активность педагога: участие в комиссиях, педагогических сообществах, в жюри конкурсов      </vt:lpstr>
      <vt:lpstr>15. Общественно-педагогическая активность педагога: участие в комиссиях, педагогических сообществах, в жюри конкурсов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ДЮСШ</dc:creator>
  <cp:lastModifiedBy>ДЮСШ</cp:lastModifiedBy>
  <cp:revision>70</cp:revision>
  <dcterms:created xsi:type="dcterms:W3CDTF">2020-04-14T08:45:41Z</dcterms:created>
  <dcterms:modified xsi:type="dcterms:W3CDTF">2020-08-07T09:47:25Z</dcterms:modified>
</cp:coreProperties>
</file>