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378" r:id="rId3"/>
    <p:sldId id="366" r:id="rId4"/>
    <p:sldId id="286" r:id="rId5"/>
    <p:sldId id="323" r:id="rId6"/>
    <p:sldId id="316" r:id="rId7"/>
    <p:sldId id="359" r:id="rId8"/>
    <p:sldId id="275" r:id="rId9"/>
    <p:sldId id="403" r:id="rId10"/>
    <p:sldId id="357" r:id="rId11"/>
    <p:sldId id="271" r:id="rId12"/>
    <p:sldId id="329" r:id="rId13"/>
    <p:sldId id="283" r:id="rId14"/>
    <p:sldId id="398" r:id="rId15"/>
    <p:sldId id="399" r:id="rId16"/>
    <p:sldId id="400" r:id="rId17"/>
    <p:sldId id="401" r:id="rId18"/>
    <p:sldId id="402" r:id="rId19"/>
    <p:sldId id="315" r:id="rId20"/>
    <p:sldId id="291" r:id="rId21"/>
    <p:sldId id="320" r:id="rId22"/>
    <p:sldId id="292" r:id="rId23"/>
    <p:sldId id="294" r:id="rId24"/>
    <p:sldId id="394" r:id="rId25"/>
    <p:sldId id="297" r:id="rId26"/>
    <p:sldId id="301" r:id="rId27"/>
    <p:sldId id="300" r:id="rId28"/>
    <p:sldId id="354" r:id="rId29"/>
    <p:sldId id="302" r:id="rId30"/>
    <p:sldId id="303" r:id="rId31"/>
    <p:sldId id="318" r:id="rId32"/>
    <p:sldId id="305" r:id="rId33"/>
    <p:sldId id="308" r:id="rId34"/>
    <p:sldId id="310" r:id="rId35"/>
    <p:sldId id="404" r:id="rId36"/>
    <p:sldId id="307" r:id="rId37"/>
    <p:sldId id="397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7" autoAdjust="0"/>
    <p:restoredTop sz="94660"/>
  </p:normalViewPr>
  <p:slideViewPr>
    <p:cSldViewPr snapToGrid="0">
      <p:cViewPr>
        <p:scale>
          <a:sx n="75" d="100"/>
          <a:sy n="75" d="100"/>
        </p:scale>
        <p:origin x="-630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80450EF-B975-4327-AA00-1483030BDE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13CBF27B-94C4-4779-9273-D9DAB8E863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0977750-40A6-40D6-99F1-B62ECC27C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D7C2B-AE9F-4FD4-BF14-E72F50ECC692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9635574-A0B3-41D4-B867-93462FE31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C281FA2-DC4B-4CC2-B0B0-72DAE64CC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65B4-E042-4095-AD79-13EB906A72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6673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69EE25D-E7A4-4088-B7C6-5D704EE0D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FDE08D5-952C-49CD-BED7-16B783F043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2F620BB-4DB9-4748-9C59-92583D3FD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D7C2B-AE9F-4FD4-BF14-E72F50ECC692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3E187A2-413F-4D5A-9581-12EE08416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AC024C7-ADF3-461C-A58A-CF9AAF28E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65B4-E042-4095-AD79-13EB906A72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62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D0B95400-4703-42A7-BD2F-C93A235B37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CC5994E6-213C-4D74-8FBE-FE6E521FDF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9552922-FBAB-45A1-9BBC-4799083AC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D7C2B-AE9F-4FD4-BF14-E72F50ECC692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5F2B65E-655A-4B41-B7F1-676A34C8C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EC3B953-D19C-4959-99BE-D5101C920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65B4-E042-4095-AD79-13EB906A72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338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830E2B8-FE20-41EB-91BE-3299AC963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A69F684-931B-44FA-8A46-63F0CAC4B3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46F3882-4EB6-45BA-AE5D-2C5FDDC0B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D7C2B-AE9F-4FD4-BF14-E72F50ECC692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627745C-252B-47AC-BC91-2BEFD1CF0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E8DFFAA-20A0-4A57-970A-B4FE55976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65B4-E042-4095-AD79-13EB906A72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6265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3B17DBF-46E3-4651-8ADF-A099B219C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49B3AD2-42ED-4D61-BA5A-E45A979087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1D93B73-692B-4C5B-9CAA-36AFB8D27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D7C2B-AE9F-4FD4-BF14-E72F50ECC692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5B422B5-8460-4D4D-B5A3-3EAD608C9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25E80A2-4DF2-4DBE-8C6A-64147FC3C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65B4-E042-4095-AD79-13EB906A72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2434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7A68C3D-157D-4C2C-A62F-B06E45A29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6B27843-0BD5-4509-8FB0-54B3D1080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44954E7-4625-424D-906A-21110706E6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1B043FA-FC66-4DB4-A194-424D70049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D7C2B-AE9F-4FD4-BF14-E72F50ECC692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E048B73-F51F-45BA-8DC6-4A64215D0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D859469-A431-4E9A-9358-B44EAFEC4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65B4-E042-4095-AD79-13EB906A72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739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68CDAE5-B63A-4B5A-BBED-BE1347B83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40BA5AC-5879-4886-8C6C-F7A95958E7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63C83C2-D775-4658-B827-7C377438D0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1EEB282D-04F4-43B0-BAB7-8DA26A4E2F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396D985D-5DBA-45BE-95BA-BAFD06DFA5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48907843-63E5-41E9-AA25-23CA92730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D7C2B-AE9F-4FD4-BF14-E72F50ECC692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64636504-3D65-4A0B-992F-4735AD158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661B6846-0295-4FED-AEA9-EBBB1E94D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65B4-E042-4095-AD79-13EB906A72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987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361A2C9-F33A-447F-8A9F-18D13B74D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D625DB70-ADC3-403A-A0D7-BC97107D4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D7C2B-AE9F-4FD4-BF14-E72F50ECC692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DBF1E053-A063-4738-B9DF-7A16EF71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7F72A81-768B-4C20-B256-307C4105A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65B4-E042-4095-AD79-13EB906A72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0630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F68FAF4C-ED4E-440F-8DCA-EF28BCF31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D7C2B-AE9F-4FD4-BF14-E72F50ECC692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CE5A4EB4-8D23-4EF7-A003-D3054E771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D44C3E3-3E72-46E3-AC12-866422545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65B4-E042-4095-AD79-13EB906A72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921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185C46B-BE6B-4BBB-91C2-C6402CCDD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DC5388B-262A-42B9-A957-1D541E2151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58DF3C8-9F22-4852-976D-D69E01EE2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5BC21C6-0BD2-411D-A8EE-EB9C4F2B4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D7C2B-AE9F-4FD4-BF14-E72F50ECC692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6ABB6B8-F157-4B34-BEDD-F189BAA24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D9C1424-9C62-448E-80BD-76181C071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65B4-E042-4095-AD79-13EB906A72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656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32A3D29-95B5-4622-803C-798DF3168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583357E7-32C2-4832-9986-ABB2EB3361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ED2675D-AB8A-42D7-A1B3-7700D854E6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1BB13EF-3FB4-486E-85AC-490787D3E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D7C2B-AE9F-4FD4-BF14-E72F50ECC692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7F352F3-CF0F-4F4F-A1B2-46C442534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793FCF8-E9EA-47FF-91E2-597A63F78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65B4-E042-4095-AD79-13EB906A72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133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7CE4677-944C-408E-A1B5-1A3A969A2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F42BA19-3310-4891-9CD4-8324B29FD6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91F0B18-2060-4F82-9049-4EA70740E9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BD7C2B-AE9F-4FD4-BF14-E72F50ECC692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37BD76C-FEE3-42C5-85F7-483B2953F8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AEC8B3C-78CD-40A0-9D1E-63684D0555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765B4-E042-4095-AD79-13EB906A72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227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s70sar.schoolrm.ru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.jpeg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2.png"/><Relationship Id="rId4" Type="http://schemas.openxmlformats.org/officeDocument/2006/relationships/oleObject" Target="../embeddings/oleObject1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F18A328-688E-4A8C-A139-E9748AFD97D5}"/>
              </a:ext>
            </a:extLst>
          </p:cNvPr>
          <p:cNvSpPr txBox="1"/>
          <p:nvPr/>
        </p:nvSpPr>
        <p:spPr>
          <a:xfrm>
            <a:off x="558800" y="705644"/>
            <a:ext cx="7124699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РМ</a:t>
            </a:r>
          </a:p>
          <a:p>
            <a:pPr algn="ctr"/>
            <a:r>
              <a:rPr lang="ru-RU" sz="6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Зотовой Татьяны Геннадьевны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МДОУ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№70 комбинированного вида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г.о. Саранск</a:t>
            </a: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Дата рождения: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01.01.1971 год</a:t>
            </a: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Профессиональное образование: высшее</a:t>
            </a:r>
            <a:endParaRPr lang="ru-RU" b="1" i="1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МГПИ им. М.Е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Евсевьева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по специальности 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«Педагогика и психология (дошкольная)»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№ диплома: 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ЦВ №339685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 дата выдачи: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02.07.1992 г .</a:t>
            </a: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Стаж педагогической работы: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27 лет</a:t>
            </a: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Общий трудовой стаж: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27 лет</a:t>
            </a: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Наличие квалификационной категории: высшая</a:t>
            </a:r>
            <a:endParaRPr lang="ru-RU" b="1" i="1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аттестации: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22.05.2017года</a:t>
            </a:r>
          </a:p>
          <a:p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026" name="Picture 2" descr="C:\Users\Intel\Desktop\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0501" y="1313161"/>
            <a:ext cx="3695700" cy="41585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434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0335" y="998369"/>
            <a:ext cx="3943352" cy="5565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282" y="292100"/>
            <a:ext cx="3669847" cy="5190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06342" y="1007174"/>
            <a:ext cx="4103917" cy="5578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53078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Picture 2" descr="C:\Users\Intel\Desktop\сертификаты\14720747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7028" y="1859739"/>
            <a:ext cx="5697015" cy="4027536"/>
          </a:xfrm>
          <a:prstGeom prst="rect">
            <a:avLst/>
          </a:prstGeom>
          <a:noFill/>
        </p:spPr>
      </p:pic>
      <p:sp>
        <p:nvSpPr>
          <p:cNvPr id="15362" name="AutoShape 2" descr="C:\Users\Intel\Desktop\%D0%B0%D1%82%D1%82%D0%B5%D1%81%D1%82%D0%B0%D1%86%D0%B8%D1%8F\2-60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4" name="AutoShape 4" descr="C:\Users\Intel\Desktop\%D0%B0%D1%82%D1%82%D0%B5%D1%81%D1%82%D0%B0%D1%86%D0%B8%D1%8F\2-60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6" name="AutoShape 6" descr="C:\Users\Intel\Desktop\%D0%B0%D1%82%D1%82%D0%B5%D1%81%D1%82%D0%B0%D1%86%D0%B8%D1%8F\2-60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6524" y="0"/>
            <a:ext cx="2762032" cy="3970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98876" y="1318571"/>
            <a:ext cx="3800943" cy="5214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739993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812752"/>
            <a:ext cx="6642100" cy="4835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BB22F18-0671-46DE-AAA3-0B3F62F740BA}"/>
              </a:ext>
            </a:extLst>
          </p:cNvPr>
          <p:cNvSpPr txBox="1"/>
          <p:nvPr/>
        </p:nvSpPr>
        <p:spPr>
          <a:xfrm>
            <a:off x="393700" y="304800"/>
            <a:ext cx="11264899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b="1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4.Результаты участия воспитанников</a:t>
            </a:r>
            <a:r>
              <a:rPr lang="ru-RU" sz="2400" b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kern="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конкурсах, выставках, турнирах</a:t>
            </a:r>
            <a:r>
              <a:rPr lang="ru-RU" sz="2400" b="1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400" b="1" i="1" kern="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соревнованиях, акциях,</a:t>
            </a:r>
            <a:r>
              <a:rPr lang="ru-RU" sz="2400" b="1" i="1" kern="1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i="1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фестивалях</a:t>
            </a:r>
            <a:endParaRPr lang="ru-RU" sz="2400" b="1" i="1" dirty="0"/>
          </a:p>
        </p:txBody>
      </p:sp>
      <p:pic>
        <p:nvPicPr>
          <p:cNvPr id="12290" name="Picture 2" descr="C:\Users\Intel\Downloads\страница_1 (48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39488" y="1442570"/>
            <a:ext cx="3382112" cy="4780430"/>
          </a:xfrm>
          <a:prstGeom prst="rect">
            <a:avLst/>
          </a:prstGeom>
          <a:noFill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447801"/>
            <a:ext cx="3414950" cy="4724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05725" y="1461232"/>
            <a:ext cx="3424580" cy="4736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97947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267" y="302985"/>
            <a:ext cx="2947317" cy="4147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8906" y="2137229"/>
            <a:ext cx="2903210" cy="4169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4171" y="250183"/>
            <a:ext cx="3004229" cy="4321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08358" y="2156635"/>
            <a:ext cx="3051227" cy="429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804" y="968547"/>
            <a:ext cx="3533295" cy="5000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71" y="965201"/>
            <a:ext cx="3562771" cy="4978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0471" y="1016000"/>
            <a:ext cx="3497732" cy="4940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3" name="Picture 1" descr="G:\накопительное портфолио\215638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4600" y="609600"/>
            <a:ext cx="3171468" cy="4790315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57212" y="1333500"/>
            <a:ext cx="4831588" cy="344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G:\накопительное портфолио\923225К1.1.2021.1 (1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6726" y="596900"/>
            <a:ext cx="3220714" cy="48133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561" y="241300"/>
            <a:ext cx="3259878" cy="467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s://sun9-60.userapi.com/impg/pDAHEaPJf73mY_-E8fyoeVNFMR59WtdG8RUteQ/x0-8VoRM6fE.jpg?size=748x1080&amp;quality=96&amp;sign=e36da792003ba77a9fd0acc4a6d6f828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0108" y="0"/>
            <a:ext cx="3219309" cy="4648200"/>
          </a:xfrm>
          <a:prstGeom prst="rect">
            <a:avLst/>
          </a:prstGeom>
          <a:noFill/>
        </p:spPr>
      </p:pic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01874" y="2286000"/>
            <a:ext cx="2946526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50125" y="2451100"/>
            <a:ext cx="3041875" cy="4245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6120" y="285750"/>
            <a:ext cx="3934780" cy="574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38335" y="431800"/>
            <a:ext cx="4043327" cy="562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" y="368300"/>
            <a:ext cx="3784600" cy="4931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6439" y="381000"/>
            <a:ext cx="3429491" cy="495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29601" y="388680"/>
            <a:ext cx="3428999" cy="4958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00927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4000" y="391887"/>
            <a:ext cx="115189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Инновационный педагогический опыт на тему: </a:t>
            </a:r>
          </a:p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«Подготовка старших дошкольников к обучению грамоте с применением метода наглядного моделирования» представлен на сайте: </a:t>
            </a:r>
            <a:r>
              <a:rPr lang="en-AU" sz="2400" b="1" i="1" dirty="0" smtClean="0">
                <a:latin typeface="Times New Roman" pitchFamily="18" charset="0"/>
                <a:cs typeface="Times New Roman" pitchFamily="18" charset="0"/>
                <a:hlinkClick r:id="rId3"/>
              </a:rPr>
              <a:t>https://ds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  <a:hlinkClick r:id="rId3"/>
              </a:rPr>
              <a:t>70</a:t>
            </a:r>
            <a:r>
              <a:rPr lang="en-AU" sz="2400" b="1" i="1" dirty="0" smtClean="0">
                <a:latin typeface="Times New Roman" pitchFamily="18" charset="0"/>
                <a:cs typeface="Times New Roman" pitchFamily="18" charset="0"/>
                <a:hlinkClick r:id="rId3"/>
              </a:rPr>
              <a:t>sar.schoolrm.ru/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Оригинальность педагогического опыта составляет: 84, 37%</a:t>
            </a:r>
            <a:endParaRPr lang="ru-RU" sz="2400" i="1" dirty="0"/>
          </a:p>
        </p:txBody>
      </p:sp>
      <p:pic>
        <p:nvPicPr>
          <p:cNvPr id="21506" name="Picture 2" descr="https://sun9-10.userapi.com/impg/_U4Uac1VB1z8duO6oq1wgyxNbszAvvocADeRlg/TIWkvoNVRLA.jpg?size=1049x885&amp;quality=96&amp;sign=04dd50e02886bf6aa9d67594307f92bd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2718" y="1976228"/>
            <a:ext cx="5560614" cy="46912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5307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99A6D20-ADF5-4926-BCD7-D09DC9999CB5}"/>
              </a:ext>
            </a:extLst>
          </p:cNvPr>
          <p:cNvSpPr txBox="1"/>
          <p:nvPr/>
        </p:nvSpPr>
        <p:spPr>
          <a:xfrm>
            <a:off x="787400" y="304800"/>
            <a:ext cx="9969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Наличие авторских программ,  методических пособий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Intel\Downloads\страница_1 (39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5500" y="1130301"/>
            <a:ext cx="3612025" cy="5105400"/>
          </a:xfrm>
          <a:prstGeom prst="rect">
            <a:avLst/>
          </a:prstGeom>
          <a:noFill/>
        </p:spPr>
      </p:pic>
      <p:pic>
        <p:nvPicPr>
          <p:cNvPr id="7" name="Picture 1" descr="C:\Users\Intel\Downloads\страница_1 (28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27575" y="1168400"/>
            <a:ext cx="3243726" cy="5105400"/>
          </a:xfrm>
          <a:prstGeom prst="rect">
            <a:avLst/>
          </a:prstGeom>
          <a:noFill/>
        </p:spPr>
      </p:pic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0563" y="1130301"/>
            <a:ext cx="3551237" cy="4939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797749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4259790" y="673768"/>
          <a:ext cx="3487936" cy="52217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Изображение" r:id="rId4" imgW="21742857" imgH="32542857" progId="StaticMetafile">
                  <p:embed/>
                </p:oleObj>
              </mc:Choice>
              <mc:Fallback>
                <p:oleObj name="Изображение" r:id="rId4" imgW="21742857" imgH="32542857" progId="StaticMetafile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59790" y="673768"/>
                        <a:ext cx="3487936" cy="52217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7883949" y="637675"/>
          <a:ext cx="3577721" cy="52698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Изображение" r:id="rId6" imgW="21885714" imgH="32228571" progId="StaticMetafile">
                  <p:embed/>
                </p:oleObj>
              </mc:Choice>
              <mc:Fallback>
                <p:oleObj name="Изображение" r:id="rId6" imgW="21885714" imgH="32228571" progId="StaticMetafile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3949" y="637675"/>
                        <a:ext cx="3577721" cy="52698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6631" y="649705"/>
            <a:ext cx="3675215" cy="5209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314388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ABE7055-D4D0-47EF-8B9C-28EFE67545A0}"/>
              </a:ext>
            </a:extLst>
          </p:cNvPr>
          <p:cNvSpPr txBox="1"/>
          <p:nvPr/>
        </p:nvSpPr>
        <p:spPr>
          <a:xfrm>
            <a:off x="508000" y="304800"/>
            <a:ext cx="1130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6. Выступления </a:t>
            </a:r>
            <a:r>
              <a:rPr lang="ru-RU" sz="2400" b="1" i="1" kern="1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 </a:t>
            </a:r>
            <a:r>
              <a:rPr lang="ru-RU" sz="2400" b="1" i="1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заседаниях методических советов, научно-практических конференциях, педагогических чтениях, семинарах, секциях, </a:t>
            </a:r>
            <a:r>
              <a:rPr lang="ru-RU" sz="2400" b="1" i="1" kern="1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форумах</a:t>
            </a:r>
            <a:endParaRPr lang="ru-RU" sz="2400" b="1" i="1" dirty="0"/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0601" y="1236661"/>
            <a:ext cx="3376134" cy="4719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1975" y="1270001"/>
            <a:ext cx="3408065" cy="4698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1686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6" name="Picture 3" descr="C:\Users\Intel\Downloads\страница_1 (9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4741" y="596900"/>
            <a:ext cx="3555759" cy="5181600"/>
          </a:xfrm>
          <a:prstGeom prst="rect">
            <a:avLst/>
          </a:prstGeom>
          <a:noFill/>
        </p:spPr>
      </p:pic>
      <p:pic>
        <p:nvPicPr>
          <p:cNvPr id="7" name="Picture 4" descr="C:\Users\Intel\Downloads\страница_1 (10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5601" y="571499"/>
            <a:ext cx="3737818" cy="5283201"/>
          </a:xfrm>
          <a:prstGeom prst="rect">
            <a:avLst/>
          </a:prstGeom>
          <a:noFill/>
        </p:spPr>
      </p:pic>
      <p:pic>
        <p:nvPicPr>
          <p:cNvPr id="41986" name="Picture 2" descr="C:\Users\Intel\Downloads\страница_1 (30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39237" y="596900"/>
            <a:ext cx="3518170" cy="51942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10070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2195" y="492627"/>
            <a:ext cx="4042635" cy="5692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57573" y="482600"/>
            <a:ext cx="3951170" cy="572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D491D0E-AB2D-4BAA-BCCB-5EAEE51C95BD}"/>
              </a:ext>
            </a:extLst>
          </p:cNvPr>
          <p:cNvSpPr txBox="1"/>
          <p:nvPr/>
        </p:nvSpPr>
        <p:spPr>
          <a:xfrm>
            <a:off x="762000" y="279400"/>
            <a:ext cx="10553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7. Проведение открытых занятий, мастер-классов, мероприятий</a:t>
            </a:r>
            <a:endParaRPr lang="ru-RU" sz="2400" b="1" i="1" dirty="0"/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0051" y="927100"/>
            <a:ext cx="3615561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9425" y="939802"/>
            <a:ext cx="3559175" cy="4934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Users\Intel\Downloads\страница_1 (43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0713" y="939800"/>
            <a:ext cx="3450293" cy="4927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970358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A4FC687-8AF0-458F-9004-37ACA7F06110}"/>
              </a:ext>
            </a:extLst>
          </p:cNvPr>
          <p:cNvSpPr txBox="1"/>
          <p:nvPr/>
        </p:nvSpPr>
        <p:spPr>
          <a:xfrm>
            <a:off x="1682044" y="304800"/>
            <a:ext cx="8240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Экспертная деятельность</a:t>
            </a:r>
          </a:p>
        </p:txBody>
      </p:sp>
      <p:pic>
        <p:nvPicPr>
          <p:cNvPr id="5" name="Picture 2" descr="C:\Users\Intel\Downloads\страница_1 (29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75" y="927100"/>
            <a:ext cx="3656225" cy="4805316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37500" y="927100"/>
            <a:ext cx="3467100" cy="4737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6401" y="914400"/>
            <a:ext cx="3721560" cy="477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045015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AA87077-BC57-4D13-9A06-960BA2D3410F}"/>
              </a:ext>
            </a:extLst>
          </p:cNvPr>
          <p:cNvSpPr txBox="1"/>
          <p:nvPr/>
        </p:nvSpPr>
        <p:spPr>
          <a:xfrm>
            <a:off x="368300" y="342900"/>
            <a:ext cx="1150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Общественно-педагогическая активность педагога: участие в комиссиях, педагогических сообществах, в жюри конкурсов</a:t>
            </a:r>
          </a:p>
        </p:txBody>
      </p:sp>
      <p:pic>
        <p:nvPicPr>
          <p:cNvPr id="5" name="Picture 3" descr="C:\Users\Intel\Downloads\приказ6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276" y="1150959"/>
            <a:ext cx="3407424" cy="4754542"/>
          </a:xfrm>
          <a:prstGeom prst="rect">
            <a:avLst/>
          </a:prstGeom>
          <a:noFill/>
        </p:spPr>
      </p:pic>
      <p:pic>
        <p:nvPicPr>
          <p:cNvPr id="7" name="Picture 2" descr="C:\Users\Intel\Downloads\приказ2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35700" y="1143001"/>
            <a:ext cx="3251200" cy="4595394"/>
          </a:xfrm>
          <a:prstGeom prst="rect">
            <a:avLst/>
          </a:prstGeom>
          <a:noFill/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28087" y="2082800"/>
            <a:ext cx="3008313" cy="4316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55963" y="1892300"/>
            <a:ext cx="3136573" cy="433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477558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4" name="Picture 2" descr="C:\Users\Intel\Downloads\приказ4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1199" y="647699"/>
            <a:ext cx="3572234" cy="5118101"/>
          </a:xfrm>
          <a:prstGeom prst="rect">
            <a:avLst/>
          </a:prstGeom>
          <a:noFill/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94400" y="660400"/>
            <a:ext cx="3594100" cy="510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00B908E-B5D8-4132-AD72-5FC95255FC79}"/>
              </a:ext>
            </a:extLst>
          </p:cNvPr>
          <p:cNvSpPr txBox="1"/>
          <p:nvPr/>
        </p:nvSpPr>
        <p:spPr>
          <a:xfrm>
            <a:off x="279400" y="292101"/>
            <a:ext cx="114554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10. Позитивные результаты работы с воспитанниками</a:t>
            </a:r>
          </a:p>
          <a:p>
            <a:pPr algn="ctr"/>
            <a:endParaRPr lang="ru-RU" sz="2400" b="1" i="1" kern="100" dirty="0">
              <a:latin typeface="Times New Roman" panose="02020603050405020304" pitchFamily="18" charset="0"/>
            </a:endParaRPr>
          </a:p>
          <a:p>
            <a:pPr algn="ctr"/>
            <a:endParaRPr lang="ru-RU" sz="2400" b="1" i="1" kern="100" dirty="0">
              <a:latin typeface="Times New Roman" panose="02020603050405020304" pitchFamily="18" charset="0"/>
            </a:endParaRPr>
          </a:p>
          <a:p>
            <a:pPr algn="ctr"/>
            <a:endParaRPr lang="ru-RU" sz="4400" b="1" i="1" dirty="0"/>
          </a:p>
        </p:txBody>
      </p:sp>
      <p:pic>
        <p:nvPicPr>
          <p:cNvPr id="6" name="Picture 2" descr="C:\Users\Intel\Downloads\страница_1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2775" y="1117600"/>
            <a:ext cx="3800713" cy="5207000"/>
          </a:xfrm>
          <a:prstGeom prst="rect">
            <a:avLst/>
          </a:prstGeom>
          <a:noFill/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3633" y="977900"/>
            <a:ext cx="3766369" cy="538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7981" y="1117600"/>
            <a:ext cx="3754794" cy="524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32559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687286" y="631371"/>
            <a:ext cx="881742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СОДЕРЖАНИЕ</a:t>
            </a:r>
          </a:p>
          <a:p>
            <a:pPr algn="just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Раздел 1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Участие в инновационной (экспериментальной) деятельности.</a:t>
            </a:r>
          </a:p>
          <a:p>
            <a:pPr algn="just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Раздел 2.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Наставничество  </a:t>
            </a:r>
          </a:p>
          <a:p>
            <a:pPr algn="just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Раздел 3.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Наличие публикаций.</a:t>
            </a:r>
          </a:p>
          <a:p>
            <a:pPr algn="just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Раздел 4.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Результаты участия воспитанников в: конкурсах, выставках, турнирах, соревнованиях, акциях, фестивалях.</a:t>
            </a:r>
          </a:p>
          <a:p>
            <a:pPr algn="just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Раздел  5.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Наличие авторских программ, методических пособий.</a:t>
            </a:r>
          </a:p>
          <a:p>
            <a:pPr algn="just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Раздел 6.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радиопередачах.</a:t>
            </a:r>
          </a:p>
          <a:p>
            <a:pPr algn="just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Раздел 7.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Проведение открытых занятий, мастер- классов, мероприятий.</a:t>
            </a:r>
          </a:p>
          <a:p>
            <a:pPr algn="just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Раздел 8.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Экспертная деятельность.</a:t>
            </a:r>
          </a:p>
          <a:p>
            <a:pPr algn="just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Раздел 9.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Общественно – педагогическая активность педагога: участие в комиссиях, педагогических сообществах, в жюри конкурсов</a:t>
            </a:r>
          </a:p>
          <a:p>
            <a:pPr algn="just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Раздел 10.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Позитивные результаты работы с воспитанниками.</a:t>
            </a:r>
          </a:p>
          <a:p>
            <a:pPr algn="just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Раздел 11.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Качество взаимодействия с родителями.</a:t>
            </a:r>
          </a:p>
          <a:p>
            <a:pPr algn="just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Раздел 12.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Работа с детьми из социально – неблагополучных семей.</a:t>
            </a:r>
          </a:p>
          <a:p>
            <a:pPr algn="just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Раздел 13.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Участие педагога в профессиональных конкурсах.</a:t>
            </a:r>
          </a:p>
          <a:p>
            <a:pPr algn="just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Раздел 14.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Награды и поощрения.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154DC18-FFA6-4C7D-9B69-B2ABD1B2705E}"/>
              </a:ext>
            </a:extLst>
          </p:cNvPr>
          <p:cNvSpPr txBox="1"/>
          <p:nvPr/>
        </p:nvSpPr>
        <p:spPr>
          <a:xfrm>
            <a:off x="228600" y="215900"/>
            <a:ext cx="11785600" cy="1018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" algn="ctr">
              <a:lnSpc>
                <a:spcPct val="115000"/>
              </a:lnSpc>
            </a:pPr>
            <a:r>
              <a:rPr lang="ru-RU" sz="2800" b="1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11. Качество</a:t>
            </a:r>
            <a:r>
              <a:rPr lang="ru-RU" sz="2800" i="1" kern="100" dirty="0"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</a:t>
            </a:r>
            <a:r>
              <a:rPr lang="ru-RU" sz="2800" b="1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взаимодействия</a:t>
            </a:r>
            <a:r>
              <a:rPr lang="ru-RU" sz="2800" b="1" i="1" kern="100" dirty="0"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</a:t>
            </a:r>
            <a:r>
              <a:rPr lang="ru-RU" sz="2800" b="1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800" b="1" i="1" kern="100" dirty="0"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</a:t>
            </a:r>
            <a:r>
              <a:rPr lang="ru-RU" sz="2800" b="1" i="1" kern="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родителями воспитанников</a:t>
            </a:r>
            <a:r>
              <a:rPr lang="ru-RU" sz="2800" i="1" kern="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800" i="1" kern="1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800" b="1" i="1" dirty="0"/>
              <a:t> </a:t>
            </a:r>
            <a:endParaRPr lang="ru-RU" sz="1600" i="1" kern="1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701" y="1079500"/>
            <a:ext cx="3733800" cy="497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51800" y="1136650"/>
            <a:ext cx="3578647" cy="490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64051" y="1095108"/>
            <a:ext cx="3575050" cy="4924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443843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3073A4D-89E4-40E4-8194-2590E38765DE}"/>
              </a:ext>
            </a:extLst>
          </p:cNvPr>
          <p:cNvSpPr txBox="1"/>
          <p:nvPr/>
        </p:nvSpPr>
        <p:spPr>
          <a:xfrm>
            <a:off x="1377244" y="304801"/>
            <a:ext cx="8274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12. Работа с детьми из социально-неблагополучных семей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1" y="810506"/>
            <a:ext cx="3555999" cy="4988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18200" y="825501"/>
            <a:ext cx="3733800" cy="496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907858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5BBB184-01B1-4272-BBB9-92F2C9E67F69}"/>
              </a:ext>
            </a:extLst>
          </p:cNvPr>
          <p:cNvSpPr txBox="1"/>
          <p:nvPr/>
        </p:nvSpPr>
        <p:spPr>
          <a:xfrm>
            <a:off x="1943100" y="279400"/>
            <a:ext cx="866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kern="1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13</a:t>
            </a:r>
            <a:r>
              <a:rPr lang="ru-RU" sz="2400" b="1" i="1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Участие педагога в профессиональных конкурсах</a:t>
            </a:r>
            <a:endParaRPr lang="ru-RU" sz="2400" b="1" i="1" dirty="0"/>
          </a:p>
        </p:txBody>
      </p:sp>
      <p:pic>
        <p:nvPicPr>
          <p:cNvPr id="44034" name="Picture 2" descr="C:\Users\Intel\Downloads\страница_1 (3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2513" y="1168400"/>
            <a:ext cx="3387397" cy="4787900"/>
          </a:xfrm>
          <a:prstGeom prst="rect">
            <a:avLst/>
          </a:prstGeom>
          <a:noFill/>
        </p:spPr>
      </p:pic>
      <p:pic>
        <p:nvPicPr>
          <p:cNvPr id="5" name="Picture 2" descr="https://upload2.schoolrm.ru/iblock/ee4/ee47dc2770b033db50afc053dfb9f9e3/b90e694b9d855d01286b844cb466ef0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27634" y="1193800"/>
            <a:ext cx="3230087" cy="4521200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62900" y="1155700"/>
            <a:ext cx="3261998" cy="4560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966503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699" y="381001"/>
            <a:ext cx="4019013" cy="595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https://files2.s-ba.ru/do/konkurs/44531/44531008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06548" y="901701"/>
            <a:ext cx="6212878" cy="4394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09691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1510" y="698499"/>
            <a:ext cx="3770490" cy="5613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Intel\Desktop\сертификаты\81041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312" y="723900"/>
            <a:ext cx="3987197" cy="5636738"/>
          </a:xfrm>
          <a:prstGeom prst="rect">
            <a:avLst/>
          </a:prstGeom>
          <a:noFill/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70482" y="723900"/>
            <a:ext cx="3579033" cy="55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542997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3" name="Picture 3" descr="C:\Users\Intel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520" y="800101"/>
            <a:ext cx="7209180" cy="5156200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35247" y="838200"/>
            <a:ext cx="3604254" cy="509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5AB1BE9-DAA3-4D10-AE44-A34A64C05553}"/>
              </a:ext>
            </a:extLst>
          </p:cNvPr>
          <p:cNvSpPr txBox="1"/>
          <p:nvPr/>
        </p:nvSpPr>
        <p:spPr>
          <a:xfrm>
            <a:off x="1371600" y="304800"/>
            <a:ext cx="1032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14</a:t>
            </a:r>
            <a:r>
              <a:rPr lang="ru-RU" sz="2400" b="1" i="1" kern="1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 Награды </a:t>
            </a:r>
            <a:r>
              <a:rPr lang="ru-RU" sz="2400" b="1" i="1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 поощрения </a:t>
            </a:r>
            <a:endParaRPr lang="ru-RU" sz="2400" b="1" i="1" dirty="0"/>
          </a:p>
        </p:txBody>
      </p:sp>
      <p:pic>
        <p:nvPicPr>
          <p:cNvPr id="5" name="Picture 2" descr="C:\Users\Intel\Downloads\страница_1 (3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3031" y="1054100"/>
            <a:ext cx="3081569" cy="4355628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2373" y="1083130"/>
            <a:ext cx="2942306" cy="4276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Intel\Downloads\зотоватан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0200" y="1070430"/>
            <a:ext cx="3043393" cy="43016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971781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4" name="Picture 2" descr="C:\Users\Intel\AppData\Local\Temp\Rar$DIa4932.14612\923225К1.Б.2021.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7013" y="1885043"/>
            <a:ext cx="2909994" cy="4236358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0476" y="0"/>
            <a:ext cx="2876980" cy="4116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2" descr="C:\Users\Intel\Downloads\хлебозавод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5313" y="228600"/>
            <a:ext cx="2959387" cy="4182932"/>
          </a:xfrm>
          <a:prstGeom prst="rect">
            <a:avLst/>
          </a:prstGeom>
          <a:noFill/>
        </p:spPr>
      </p:pic>
      <p:pic>
        <p:nvPicPr>
          <p:cNvPr id="7" name="Picture 2" descr="C:\Users\Intel\Desktop\сертификаты\81041 (1)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92515" y="1908123"/>
            <a:ext cx="2899485" cy="40989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8D7D176-3D47-4A1C-A3D2-E5C5E7AD97FA}"/>
              </a:ext>
            </a:extLst>
          </p:cNvPr>
          <p:cNvSpPr txBox="1"/>
          <p:nvPr/>
        </p:nvSpPr>
        <p:spPr>
          <a:xfrm>
            <a:off x="228600" y="165100"/>
            <a:ext cx="1145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1.Участие в инновационной </a:t>
            </a:r>
            <a:r>
              <a:rPr lang="ru-RU" sz="2400" i="1" kern="1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(экспериментальной)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endParaRPr lang="ru-RU" sz="2400" b="1" i="1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художественно-творческих способностей у детей дошкольного возраста в процессе продуктивной деятельности»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" descr="C:\Users\Intel\Downloads\Приказ по инноваци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7900" y="1667485"/>
            <a:ext cx="3403600" cy="4715451"/>
          </a:xfrm>
          <a:prstGeom prst="rect">
            <a:avLst/>
          </a:prstGeom>
          <a:noFill/>
        </p:spPr>
      </p:pic>
      <p:pic>
        <p:nvPicPr>
          <p:cNvPr id="5" name="Picture 2" descr="C:\Users\Intel\Downloads\табличка по инновац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2210" y="1694542"/>
            <a:ext cx="6087675" cy="4561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571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D7810F4-7286-4D0B-B419-0FF4D0AB117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5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</p:spPr>
      </p:pic>
      <p:pic>
        <p:nvPicPr>
          <p:cNvPr id="22529" name="Picture 1" descr="C:\Users\Intel\Downloads\страница_1 (38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63678" y="774700"/>
            <a:ext cx="3470356" cy="5118100"/>
          </a:xfrm>
          <a:prstGeom prst="rect">
            <a:avLst/>
          </a:prstGeom>
          <a:noFill/>
        </p:spPr>
      </p:pic>
      <p:pic>
        <p:nvPicPr>
          <p:cNvPr id="18433" name="Picture 1" descr="C:\Users\Intel\Downloads\IMG_20220214_19562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759" y="721078"/>
            <a:ext cx="3650141" cy="5095521"/>
          </a:xfrm>
          <a:prstGeom prst="rect">
            <a:avLst/>
          </a:prstGeom>
          <a:noFill/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81954" y="787400"/>
            <a:ext cx="3514283" cy="509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63108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B8A7D8D-8C66-44D3-A9F6-45B59027880C}"/>
              </a:ext>
            </a:extLst>
          </p:cNvPr>
          <p:cNvSpPr txBox="1"/>
          <p:nvPr/>
        </p:nvSpPr>
        <p:spPr>
          <a:xfrm>
            <a:off x="2144889" y="254000"/>
            <a:ext cx="7710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Наставничество</a:t>
            </a:r>
          </a:p>
        </p:txBody>
      </p:sp>
      <p:pic>
        <p:nvPicPr>
          <p:cNvPr id="17409" name="Picture 1" descr="C:\Users\Intel\Downloads\IMG_20220214_13595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2973" y="876300"/>
            <a:ext cx="3699427" cy="5253247"/>
          </a:xfrm>
          <a:prstGeom prst="rect">
            <a:avLst/>
          </a:prstGeom>
          <a:noFill/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01646" y="850901"/>
            <a:ext cx="3761391" cy="52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13978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25B7BFC-4311-4760-B463-4C404257393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</p:spPr>
      </p:pic>
      <p:pic>
        <p:nvPicPr>
          <p:cNvPr id="20482" name="Picture 2" descr="C:\Users\Intel\Downloads\страница_1 (44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59967" y="723900"/>
            <a:ext cx="3653841" cy="4927600"/>
          </a:xfrm>
          <a:prstGeom prst="rect">
            <a:avLst/>
          </a:prstGeom>
          <a:noFill/>
        </p:spPr>
      </p:pic>
      <p:pic>
        <p:nvPicPr>
          <p:cNvPr id="20483" name="Picture 3" descr="C:\Users\Intel\Downloads\страница_1 (46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39100" y="761999"/>
            <a:ext cx="3594099" cy="5005643"/>
          </a:xfrm>
          <a:prstGeom prst="rect">
            <a:avLst/>
          </a:prstGeom>
          <a:noFill/>
        </p:spPr>
      </p:pic>
      <p:pic>
        <p:nvPicPr>
          <p:cNvPr id="20485" name="Picture 5" descr="C:\Users\Intel\Downloads\страница_1 (50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9083" y="749300"/>
            <a:ext cx="3495218" cy="49402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53078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461AE30-1280-437F-8A30-2709C193C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547" y="152400"/>
            <a:ext cx="8808334" cy="762000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3.Наличие публикаций</a:t>
            </a:r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6478" y="977900"/>
            <a:ext cx="3798985" cy="535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74138" y="935037"/>
            <a:ext cx="3778937" cy="532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242607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" y="654957"/>
            <a:ext cx="3507386" cy="4971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02101" y="665210"/>
            <a:ext cx="3530599" cy="5000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91016" y="622301"/>
            <a:ext cx="3664384" cy="4953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11965</TotalTime>
  <Words>406</Words>
  <Application>Microsoft Office PowerPoint</Application>
  <PresentationFormat>Произвольный</PresentationFormat>
  <Paragraphs>50</Paragraphs>
  <Slides>37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9" baseType="lpstr">
      <vt:lpstr>Тема Office</vt:lpstr>
      <vt:lpstr>Изображение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3.Наличие публикаций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Участие в инновационной (экспериментальной) деятельности</dc:title>
  <dc:creator>key1m</dc:creator>
  <cp:lastModifiedBy>СтВоспитатель</cp:lastModifiedBy>
  <cp:revision>326</cp:revision>
  <dcterms:created xsi:type="dcterms:W3CDTF">2021-02-09T05:40:55Z</dcterms:created>
  <dcterms:modified xsi:type="dcterms:W3CDTF">2022-02-16T09:51:42Z</dcterms:modified>
</cp:coreProperties>
</file>