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sldIdLst>
    <p:sldId id="257" r:id="rId2"/>
    <p:sldId id="259" r:id="rId3"/>
    <p:sldId id="263" r:id="rId4"/>
    <p:sldId id="260" r:id="rId5"/>
    <p:sldId id="346" r:id="rId6"/>
    <p:sldId id="319" r:id="rId7"/>
    <p:sldId id="385" r:id="rId8"/>
    <p:sldId id="389" r:id="rId9"/>
    <p:sldId id="267" r:id="rId10"/>
    <p:sldId id="342" r:id="rId11"/>
    <p:sldId id="337" r:id="rId12"/>
    <p:sldId id="336" r:id="rId13"/>
    <p:sldId id="339" r:id="rId14"/>
    <p:sldId id="338" r:id="rId15"/>
    <p:sldId id="360" r:id="rId16"/>
    <p:sldId id="358" r:id="rId17"/>
    <p:sldId id="373" r:id="rId18"/>
    <p:sldId id="357" r:id="rId19"/>
    <p:sldId id="354" r:id="rId20"/>
    <p:sldId id="352" r:id="rId21"/>
    <p:sldId id="269" r:id="rId22"/>
    <p:sldId id="368" r:id="rId23"/>
    <p:sldId id="290" r:id="rId24"/>
    <p:sldId id="384" r:id="rId25"/>
    <p:sldId id="378" r:id="rId26"/>
    <p:sldId id="386" r:id="rId27"/>
    <p:sldId id="292" r:id="rId28"/>
    <p:sldId id="369" r:id="rId29"/>
    <p:sldId id="370" r:id="rId30"/>
    <p:sldId id="374" r:id="rId31"/>
    <p:sldId id="379" r:id="rId32"/>
    <p:sldId id="388" r:id="rId33"/>
    <p:sldId id="344" r:id="rId34"/>
    <p:sldId id="293" r:id="rId35"/>
    <p:sldId id="305" r:id="rId36"/>
    <p:sldId id="316" r:id="rId37"/>
    <p:sldId id="382" r:id="rId38"/>
    <p:sldId id="381" r:id="rId39"/>
    <p:sldId id="383" r:id="rId40"/>
  </p:sldIdLst>
  <p:sldSz cx="9144000" cy="6858000" type="screen4x3"/>
  <p:notesSz cx="6858000" cy="9144000"/>
  <p:defaultTextStyle>
    <a:defPPr>
      <a:defRPr lang="en-US"/>
    </a:defPPr>
    <a:lvl1pPr marL="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2" d="100"/>
          <a:sy n="102" d="100"/>
        </p:scale>
        <p:origin x="264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12/22/2021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12/22/2021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12/22/2021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12/22/2021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12/22/2021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12/22/2021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12/22/2021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12/22/2021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12/22/2021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12/22/2021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12/22/2021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AF463A-BC7C-46EE-9F1E-7F377CCA4891}" type="datetimeFigureOut">
              <a:rPr lang="en-US" smtClean="0"/>
              <a:pPr/>
              <a:t>12/22/2021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 smtClean="0"/>
              <a:t>МИНИСТЕРСТВО ОБРАЗОВАНИЯ РЕСПУБЛИКИ МОРДОВИЯ</a:t>
            </a:r>
            <a:endParaRPr lang="ru-RU" sz="24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76200" y="1066800"/>
            <a:ext cx="8839200" cy="5257800"/>
          </a:xfrm>
        </p:spPr>
        <p:txBody>
          <a:bodyPr>
            <a:normAutofit/>
          </a:bodyPr>
          <a:lstStyle/>
          <a:p>
            <a:pPr algn="ctr">
              <a:spcBef>
                <a:spcPct val="0"/>
              </a:spcBef>
              <a:buNone/>
            </a:pPr>
            <a:endParaRPr lang="ru-RU" sz="6600" b="1" i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ct val="0"/>
              </a:spcBef>
              <a:buNone/>
            </a:pPr>
            <a:r>
              <a:rPr lang="ru-RU" sz="66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Портфолио</a:t>
            </a:r>
            <a:endParaRPr lang="ru-RU" sz="36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ct val="0"/>
              </a:spcBef>
              <a:buNone/>
            </a:pP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ДУРМАНЕНКО</a:t>
            </a:r>
          </a:p>
          <a:p>
            <a:pPr algn="ctr">
              <a:spcBef>
                <a:spcPct val="0"/>
              </a:spcBef>
              <a:buNone/>
            </a:pP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ЕЛЕНЫ НИКОЛАЕВНЫ</a:t>
            </a:r>
            <a:endParaRPr lang="ru-RU" b="1" i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ct val="0"/>
              </a:spcBef>
              <a:buNone/>
            </a:pPr>
            <a:r>
              <a:rPr lang="ru-RU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методиста</a:t>
            </a:r>
            <a:br>
              <a:rPr lang="ru-RU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муниципального учреждения дополнительного образования</a:t>
            </a:r>
          </a:p>
          <a:p>
            <a:pPr algn="ctr">
              <a:spcBef>
                <a:spcPct val="0"/>
              </a:spcBef>
              <a:buNone/>
            </a:pPr>
            <a:r>
              <a:rPr lang="ru-RU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4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Детско</a:t>
            </a:r>
            <a:r>
              <a:rPr lang="ru-RU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– юношеская спортивная школа №1»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5870" y="0"/>
            <a:ext cx="491226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0"/>
            <a:ext cx="46482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71" y="0"/>
            <a:ext cx="4497371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712"/>
            <a:ext cx="46482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0"/>
            <a:ext cx="44958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6482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0"/>
            <a:ext cx="44958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4196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0"/>
            <a:ext cx="47244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метод1.jpeg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4572000" cy="6858000"/>
          </a:xfrm>
          <a:prstGeom prst="rect">
            <a:avLst/>
          </a:prstGeom>
        </p:spPr>
      </p:pic>
      <p:pic>
        <p:nvPicPr>
          <p:cNvPr id="7" name="Рисунок 6" descr="откр.уроки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0" y="0"/>
            <a:ext cx="457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метод2.jpeg.jpeg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4572000" cy="6858000"/>
          </a:xfrm>
          <a:prstGeom prst="rect">
            <a:avLst/>
          </a:prstGeom>
        </p:spPr>
      </p:pic>
      <p:pic>
        <p:nvPicPr>
          <p:cNvPr id="5" name="Рисунок 4" descr="метод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00562" y="0"/>
            <a:ext cx="4643438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429124" cy="6858000"/>
          </a:xfrm>
          <a:prstGeom prst="rect">
            <a:avLst/>
          </a:prstGeom>
        </p:spPr>
      </p:pic>
      <p:pic>
        <p:nvPicPr>
          <p:cNvPr id="3" name="Рисунок 2" descr="метод3.jpeg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29124" y="0"/>
            <a:ext cx="4500562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план-график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1143000" y="-1143000"/>
            <a:ext cx="6858000" cy="914400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план-график1.jpeg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1214427" y="-1214428"/>
            <a:ext cx="6715148" cy="9144003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457200" y="609600"/>
            <a:ext cx="8229600" cy="5516563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20000"/>
              </a:lnSpc>
              <a:spcBef>
                <a:spcPts val="0"/>
              </a:spcBef>
              <a:buClr>
                <a:schemeClr val="accent3"/>
              </a:buClr>
              <a:buNone/>
              <a:defRPr/>
            </a:pPr>
            <a:r>
              <a:rPr lang="ru-RU" sz="2400" b="1" i="1" u="sng" dirty="0">
                <a:latin typeface="Times New Roman" pitchFamily="18" charset="0"/>
                <a:cs typeface="Times New Roman" pitchFamily="18" charset="0"/>
              </a:rPr>
              <a:t>Образование:</a:t>
            </a:r>
            <a:r>
              <a:rPr lang="ru-RU" sz="2400" b="1" i="1" dirty="0">
                <a:latin typeface="Times New Roman" pitchFamily="18" charset="0"/>
                <a:cs typeface="Times New Roman" pitchFamily="18" charset="0"/>
              </a:rPr>
              <a:t>  Высшее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Clr>
                <a:schemeClr val="accent3"/>
              </a:buClr>
              <a:buNone/>
              <a:defRPr/>
            </a:pPr>
            <a:r>
              <a:rPr lang="ru-RU" sz="2400" b="1" i="1" dirty="0">
                <a:latin typeface="Times New Roman" pitchFamily="18" charset="0"/>
                <a:cs typeface="Times New Roman" pitchFamily="18" charset="0"/>
              </a:rPr>
              <a:t>ФГБОУ ВПО «МГПИ им. М. Е. </a:t>
            </a:r>
            <a:r>
              <a:rPr lang="ru-RU" sz="2400" b="1" i="1" dirty="0" err="1">
                <a:latin typeface="Times New Roman" pitchFamily="18" charset="0"/>
                <a:cs typeface="Times New Roman" pitchFamily="18" charset="0"/>
              </a:rPr>
              <a:t>Евсевьева</a:t>
            </a:r>
            <a:r>
              <a:rPr lang="ru-RU" sz="2400" b="1" i="1" dirty="0">
                <a:latin typeface="Times New Roman" pitchFamily="18" charset="0"/>
                <a:cs typeface="Times New Roman" pitchFamily="18" charset="0"/>
              </a:rPr>
              <a:t>, факультет </a:t>
            </a: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«Психология, педагогика» </a:t>
            </a:r>
            <a:r>
              <a:rPr lang="ru-RU" sz="2400" b="1" i="1" dirty="0">
                <a:latin typeface="Times New Roman" pitchFamily="18" charset="0"/>
                <a:cs typeface="Times New Roman" pitchFamily="18" charset="0"/>
              </a:rPr>
              <a:t>дата выдачи  </a:t>
            </a: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13.07.1992 </a:t>
            </a:r>
            <a:r>
              <a:rPr lang="ru-RU" sz="2400" b="1" i="1" dirty="0">
                <a:latin typeface="Times New Roman" pitchFamily="18" charset="0"/>
                <a:cs typeface="Times New Roman" pitchFamily="18" charset="0"/>
              </a:rPr>
              <a:t>года. 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Clr>
                <a:schemeClr val="accent3"/>
              </a:buClr>
              <a:buNone/>
              <a:defRPr/>
            </a:pPr>
            <a:r>
              <a:rPr lang="ru-RU" sz="2400" b="1" i="1" dirty="0">
                <a:latin typeface="Times New Roman" pitchFamily="18" charset="0"/>
                <a:cs typeface="Times New Roman" pitchFamily="18" charset="0"/>
              </a:rPr>
              <a:t>Стаж педагогической работы: по специальности </a:t>
            </a: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20 лет</a:t>
            </a:r>
            <a:r>
              <a:rPr lang="ru-RU" sz="2400" b="1" i="1" dirty="0">
                <a:latin typeface="Times New Roman" pitchFamily="18" charset="0"/>
                <a:cs typeface="Times New Roman" pitchFamily="18" charset="0"/>
              </a:rPr>
              <a:t>. Общий стаж работы: </a:t>
            </a: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33 года</a:t>
            </a:r>
            <a:endParaRPr lang="ru-RU" sz="2400" b="1" i="1" dirty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Clr>
                <a:schemeClr val="accent3"/>
              </a:buClr>
              <a:buNone/>
              <a:defRPr/>
            </a:pPr>
            <a:endParaRPr lang="ru-RU" sz="2400" b="1" i="1" dirty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Clr>
                <a:schemeClr val="accent3"/>
              </a:buClr>
              <a:buNone/>
              <a:defRPr/>
            </a:pPr>
            <a:r>
              <a:rPr lang="ru-RU" sz="2400" b="1" i="1" u="sng" dirty="0">
                <a:latin typeface="Times New Roman" pitchFamily="18" charset="0"/>
                <a:cs typeface="Times New Roman" pitchFamily="18" charset="0"/>
              </a:rPr>
              <a:t>Наличие квалификационной категории</a:t>
            </a:r>
            <a:r>
              <a:rPr lang="ru-RU" sz="2400" b="1" i="1" dirty="0">
                <a:latin typeface="Times New Roman" pitchFamily="18" charset="0"/>
                <a:cs typeface="Times New Roman" pitchFamily="18" charset="0"/>
              </a:rPr>
              <a:t>: высшая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Clr>
                <a:schemeClr val="accent3"/>
              </a:buClr>
              <a:buNone/>
              <a:defRPr/>
            </a:pPr>
            <a:r>
              <a:rPr lang="ru-RU" sz="2400" b="1" i="1" dirty="0">
                <a:latin typeface="Times New Roman" pitchFamily="18" charset="0"/>
                <a:cs typeface="Times New Roman" pitchFamily="18" charset="0"/>
              </a:rPr>
              <a:t>Дата последней аттестации: </a:t>
            </a: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23.03.2022г.</a:t>
            </a:r>
            <a:endParaRPr lang="ru-RU" sz="2400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прфиль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70384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r>
              <a:rPr lang="ru-RU" sz="2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Организация деятельности по обобщению и распространению передового педагогического опыта (организация конкурсов, аттестации, семинаров и т.д.)</a:t>
            </a:r>
            <a:endParaRPr lang="ru-RU" sz="24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28600" y="1676400"/>
            <a:ext cx="8686800" cy="4038600"/>
          </a:xfrm>
        </p:spPr>
        <p:txBody>
          <a:bodyPr>
            <a:noAutofit/>
          </a:bodyPr>
          <a:lstStyle/>
          <a:p>
            <a:pPr eaLnBrk="1" hangingPunct="1">
              <a:buNone/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2000" b="1" u="sng" dirty="0" smtClean="0">
                <a:latin typeface="Times New Roman" pitchFamily="18" charset="0"/>
                <a:cs typeface="Times New Roman" pitchFamily="18" charset="0"/>
              </a:rPr>
              <a:t>Муниципальный уровень</a:t>
            </a:r>
            <a:r>
              <a:rPr lang="ru-RU" sz="2000" b="1" i="1" u="sng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lvl="0"/>
            <a:r>
              <a:rPr lang="ru-RU" sz="1600" dirty="0" smtClean="0"/>
              <a:t> </a:t>
            </a:r>
            <a:r>
              <a:rPr lang="ru-RU" sz="18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</a:t>
            </a:r>
            <a:r>
              <a:rPr lang="ru-RU" sz="1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конкурсе «Творческие и талантливые педагоги муниципальных организаций дополнительного образования за высокое педагогическое мастерство и значительный вклад в образование»</a:t>
            </a:r>
          </a:p>
          <a:p>
            <a:pPr algn="just">
              <a:buNone/>
            </a:pP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endParaRPr lang="ru-RU" sz="1600" b="1" i="1" dirty="0"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r>
              <a:rPr lang="ru-RU" sz="1800" b="1" i="1" dirty="0" smtClean="0"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ru-RU" sz="2000" b="1" i="1" u="sng" dirty="0" smtClean="0">
                <a:latin typeface="Times New Roman" pitchFamily="18" charset="0"/>
                <a:cs typeface="Times New Roman" pitchFamily="18" charset="0"/>
              </a:rPr>
              <a:t>Республиканский уровень:</a:t>
            </a:r>
            <a:r>
              <a:rPr lang="ru-RU" sz="2000" b="1" dirty="0" smtClean="0"/>
              <a:t>	</a:t>
            </a:r>
          </a:p>
          <a:p>
            <a:pPr lvl="0"/>
            <a:r>
              <a:rPr lang="ru-RU" sz="1600" dirty="0" smtClean="0"/>
              <a:t> </a:t>
            </a:r>
            <a:r>
              <a:rPr lang="ru-RU" sz="1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в республиканском конкурсе «Педагогический дебют» </a:t>
            </a:r>
          </a:p>
          <a:p>
            <a:pPr algn="just" eaLnBrk="1" hangingPunct="1">
              <a:buFontTx/>
              <a:buNone/>
            </a:pPr>
            <a:endParaRPr lang="ru-RU" sz="1800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конкурс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400"/>
            <a:ext cx="4800600" cy="6597192"/>
          </a:xfrm>
          <a:prstGeom prst="rect">
            <a:avLst/>
          </a:prstGeom>
          <a:ln w="57150">
            <a:solidFill>
              <a:srgbClr val="1F1FB1"/>
            </a:solidFill>
            <a:prstDash val="sysDot"/>
          </a:ln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52400"/>
            <a:ext cx="4334759" cy="655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3746855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7</a:t>
            </a:r>
            <a:r>
              <a:rPr lang="ru-RU" sz="2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Наличие авторских программ, методических пособий</a:t>
            </a:r>
            <a:endParaRPr lang="ru-RU" sz="2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28600" y="1600200"/>
            <a:ext cx="8915400" cy="4525963"/>
          </a:xfrm>
        </p:spPr>
        <p:txBody>
          <a:bodyPr>
            <a:normAutofit lnSpcReduction="10000"/>
          </a:bodyPr>
          <a:lstStyle/>
          <a:p>
            <a:pPr eaLnBrk="1" hangingPunct="1">
              <a:buNone/>
            </a:pPr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Разработана  дополнительная общеобразовательная (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общеразвивающая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) программа: «Игра в волейбол» для муниципальных учреждениях дополнительного  образования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физкультурно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– спортивной направленности.</a:t>
            </a:r>
          </a:p>
          <a:p>
            <a:pPr eaLnBrk="1" hangingPunct="1">
              <a:buFontTx/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 </a:t>
            </a:r>
          </a:p>
          <a:p>
            <a:pPr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	</a:t>
            </a:r>
          </a:p>
          <a:p>
            <a:pPr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	Утверждено ГОУ ДПО Мордовский государственный  педагогический институт» </a:t>
            </a:r>
          </a:p>
          <a:p>
            <a:pPr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      им. М. Е.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Евсевьева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факультет «Физическая культура»</a:t>
            </a:r>
          </a:p>
          <a:p>
            <a:pPr>
              <a:buNone/>
            </a:pP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      Трескин М.Ю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. - кандидат педагогических наук, доцент кафедры физического воспитания и спортивных дисциплин  13.12.2021г.</a:t>
            </a:r>
          </a:p>
          <a:p>
            <a:pPr>
              <a:buNone/>
            </a:pPr>
            <a:endParaRPr lang="ru-RU" sz="1800" dirty="0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buFontTx/>
              <a:buNone/>
            </a:pPr>
            <a:endParaRPr lang="ru-RU" sz="1800" dirty="0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buFontTx/>
              <a:buNone/>
            </a:pPr>
            <a:endParaRPr lang="ru-RU" sz="2800" dirty="0" smtClean="0"/>
          </a:p>
          <a:p>
            <a:pPr eaLnBrk="1" hangingPunct="1">
              <a:buFontTx/>
              <a:buNone/>
            </a:pPr>
            <a:r>
              <a:rPr lang="ru-RU" sz="2800" dirty="0" smtClean="0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6268" y="0"/>
            <a:ext cx="4473297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466626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207923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 fontScale="90000"/>
          </a:bodyPr>
          <a:lstStyle/>
          <a:p>
            <a:r>
              <a:rPr lang="ru-RU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7.Наличие публикаций, включая </a:t>
            </a:r>
            <a:r>
              <a:rPr lang="ru-RU" sz="2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интернет-публикации</a:t>
            </a:r>
            <a:endParaRPr lang="ru-RU" sz="26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7504" y="908720"/>
            <a:ext cx="8579296" cy="4929411"/>
          </a:xfrm>
        </p:spPr>
        <p:txBody>
          <a:bodyPr>
            <a:normAutofit/>
          </a:bodyPr>
          <a:lstStyle/>
          <a:p>
            <a:pPr marL="0" lvl="0" indent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ru-RU" sz="2600" b="1" i="1" u="sng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На международном уровне</a:t>
            </a:r>
            <a:r>
              <a:rPr lang="ru-RU" sz="2600" b="1" i="1" u="sng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0" lvl="0" indent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ru-RU" sz="2000" b="1" dirty="0" smtClean="0">
                <a:latin typeface="Arial" panose="020B0604020202020204" pitchFamily="34" charset="0"/>
              </a:rPr>
              <a:t> </a:t>
            </a:r>
          </a:p>
          <a:p>
            <a:pPr marL="0" lvl="0" indent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sz="2800" dirty="0">
                <a:solidFill>
                  <a:srgbClr val="2C2D2E"/>
                </a:solidFill>
                <a:latin typeface="Arial" panose="020B0604020202020204" pitchFamily="34" charset="0"/>
              </a:rPr>
              <a:t> </a:t>
            </a:r>
            <a:endParaRPr lang="ru-RU" sz="2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412776"/>
            <a:ext cx="4656841" cy="544522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9504" y="1366887"/>
            <a:ext cx="4429000" cy="5491113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Содержимое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44624"/>
            <a:ext cx="4464496" cy="6813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927116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9</a:t>
            </a:r>
            <a:r>
              <a:rPr lang="ru-RU" sz="2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Выступления на научно-практических конференциях, семинарах, секциях; проведение открытых уроков, мастер-классов, мероприятий</a:t>
            </a:r>
            <a:endParaRPr lang="ru-RU" sz="2600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23528" y="1600200"/>
            <a:ext cx="8591872" cy="4525963"/>
          </a:xfrm>
        </p:spPr>
        <p:txBody>
          <a:bodyPr>
            <a:normAutofit/>
          </a:bodyPr>
          <a:lstStyle/>
          <a:p>
            <a:pPr algn="just" eaLnBrk="1" hangingPunct="1"/>
            <a:r>
              <a:rPr lang="ru-RU" sz="2000" b="1" i="1" u="sng" dirty="0" smtClean="0">
                <a:latin typeface="Times New Roman" pitchFamily="18" charset="0"/>
                <a:cs typeface="Times New Roman" pitchFamily="18" charset="0"/>
              </a:rPr>
              <a:t>Муниципальный уровень:</a:t>
            </a:r>
            <a:endParaRPr lang="ru-RU" sz="2000" u="sng" dirty="0" smtClean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	Проведение семинара для тренеров-преподавателей ДЮСШ на тему:</a:t>
            </a:r>
          </a:p>
          <a:p>
            <a:pPr algn="just">
              <a:buNone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 «Методика развития силовых способностей» в спортивном зале ДЮСШ  №1,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г.о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. Саранск  16 февраля 2020г.</a:t>
            </a:r>
          </a:p>
          <a:p>
            <a:pPr>
              <a:lnSpc>
                <a:spcPct val="90000"/>
              </a:lnSpc>
            </a:pPr>
            <a:endParaRPr lang="ru-RU" sz="2000" b="1" i="1" u="sng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90000"/>
              </a:lnSpc>
            </a:pPr>
            <a:r>
              <a:rPr lang="ru-RU" sz="2000" b="1" i="1" u="sng" dirty="0" smtClean="0">
                <a:latin typeface="Times New Roman" pitchFamily="18" charset="0"/>
                <a:cs typeface="Times New Roman" pitchFamily="18" charset="0"/>
              </a:rPr>
              <a:t>Республиканский уровень:</a:t>
            </a:r>
            <a:r>
              <a:rPr lang="ru-RU" sz="2000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2000" u="sng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90000"/>
              </a:lnSpc>
              <a:buNone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   Принимаю участие в проведении городских и республиканских</a:t>
            </a:r>
          </a:p>
          <a:p>
            <a:pPr>
              <a:lnSpc>
                <a:spcPct val="90000"/>
              </a:lnSpc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   соревнований в качестве судьи и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секретаря.</a:t>
            </a:r>
          </a:p>
          <a:p>
            <a:pPr>
              <a:lnSpc>
                <a:spcPct val="90000"/>
              </a:lnSpc>
              <a:buNone/>
            </a:pPr>
            <a:r>
              <a:rPr lang="ru-RU" sz="2000" dirty="0" smtClean="0"/>
              <a:t>	</a:t>
            </a:r>
          </a:p>
          <a:p>
            <a:endParaRPr lang="ru-RU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0"/>
            <a:ext cx="4572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42" y="5499"/>
            <a:ext cx="457514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477694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5870" y="0"/>
            <a:ext cx="491226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47656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характеристика1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15870" y="0"/>
            <a:ext cx="491226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143000" y="-1143000"/>
            <a:ext cx="6858000" cy="9144000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143000" y="-1143000"/>
            <a:ext cx="6858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683433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5870" y="0"/>
            <a:ext cx="491226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084373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Лена аттестация\гто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04800" y="0"/>
            <a:ext cx="97536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</p:spPr>
        <p:txBody>
          <a:bodyPr>
            <a:noAutofit/>
          </a:bodyPr>
          <a:lstStyle/>
          <a:p>
            <a:r>
              <a:rPr lang="en-US" sz="2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10</a:t>
            </a:r>
            <a:r>
              <a:rPr lang="ru-RU" sz="2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Общественная активность – участие в экспертных комиссиях, </a:t>
            </a:r>
            <a:br>
              <a:rPr lang="ru-RU" sz="2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жюри конкурсов, профсоюзная деятельность</a:t>
            </a:r>
            <a:endParaRPr lang="ru-RU" sz="2600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52400" y="1752600"/>
            <a:ext cx="8991600" cy="4373563"/>
          </a:xfrm>
        </p:spPr>
        <p:txBody>
          <a:bodyPr>
            <a:noAutofit/>
          </a:bodyPr>
          <a:lstStyle/>
          <a:p>
            <a:pPr algn="just" eaLnBrk="1" hangingPunct="1">
              <a:buNone/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	  </a:t>
            </a:r>
            <a:r>
              <a:rPr lang="ru-RU" sz="2000" b="1" u="sng" dirty="0" smtClean="0">
                <a:latin typeface="Times New Roman" pitchFamily="18" charset="0"/>
                <a:cs typeface="Times New Roman" pitchFamily="18" charset="0"/>
              </a:rPr>
              <a:t>Муниципальный уровень:</a:t>
            </a:r>
            <a:endParaRPr lang="en-US" sz="2000" b="1" u="sng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      Является председателем первичной профсоюзной организации  МУДО «ДЮСШ №1» </a:t>
            </a:r>
          </a:p>
          <a:p>
            <a:pPr algn="just"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с 200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7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г.  Ежемесячно проводит профсоюзные собрания в Учреждении, где решаются</a:t>
            </a:r>
          </a:p>
          <a:p>
            <a:pPr algn="just"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вопросы 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учебно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тренировочного и воспитательного процесса, трудовой дисциплины,</a:t>
            </a:r>
          </a:p>
          <a:p>
            <a:pPr algn="just" eaLnBrk="1" hangingPunct="1"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стимулирования работников. Приобретает подарки для членов профсоюза. </a:t>
            </a:r>
          </a:p>
          <a:p>
            <a:pPr algn="just" eaLnBrk="1" hangingPunct="1"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Оказывает материальную помощь. Организует  культурно-массовые мероприятия.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	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11</a:t>
            </a:r>
            <a:r>
              <a:rPr lang="ru-RU" sz="2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Награды и поощрения педагога</a:t>
            </a:r>
            <a:endParaRPr lang="ru-RU" sz="26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457200" y="1417638"/>
            <a:ext cx="8363272" cy="4221163"/>
          </a:xfrm>
        </p:spPr>
        <p:txBody>
          <a:bodyPr>
            <a:normAutofit lnSpcReduction="10000"/>
          </a:bodyPr>
          <a:lstStyle/>
          <a:p>
            <a:pPr algn="just" eaLnBrk="1" hangingPunct="1">
              <a:buFont typeface="Wingdings" panose="05000000000000000000" pitchFamily="2" charset="2"/>
              <a:buChar char="v"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Награждена Почетной грамотой Министерства образования и науки Российской Федерации за успехи в организации и совершенствовании работы по дополнительному образованию детей и подростков 06.12.2006г.</a:t>
            </a:r>
          </a:p>
          <a:p>
            <a:pPr algn="just" eaLnBrk="1" hangingPunct="1">
              <a:buFont typeface="Wingdings" panose="05000000000000000000" pitchFamily="2" charset="2"/>
              <a:buChar char="v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    Награждена Почетной грамотой Общероссийского профсоюза образования за активную и плодотворную работу в Профсоюзе по защите трудовых прав и профессиональных интересов работников образования и за вклад в развитие социального партнерства 21.09.2020г.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>
              <a:buFont typeface="Wingdings" panose="05000000000000000000" pitchFamily="2" charset="2"/>
              <a:buChar char="v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    Благодарностью Главы Республики Мордовия Д.В. Волкова    10.08.2019г.</a:t>
            </a:r>
          </a:p>
          <a:p>
            <a:pPr algn="just" eaLnBrk="1" hangingPunct="1">
              <a:buFont typeface="Wingdings" panose="05000000000000000000" pitchFamily="2" charset="2"/>
              <a:buChar char="v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    Награждена грамотами за участие в профсоюзной спартакиаде среди работников образования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г.Саранска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 eaLnBrk="1" hangingPunct="1">
              <a:buNone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</a:t>
            </a:r>
          </a:p>
          <a:p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C:\Documents and Settings\Елена\Рабочий стол\почетная грамота Дурманенко 2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 bwMode="auto">
          <a:xfrm>
            <a:off x="0" y="0"/>
            <a:ext cx="4572000" cy="6858000"/>
          </a:xfrm>
          <a:prstGeom prst="rect">
            <a:avLst/>
          </a:prstGeom>
          <a:noFill/>
        </p:spPr>
      </p:pic>
      <p:pic>
        <p:nvPicPr>
          <p:cNvPr id="6" name="Picture 2" descr="C:\Documents and Settings\Елена\Рабочий стол\портфолио школа\в цвете\грамота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 bwMode="auto">
          <a:xfrm>
            <a:off x="4572000" y="0"/>
            <a:ext cx="4572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0"/>
            <a:ext cx="4696236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0"/>
            <a:ext cx="46805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702130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грамота профсоюз19.jpg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4286248" cy="6858000"/>
          </a:xfrm>
          <a:prstGeom prst="rect">
            <a:avLst/>
          </a:prstGeom>
        </p:spPr>
      </p:pic>
      <p:pic>
        <p:nvPicPr>
          <p:cNvPr id="6" name="Рисунок 5" descr="грамота профсоюз20.jpg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86248" y="0"/>
            <a:ext cx="469794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0889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партакиада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4912260" cy="6858000"/>
          </a:xfrm>
          <a:prstGeom prst="rect">
            <a:avLst/>
          </a:prstGeom>
        </p:spPr>
      </p:pic>
      <p:pic>
        <p:nvPicPr>
          <p:cNvPr id="3" name="Рисунок 2" descr="спартакиада20.jpeg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46120" y="0"/>
            <a:ext cx="41978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63566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90600"/>
          </a:xfrm>
        </p:spPr>
        <p:txBody>
          <a:bodyPr>
            <a:normAutofit/>
          </a:bodyPr>
          <a:lstStyle/>
          <a:p>
            <a:r>
              <a:rPr lang="ru-RU" sz="2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Реализация целевых муниципальных и республиканских программ</a:t>
            </a:r>
            <a:endParaRPr lang="ru-RU" sz="26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52400" y="1295400"/>
            <a:ext cx="8686800" cy="4830763"/>
          </a:xfrm>
        </p:spPr>
        <p:txBody>
          <a:bodyPr>
            <a:noAutofit/>
          </a:bodyPr>
          <a:lstStyle/>
          <a:p>
            <a:pPr marL="533400" indent="-533400" algn="just" eaLnBrk="1" hangingPunct="1">
              <a:lnSpc>
                <a:spcPct val="80000"/>
              </a:lnSpc>
              <a:buFontTx/>
              <a:buNone/>
            </a:pPr>
            <a:r>
              <a:rPr lang="ru-RU" sz="1400" dirty="0" smtClean="0">
                <a:latin typeface="Arial" pitchFamily="34" charset="0"/>
                <a:cs typeface="Arial" pitchFamily="34" charset="0"/>
              </a:rPr>
              <a:t>      </a:t>
            </a:r>
          </a:p>
          <a:p>
            <a:pPr marL="533400" indent="-533400" algn="just" eaLnBrk="1" hangingPunct="1">
              <a:lnSpc>
                <a:spcPct val="80000"/>
              </a:lnSpc>
              <a:buFontTx/>
              <a:buNone/>
            </a:pPr>
            <a:r>
              <a:rPr lang="ru-RU" sz="1400" dirty="0" smtClean="0">
                <a:latin typeface="Arial" pitchFamily="34" charset="0"/>
                <a:cs typeface="Arial" pitchFamily="34" charset="0"/>
              </a:rPr>
              <a:t>       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Принимает  участие в разработке целевой программы развития  МУ ДО «ДЮСШ№1» на 2020 –2025 г.г.,</a:t>
            </a:r>
          </a:p>
          <a:p>
            <a:pPr marL="533400" indent="-533400" algn="just" eaLnBrk="1" hangingPunct="1">
              <a:lnSpc>
                <a:spcPct val="80000"/>
              </a:lnSpc>
              <a:buFontTx/>
              <a:buNone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а также образовательной программы Учреждения  на 2021 - 2022 учебный год и предпрофессиональных </a:t>
            </a:r>
          </a:p>
          <a:p>
            <a:pPr marL="533400" indent="-533400" algn="just" eaLnBrk="1" hangingPunct="1">
              <a:lnSpc>
                <a:spcPct val="80000"/>
              </a:lnSpc>
              <a:buFontTx/>
              <a:buNone/>
            </a:pP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общеразвивающих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программ по видам спорта. В данных Программах обучающиеся выступают как заказчики,</a:t>
            </a:r>
          </a:p>
          <a:p>
            <a:pPr marL="533400" indent="-533400" algn="just" eaLnBrk="1" hangingPunct="1">
              <a:lnSpc>
                <a:spcPct val="80000"/>
              </a:lnSpc>
              <a:buFontTx/>
              <a:buNone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потребители образовательных услуг, как субъекты образовательного процесса (качество обучения, здоровья,</a:t>
            </a:r>
          </a:p>
          <a:p>
            <a:pPr marL="533400" indent="-533400" algn="just" eaLnBrk="1" hangingPunct="1">
              <a:lnSpc>
                <a:spcPct val="80000"/>
              </a:lnSpc>
              <a:buFontTx/>
              <a:buNone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массовость и высокие спортивные результаты должны расти из года в год).</a:t>
            </a:r>
          </a:p>
          <a:p>
            <a:pPr marL="533400" indent="-533400" algn="just">
              <a:lnSpc>
                <a:spcPct val="80000"/>
              </a:lnSpc>
              <a:buNone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        МУ ДО «ДЮСШ №1» стала победителем и призером в конкурсе «Лучшее учреждение дополнительного</a:t>
            </a:r>
          </a:p>
          <a:p>
            <a:pPr marL="533400" indent="-533400" algn="just" eaLnBrk="1" hangingPunct="1">
              <a:lnSpc>
                <a:spcPct val="80000"/>
              </a:lnSpc>
              <a:buFontTx/>
              <a:buNone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образования детей спортивной направленности». Обучающиеся ДЮСШ №1 участвуют и занимают призовые</a:t>
            </a:r>
          </a:p>
          <a:p>
            <a:pPr marL="533400" indent="-533400" algn="just" eaLnBrk="1" hangingPunct="1">
              <a:lnSpc>
                <a:spcPct val="80000"/>
              </a:lnSpc>
              <a:buFontTx/>
              <a:buNone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места в Российских, Республиканских  и городских  соревнованиях.</a:t>
            </a:r>
          </a:p>
          <a:p>
            <a:pPr marL="533400" indent="-533400" algn="just" eaLnBrk="1" hangingPunct="1">
              <a:lnSpc>
                <a:spcPct val="80000"/>
              </a:lnSpc>
              <a:buFontTx/>
              <a:buNone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        Согласно целевой программе развития, оказываю методическую помощь в оформлении различной</a:t>
            </a:r>
          </a:p>
          <a:p>
            <a:pPr marL="533400" indent="-533400" algn="just" eaLnBrk="1" hangingPunct="1">
              <a:lnSpc>
                <a:spcPct val="80000"/>
              </a:lnSpc>
              <a:buFontTx/>
              <a:buNone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документации педагогическим работникам ДЮСШ №1.</a:t>
            </a:r>
          </a:p>
          <a:p>
            <a:pPr marL="533400" indent="-533400" algn="just" eaLnBrk="1" hangingPunct="1">
              <a:lnSpc>
                <a:spcPct val="80000"/>
              </a:lnSpc>
              <a:buFontTx/>
              <a:buNone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        Результатом работы является:  Совершенствование деятельности образовательного процесса  в  МУДО</a:t>
            </a:r>
          </a:p>
          <a:p>
            <a:pPr marL="533400" indent="-533400" algn="just" eaLnBrk="1" hangingPunct="1">
              <a:lnSpc>
                <a:spcPct val="80000"/>
              </a:lnSpc>
              <a:buFontTx/>
              <a:buNone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«ДЮСШ №1» г.Саранска;, мастер-классов ведущих тренеров-преподавателей; подготовка победителей и</a:t>
            </a:r>
          </a:p>
          <a:p>
            <a:pPr marL="533400" indent="-533400" algn="just" eaLnBrk="1" hangingPunct="1">
              <a:lnSpc>
                <a:spcPct val="80000"/>
              </a:lnSpc>
              <a:buFontTx/>
              <a:buNone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призеров Всероссийских, Республиканских, городских соревнований; повышение качества содержания</a:t>
            </a:r>
          </a:p>
          <a:p>
            <a:pPr marL="533400" indent="-533400" algn="just" eaLnBrk="1" hangingPunct="1">
              <a:lnSpc>
                <a:spcPct val="80000"/>
              </a:lnSpc>
              <a:buFontTx/>
              <a:buNone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образовательного процесса; увеличение контингента обучающихся; повышение эффективности деятельности</a:t>
            </a:r>
          </a:p>
          <a:p>
            <a:pPr marL="533400" indent="-533400" algn="just" eaLnBrk="1" hangingPunct="1">
              <a:lnSpc>
                <a:spcPct val="80000"/>
              </a:lnSpc>
              <a:buFontTx/>
              <a:buNone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ДЮСШ №1; внедрение здорового спортивного образа жизни среди детей и молодежи  через занятия</a:t>
            </a:r>
          </a:p>
          <a:p>
            <a:pPr marL="533400" indent="-533400" algn="just" eaLnBrk="1" hangingPunct="1">
              <a:lnSpc>
                <a:spcPct val="80000"/>
              </a:lnSpc>
              <a:buFontTx/>
              <a:buNone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физической культуры и спорта; подготовка спортивного резерва для участия в  российских мероприятиях;</a:t>
            </a:r>
          </a:p>
          <a:p>
            <a:pPr marL="533400" indent="-533400" algn="just" eaLnBrk="1" hangingPunct="1">
              <a:lnSpc>
                <a:spcPct val="80000"/>
              </a:lnSpc>
              <a:buFontTx/>
              <a:buNone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сохранение здоровья подрастающего поколения средствами физической культуры и спорта; участие в</a:t>
            </a:r>
          </a:p>
          <a:p>
            <a:pPr marL="533400" indent="-533400" algn="just" eaLnBrk="1" hangingPunct="1">
              <a:lnSpc>
                <a:spcPct val="80000"/>
              </a:lnSpc>
              <a:buFontTx/>
              <a:buNone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республиканском, спортивно-оздоровительном фестивале школьников «Президентские состязания».</a:t>
            </a:r>
          </a:p>
          <a:p>
            <a:pPr marL="533400" indent="-533400" algn="just" eaLnBrk="1" hangingPunct="1">
              <a:lnSpc>
                <a:spcPct val="80000"/>
              </a:lnSpc>
              <a:buFontTx/>
              <a:buNone/>
            </a:pPr>
            <a:r>
              <a:rPr lang="ru-RU" sz="1400" dirty="0" smtClean="0">
                <a:latin typeface="Arial" pitchFamily="34" charset="0"/>
                <a:cs typeface="Arial" pitchFamily="34" charset="0"/>
              </a:rPr>
              <a:t>                </a:t>
            </a:r>
            <a:endParaRPr lang="ru-RU" sz="1400" b="1" dirty="0" smtClean="0">
              <a:latin typeface="Arial" pitchFamily="34" charset="0"/>
              <a:cs typeface="Arial" pitchFamily="34" charset="0"/>
            </a:endParaRPr>
          </a:p>
          <a:p>
            <a:pPr marL="533400" indent="-533400" algn="just" eaLnBrk="1" hangingPunct="1">
              <a:lnSpc>
                <a:spcPct val="80000"/>
              </a:lnSpc>
              <a:buFontTx/>
              <a:buNone/>
            </a:pPr>
            <a:r>
              <a:rPr lang="ru-RU" sz="1400" b="1" dirty="0" smtClean="0">
                <a:latin typeface="Arial" pitchFamily="34" charset="0"/>
                <a:cs typeface="Arial" pitchFamily="34" charset="0"/>
              </a:rPr>
              <a:t>	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	</a:t>
            </a:r>
          </a:p>
          <a:p>
            <a:pPr marL="533400" indent="-533400" algn="just" eaLnBrk="1" hangingPunct="1">
              <a:lnSpc>
                <a:spcPct val="80000"/>
              </a:lnSpc>
              <a:buFontTx/>
              <a:buNone/>
            </a:pPr>
            <a:endParaRPr lang="ru-RU" sz="14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5870" y="0"/>
            <a:ext cx="491226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ОБР.ПРОГР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00562" y="0"/>
            <a:ext cx="4643438" cy="6858000"/>
          </a:xfrm>
          <a:prstGeom prst="rect">
            <a:avLst/>
          </a:prstGeom>
        </p:spPr>
      </p:pic>
      <p:pic>
        <p:nvPicPr>
          <p:cNvPr id="3" name="Рисунок 2" descr="титул про.развития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4643438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88" y="-31666"/>
            <a:ext cx="4626419" cy="688966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1" y="-31666"/>
            <a:ext cx="4603686" cy="6889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15234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5870" y="0"/>
            <a:ext cx="491226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56483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20762"/>
          </a:xfrm>
        </p:spPr>
        <p:txBody>
          <a:bodyPr>
            <a:normAutofit/>
          </a:bodyPr>
          <a:lstStyle/>
          <a:p>
            <a:r>
              <a:rPr lang="ru-RU" sz="2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3. Взаимодействие с субъектами образовательного процесса</a:t>
            </a:r>
            <a:endParaRPr lang="ru-RU" sz="2600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52400" y="1447800"/>
            <a:ext cx="8763000" cy="4678363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</a:pPr>
            <a:r>
              <a:rPr lang="ru-RU" sz="2200" b="1" i="1" u="sng" dirty="0" smtClean="0">
                <a:latin typeface="Times New Roman" pitchFamily="18" charset="0"/>
                <a:cs typeface="Times New Roman" pitchFamily="18" charset="0"/>
              </a:rPr>
              <a:t>Муниципальный уровень</a:t>
            </a:r>
            <a:r>
              <a:rPr lang="ru-RU" sz="2000" b="1" i="1" u="sng" dirty="0" smtClean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ru-RU" sz="2000" u="sng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eaLnBrk="1" hangingPunct="1">
              <a:lnSpc>
                <a:spcPct val="90000"/>
              </a:lnSpc>
            </a:pPr>
            <a:endParaRPr lang="ru-RU" sz="1800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90000"/>
              </a:lnSpc>
              <a:buNone/>
            </a:pP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Участие в педагогическом совете, методическом совете, составление  методического плана и его реализация;  проведение открытых занятий с целью передачи педагогического опыта. Посещение  учебно-тренировочных занятий. Оказывает методическую помощь в оформлении различной документации по аттестации педагогических работников; нормативно-правовых документов, локальных актов;  участвует в составлении образовательной программы учреждения, дополнительных общеобразовательных и предпрофессиональных  программ по видам спорта.</a:t>
            </a:r>
          </a:p>
          <a:p>
            <a:pPr algn="just">
              <a:lnSpc>
                <a:spcPct val="90000"/>
              </a:lnSpc>
              <a:buNone/>
            </a:pPr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       </a:t>
            </a:r>
          </a:p>
          <a:p>
            <a:pPr algn="just">
              <a:lnSpc>
                <a:spcPct val="90000"/>
              </a:lnSpc>
              <a:buNone/>
            </a:pPr>
            <a:r>
              <a:rPr lang="ru-RU" sz="1800" b="1" i="1" dirty="0" smtClean="0">
                <a:latin typeface="Times New Roman" pitchFamily="18" charset="0"/>
                <a:cs typeface="Times New Roman" pitchFamily="18" charset="0"/>
              </a:rPr>
              <a:t>      </a:t>
            </a:r>
            <a:endParaRPr lang="ru-RU" sz="2600" dirty="0" smtClean="0"/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ru-RU" dirty="0" smtClean="0"/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ru-RU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2008</TotalTime>
  <Words>387</Words>
  <Application>Microsoft Office PowerPoint</Application>
  <PresentationFormat>Экран (4:3)</PresentationFormat>
  <Paragraphs>86</Paragraphs>
  <Slides>39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39</vt:i4>
      </vt:variant>
    </vt:vector>
  </HeadingPairs>
  <TitlesOfParts>
    <vt:vector size="44" baseType="lpstr">
      <vt:lpstr>Arial</vt:lpstr>
      <vt:lpstr>Calibri</vt:lpstr>
      <vt:lpstr>Times New Roman</vt:lpstr>
      <vt:lpstr>Wingdings</vt:lpstr>
      <vt:lpstr>Тема Office</vt:lpstr>
      <vt:lpstr>МИНИСТЕРСТВО ОБРАЗОВАНИЯ РЕСПУБЛИКИ МОРДОВИЯ</vt:lpstr>
      <vt:lpstr>Презентация PowerPoint</vt:lpstr>
      <vt:lpstr>Презентация PowerPoint</vt:lpstr>
      <vt:lpstr>1. Реализация целевых муниципальных и республиканских программ</vt:lpstr>
      <vt:lpstr>Презентация PowerPoint</vt:lpstr>
      <vt:lpstr>Презентация PowerPoint</vt:lpstr>
      <vt:lpstr>Презентация PowerPoint</vt:lpstr>
      <vt:lpstr>Презентация PowerPoint</vt:lpstr>
      <vt:lpstr>3. Взаимодействие с субъектами образовательного процесса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5. Организация деятельности по обобщению и распространению передового педагогического опыта (организация конкурсов, аттестации, семинаров и т.д.)</vt:lpstr>
      <vt:lpstr>Презентация PowerPoint</vt:lpstr>
      <vt:lpstr>7. Наличие авторских программ, методических пособий</vt:lpstr>
      <vt:lpstr>Презентация PowerPoint</vt:lpstr>
      <vt:lpstr>7.Наличие публикаций, включая интернет-публикации</vt:lpstr>
      <vt:lpstr>Презентация PowerPoint</vt:lpstr>
      <vt:lpstr>9. Выступления на научно-практических конференциях, семинарах, секциях; проведение открытых уроков, мастер-классов, мероприятий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10. Общественная активность – участие в экспертных комиссиях,  жюри конкурсов, профсоюзная деятельность</vt:lpstr>
      <vt:lpstr>11. Награды и поощрения педагога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cp:lastModifiedBy>user</cp:lastModifiedBy>
  <cp:revision>168</cp:revision>
  <dcterms:modified xsi:type="dcterms:W3CDTF">2021-12-22T07:00:42Z</dcterms:modified>
</cp:coreProperties>
</file>