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9" r:id="rId1"/>
  </p:sldMasterIdLst>
  <p:sldIdLst>
    <p:sldId id="258" r:id="rId2"/>
    <p:sldId id="260" r:id="rId3"/>
    <p:sldId id="257" r:id="rId4"/>
    <p:sldId id="261" r:id="rId5"/>
    <p:sldId id="329" r:id="rId6"/>
    <p:sldId id="262" r:id="rId7"/>
    <p:sldId id="318" r:id="rId8"/>
    <p:sldId id="302" r:id="rId9"/>
    <p:sldId id="303" r:id="rId10"/>
    <p:sldId id="265" r:id="rId11"/>
    <p:sldId id="266" r:id="rId12"/>
    <p:sldId id="304" r:id="rId13"/>
    <p:sldId id="267" r:id="rId14"/>
    <p:sldId id="306" r:id="rId15"/>
    <p:sldId id="301" r:id="rId16"/>
    <p:sldId id="290" r:id="rId17"/>
    <p:sldId id="300" r:id="rId18"/>
    <p:sldId id="269" r:id="rId19"/>
    <p:sldId id="305" r:id="rId20"/>
    <p:sldId id="270" r:id="rId21"/>
    <p:sldId id="291" r:id="rId22"/>
    <p:sldId id="292" r:id="rId23"/>
    <p:sldId id="296" r:id="rId24"/>
    <p:sldId id="294" r:id="rId25"/>
    <p:sldId id="271" r:id="rId26"/>
    <p:sldId id="319" r:id="rId27"/>
    <p:sldId id="272" r:id="rId28"/>
    <p:sldId id="273" r:id="rId29"/>
    <p:sldId id="274" r:id="rId30"/>
    <p:sldId id="307" r:id="rId31"/>
    <p:sldId id="321" r:id="rId32"/>
    <p:sldId id="275" r:id="rId33"/>
    <p:sldId id="328" r:id="rId34"/>
    <p:sldId id="308" r:id="rId35"/>
    <p:sldId id="330" r:id="rId36"/>
    <p:sldId id="309" r:id="rId37"/>
    <p:sldId id="310" r:id="rId38"/>
    <p:sldId id="322" r:id="rId39"/>
    <p:sldId id="277" r:id="rId40"/>
    <p:sldId id="278" r:id="rId41"/>
    <p:sldId id="323" r:id="rId42"/>
    <p:sldId id="279" r:id="rId43"/>
    <p:sldId id="280" r:id="rId44"/>
    <p:sldId id="324" r:id="rId45"/>
    <p:sldId id="281" r:id="rId46"/>
    <p:sldId id="282" r:id="rId47"/>
    <p:sldId id="315" r:id="rId48"/>
    <p:sldId id="283" r:id="rId49"/>
    <p:sldId id="284" r:id="rId50"/>
    <p:sldId id="316" r:id="rId51"/>
    <p:sldId id="285" r:id="rId52"/>
    <p:sldId id="286" r:id="rId53"/>
    <p:sldId id="325" r:id="rId54"/>
    <p:sldId id="317" r:id="rId55"/>
    <p:sldId id="287" r:id="rId56"/>
    <p:sldId id="288" r:id="rId57"/>
    <p:sldId id="326" r:id="rId58"/>
    <p:sldId id="312" r:id="rId59"/>
    <p:sldId id="327" r:id="rId60"/>
    <p:sldId id="289" r:id="rId61"/>
    <p:sldId id="297" r:id="rId62"/>
    <p:sldId id="298" r:id="rId6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7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62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57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164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36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145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24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53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23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69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949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896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2/21/2021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07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am.ru/users/1672835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0.jpeg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s36sar.schoolrm.ru/life/photo/13609/478980/" TargetMode="External"/><Relationship Id="rId2" Type="http://schemas.openxmlformats.org/officeDocument/2006/relationships/hyperlink" Target="https://ds36sar.schoolrm.ru/life/photo/13609/449585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vk.com/wall620470853_3" TargetMode="External"/><Relationship Id="rId4" Type="http://schemas.openxmlformats.org/officeDocument/2006/relationships/hyperlink" Target="https://ds36sar.schoolrm.ru/life/photo/13609/449578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2.schoolrm.ru/iblock/032/032de71cb2ea3ca2f0601049477d91c3/8567abcb07d51fd0e47a8703a4190572.docx" TargetMode="External"/><Relationship Id="rId2" Type="http://schemas.openxmlformats.org/officeDocument/2006/relationships/hyperlink" Target="http://ds36sar.schoolrm.r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8.jpeg"/><Relationship Id="rId4" Type="http://schemas.openxmlformats.org/officeDocument/2006/relationships/image" Target="../media/image7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0.jpeg"/><Relationship Id="rId4" Type="http://schemas.openxmlformats.org/officeDocument/2006/relationships/image" Target="../media/image79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39541"/>
            <a:ext cx="10364451" cy="2176441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r>
              <a:rPr lang="ru-RU" sz="2700" b="1" dirty="0"/>
              <a:t/>
            </a:r>
            <a:br>
              <a:rPr lang="ru-RU" sz="2700" b="1" dirty="0"/>
            </a:br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Баймашкиной</a:t>
            </a:r>
            <a:r>
              <a:rPr lang="ru-RU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Нины ИВАНОВНЫ,</a:t>
            </a:r>
            <a:b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434327"/>
            <a:ext cx="11086160" cy="4259176"/>
          </a:xfrm>
        </p:spPr>
        <p:txBody>
          <a:bodyPr/>
          <a:lstStyle/>
          <a:p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воспитателя 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МАДОУ «Детский сад № 36 »  </a:t>
            </a:r>
          </a:p>
          <a:p>
            <a:pPr marL="0" indent="0">
              <a:buNone/>
            </a:pPr>
            <a:r>
              <a:rPr lang="ru-RU" sz="28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Саранск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751" y="1715167"/>
            <a:ext cx="3130778" cy="417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2340" y="1102290"/>
            <a:ext cx="5887233" cy="2041744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аставничество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10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9418" y="618517"/>
            <a:ext cx="4338807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87" y="0"/>
            <a:ext cx="4739640" cy="67060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02" y="0"/>
            <a:ext cx="4761717" cy="673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9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3819" y="618517"/>
            <a:ext cx="2217107" cy="1596177"/>
          </a:xfrm>
        </p:spPr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60" y="299165"/>
            <a:ext cx="4475224" cy="63319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05" y="210026"/>
            <a:ext cx="4360884" cy="651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0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3857" y="1879493"/>
            <a:ext cx="8862239" cy="2490267"/>
          </a:xfrm>
        </p:spPr>
        <p:txBody>
          <a:bodyPr>
            <a:normAutofit fontScale="90000"/>
          </a:bodyPr>
          <a:lstStyle/>
          <a:p>
            <a:r>
              <a:rPr lang="ru-RU" sz="5300" b="1" dirty="0" smtClean="0">
                <a:solidFill>
                  <a:schemeClr val="accent1">
                    <a:lumMod val="50000"/>
                  </a:schemeClr>
                </a:solidFill>
              </a:rPr>
              <a:t>                    3</a:t>
            </a:r>
            <a:br>
              <a:rPr lang="ru-RU" sz="53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5300" b="1" dirty="0" smtClean="0">
                <a:solidFill>
                  <a:schemeClr val="accent1">
                    <a:lumMod val="50000"/>
                  </a:schemeClr>
                </a:solidFill>
              </a:rPr>
              <a:t>Наличие публикаций</a:t>
            </a:r>
            <a:r>
              <a:rPr lang="en-US" sz="5300" b="1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sz="53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  <a:t>Международный образовательный портал </a:t>
            </a:r>
            <a:r>
              <a:rPr lang="en-US" sz="3600" b="1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  <a:t>maam.ru</a:t>
            </a:r>
            <a:r>
              <a:rPr lang="ru-RU" sz="3600" b="1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  <a:t/>
            </a:r>
            <a:br>
              <a:rPr lang="ru-RU" sz="3600" b="1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</a:br>
            <a:r>
              <a:rPr lang="ru-RU" sz="3600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bg2">
                    <a:lumMod val="50000"/>
                  </a:schemeClr>
                </a:solidFill>
              </a:rPr>
            </a:br>
            <a:endParaRPr lang="ru-RU" sz="36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5436296" y="618517"/>
            <a:ext cx="3018772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983" y="0"/>
            <a:ext cx="4732491" cy="669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2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1\Desktop\1314208-141-144-sert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72" y="198018"/>
            <a:ext cx="4032448" cy="64087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Заголовок 2"/>
          <p:cNvGraphicFramePr>
            <a:graphicFrameLocks noGrp="1" noChangeAspect="1"/>
          </p:cNvGraphicFramePr>
          <p:nvPr>
            <p:ph type="title"/>
            <p:extLst>
              <p:ext uri="{D42A27DB-BD31-4B8C-83A1-F6EECF244321}">
                <p14:modId xmlns:p14="http://schemas.microsoft.com/office/powerpoint/2010/main" val="4035194983"/>
              </p:ext>
            </p:extLst>
          </p:nvPr>
        </p:nvGraphicFramePr>
        <p:xfrm>
          <a:off x="433388" y="200025"/>
          <a:ext cx="4408487" cy="622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4" imgW="5682240" imgH="8021880" progId="AcroExch.Document.11">
                  <p:embed/>
                </p:oleObj>
              </mc:Choice>
              <mc:Fallback>
                <p:oleObj name="Acrobat Document" r:id="rId4" imgW="5682240" imgH="8021880" progId="AcroExch.Document.11">
                  <p:embed/>
                  <p:pic>
                    <p:nvPicPr>
                      <p:cNvPr id="0" name="Picture 9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388" y="200025"/>
                        <a:ext cx="4408487" cy="6227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Рисунок 6" descr="G:\Аттестация\1 00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0372" y="1415948"/>
            <a:ext cx="4215009" cy="6166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9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725540" y="538619"/>
            <a:ext cx="3159578" cy="60124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4804432"/>
              </p:ext>
            </p:extLst>
          </p:nvPr>
        </p:nvGraphicFramePr>
        <p:xfrm>
          <a:off x="488514" y="155244"/>
          <a:ext cx="4659683" cy="6582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5682240" imgH="8021880" progId="AcroExch.Document.11">
                  <p:embed/>
                </p:oleObj>
              </mc:Choice>
              <mc:Fallback>
                <p:oleObj name="Acrobat Document" r:id="rId3" imgW="5682240" imgH="8021880" progId="AcroExch.Document.11">
                  <p:embed/>
                  <p:pic>
                    <p:nvPicPr>
                      <p:cNvPr id="0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514" y="155244"/>
                        <a:ext cx="4659683" cy="65825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Рисунок 7" descr="G:\Аттестация\1 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12420" y="217064"/>
            <a:ext cx="4755429" cy="68604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55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34214" y="618517"/>
            <a:ext cx="3544865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878"/>
          <p:cNvPicPr/>
          <p:nvPr/>
        </p:nvPicPr>
        <p:blipFill>
          <a:blip r:embed="rId2"/>
          <a:stretch>
            <a:fillRect/>
          </a:stretch>
        </p:blipFill>
        <p:spPr>
          <a:xfrm>
            <a:off x="3100078" y="300625"/>
            <a:ext cx="5217204" cy="630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9452" y="881564"/>
            <a:ext cx="10364451" cy="1596177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4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конкурсах, выставках, турнирах, соревнованиях, акциях, фестивалях.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6781" y="3883068"/>
            <a:ext cx="8310057" cy="20187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hlinkClick r:id="rId2"/>
              </a:rPr>
              <a:t>Всероссийская акция «Окна победы»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rgbClr val="FF0000"/>
                </a:solidFill>
                <a:hlinkClick r:id="rId3"/>
              </a:rPr>
              <a:t>Флешмоб</a:t>
            </a:r>
            <a:r>
              <a:rPr lang="ru-RU" dirty="0" smtClean="0">
                <a:solidFill>
                  <a:srgbClr val="FF0000"/>
                </a:solidFill>
                <a:hlinkClick r:id="rId3"/>
              </a:rPr>
              <a:t> «мы – за безопасность»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  <a:hlinkClick r:id="rId4"/>
              </a:rPr>
              <a:t>Международная акция "Сад памяти", посвященная 75-летию </a:t>
            </a:r>
            <a:r>
              <a:rPr lang="ru-RU" dirty="0" smtClean="0">
                <a:solidFill>
                  <a:srgbClr val="FF0000"/>
                </a:solidFill>
                <a:hlinkClick r:id="rId4"/>
              </a:rPr>
              <a:t>Победы</a:t>
            </a:r>
            <a:endParaRPr lang="ru-RU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hlinkClick r:id="rId5"/>
              </a:rPr>
              <a:t>Всероссийская  новогодняя акция «новогодние окна»</a:t>
            </a:r>
            <a:endParaRPr lang="ru-RU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96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3958850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79" y="103017"/>
            <a:ext cx="4774243" cy="6754983"/>
          </a:xfrm>
          <a:prstGeom prst="rect">
            <a:avLst/>
          </a:prstGeom>
        </p:spPr>
      </p:pic>
      <p:pic>
        <p:nvPicPr>
          <p:cNvPr id="5" name="Рисунок 4" descr="G:\Аттестация\1 0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851" y="256519"/>
            <a:ext cx="4947782" cy="6469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09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" y="801665"/>
            <a:ext cx="117982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25.10.1965 г.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начальных классов по специальности «Преподавание  в начальных классах общеобразовательной школы»; 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Зубово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Полянское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педагогическое училище Мордовской АССР; № диплома: ИТ №769774,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выдачи: 30.06.1987 г.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ООО « Учебный центр ПРОФЗНАНИЯ» по программе: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«Педагогика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методика дошкольного образования в соответствии с ФГОС», 2019 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Стаж педагогической работы: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33 года.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34 года. 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Наличие квалификационной категории: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первая.</a:t>
            </a: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Дата последней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аттестации: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 по МО РМ от 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20.05.2016 г.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№ 596  на основании решения </a:t>
            </a:r>
            <a:r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Республиканской Главной </a:t>
            </a: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аттестационной комиссии от 18.05.2016 г.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Звания: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 имею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8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1373" y="618517"/>
            <a:ext cx="2546853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3" y="446822"/>
            <a:ext cx="3643273" cy="50019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13" y="1729336"/>
            <a:ext cx="3735531" cy="51286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44" y="446822"/>
            <a:ext cx="3807438" cy="52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02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3407704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Picture 10" descr="https://upload2.schoolrm.ru/iblock/ed7/ed788febf9f041436519259dca0036e6/59514db0b1c091663c3175253813ab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36" y="339661"/>
            <a:ext cx="4521051" cy="313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s://upload2.schoolrm.ru/iblock/5b9/5b9022ae52732263fe1dec5a4afa0756/6cc725667f553f491fcc8311506fea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3778" y="1792092"/>
            <a:ext cx="5162098" cy="359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2.schoolrm.ru/iblock/7d6/7d65b2bafb1e6369ff3aa6e2443a55c5/9c77facadaf80e401da5dcbf272c098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298" y="3478630"/>
            <a:ext cx="5191005" cy="360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71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2355518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6" y="297827"/>
            <a:ext cx="3568889" cy="50482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105" y="941874"/>
            <a:ext cx="4060187" cy="57408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72" y="1491528"/>
            <a:ext cx="3795387" cy="53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93271" y="618517"/>
            <a:ext cx="2484955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601" y="214588"/>
            <a:ext cx="4422462" cy="62343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84" y="319448"/>
            <a:ext cx="4486829" cy="612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5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6088" y="618517"/>
            <a:ext cx="4947780" cy="44619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l="40171" t="3861" r="6618"/>
          <a:stretch/>
        </p:blipFill>
        <p:spPr>
          <a:xfrm>
            <a:off x="4121064" y="288098"/>
            <a:ext cx="6488482" cy="630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4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175" y="618517"/>
            <a:ext cx="9750051" cy="4191478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5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Наличие авторских программ,     методических пособий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7864" y="618517"/>
            <a:ext cx="2830882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G:\Аттестация 2\0 00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78" y="320720"/>
            <a:ext cx="4995253" cy="6110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897"/>
          <p:cNvPicPr/>
          <p:nvPr/>
        </p:nvPicPr>
        <p:blipFill>
          <a:blip r:embed="rId3"/>
          <a:stretch>
            <a:fillRect/>
          </a:stretch>
        </p:blipFill>
        <p:spPr>
          <a:xfrm>
            <a:off x="6092596" y="263046"/>
            <a:ext cx="5569136" cy="622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4678" y="618517"/>
            <a:ext cx="334445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C:\Users\1\Desktop\Баймашкина Н.И.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875" y="282486"/>
            <a:ext cx="4409029" cy="6268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1250"/>
          <p:cNvPicPr/>
          <p:nvPr/>
        </p:nvPicPr>
        <p:blipFill>
          <a:blip r:embed="rId3"/>
          <a:stretch>
            <a:fillRect/>
          </a:stretch>
        </p:blipFill>
        <p:spPr>
          <a:xfrm>
            <a:off x="488516" y="282486"/>
            <a:ext cx="5436428" cy="62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3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9244" y="793882"/>
            <a:ext cx="10364451" cy="417895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6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радиопередачах(очно)</a:t>
            </a:r>
            <a:endParaRPr lang="ru-RU" sz="36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6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7930804" y="618517"/>
            <a:ext cx="2190226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854" y="150312"/>
            <a:ext cx="4492930" cy="6356959"/>
          </a:xfrm>
          <a:prstGeom prst="rect">
            <a:avLst/>
          </a:prstGeom>
        </p:spPr>
      </p:pic>
      <p:pic>
        <p:nvPicPr>
          <p:cNvPr id="6" name="Рисунок 5" descr="G:\Аттестация 2\0 0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7" y="209293"/>
            <a:ext cx="5233248" cy="62979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7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3800" y="1444625"/>
            <a:ext cx="10515600" cy="536575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40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40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900" b="1" kern="0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>Педагогический опыт </a:t>
            </a:r>
            <a:r>
              <a:rPr lang="ru-RU" altLang="ru-RU" sz="31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1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31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  <a:t/>
            </a:r>
            <a:br>
              <a:rPr lang="ru-RU" altLang="ru-RU" sz="3100" b="1" kern="0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</a:rPr>
            </a:br>
            <a: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  <a:t> </a:t>
            </a:r>
            <a:br>
              <a:rPr lang="ru-RU" altLang="ru-RU" sz="4000" dirty="0" smtClean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</a:br>
            <a: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  <a:t/>
            </a:r>
            <a:br>
              <a:rPr lang="ru-RU" altLang="ru-RU" sz="4000" dirty="0">
                <a:solidFill>
                  <a:srgbClr val="000099"/>
                </a:solidFill>
                <a:latin typeface="Times New Roman" panose="02020603050405020304" pitchFamily="18" charset="0"/>
                <a:hlinkClick r:id="rId2"/>
              </a:rPr>
            </a:br>
            <a:r>
              <a:rPr lang="ru-RU" b="1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  <a:hlinkClick r:id="rId3"/>
              </a:rPr>
              <a:t>«</a:t>
            </a:r>
            <a:r>
              <a:rPr lang="ru-RU" dirty="0" smtClean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/>
                <a:ea typeface="Calibri"/>
                <a:cs typeface="Times New Roman"/>
                <a:hlinkClick r:id="rId3"/>
              </a:rPr>
              <a:t>Приобщение  детей к истокам мордовской культуры»</a:t>
            </a:r>
            <a:r>
              <a:rPr lang="ru-RU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  <a:hlinkClick r:id="rId2"/>
              </a:rPr>
              <a:t/>
            </a:r>
            <a:br>
              <a:rPr lang="ru-RU" dirty="0">
                <a:ln w="12700">
                  <a:solidFill>
                    <a:srgbClr val="212745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Calibri"/>
                <a:cs typeface="Times New Roman"/>
                <a:hlinkClick r:id="rId2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001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90255" y="618517"/>
            <a:ext cx="388797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06" y="63100"/>
            <a:ext cx="4793266" cy="6794900"/>
          </a:xfrm>
          <a:prstGeom prst="rect">
            <a:avLst/>
          </a:prstGeom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77" y="0"/>
            <a:ext cx="4879976" cy="689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1742" y="618517"/>
            <a:ext cx="7991606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072" y="119822"/>
            <a:ext cx="9068844" cy="660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8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5546" y="618516"/>
            <a:ext cx="8680536" cy="3915905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7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мастер – классов, мероприятий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7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0"/>
            <a:ext cx="5013326" cy="6883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4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9004" y="618517"/>
            <a:ext cx="3645074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3" y="112734"/>
            <a:ext cx="4590314" cy="6494744"/>
          </a:xfrm>
          <a:prstGeom prst="rect">
            <a:avLst/>
          </a:prstGeom>
        </p:spPr>
      </p:pic>
      <p:pic>
        <p:nvPicPr>
          <p:cNvPr id="4" name="Рисунок 3" descr="G:\Аттестация\1 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810" y="200416"/>
            <a:ext cx="5022937" cy="6313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49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5105400" cy="702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0"/>
            <a:ext cx="5086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0839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45699" cy="159617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10" y="194425"/>
            <a:ext cx="4719965" cy="64005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33" y="194425"/>
            <a:ext cx="4606009" cy="633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7308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4610203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38" y="0"/>
            <a:ext cx="4793935" cy="678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5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445989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G:\Аттестация 2\0 00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87" y="0"/>
            <a:ext cx="4769785" cy="6723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623" y="84744"/>
            <a:ext cx="4334632" cy="663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512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3302130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8            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Экспертная деятельность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03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G:\Аттестация\1 00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06" y="513567"/>
            <a:ext cx="11210794" cy="6200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2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0016" y="618517"/>
            <a:ext cx="2848210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0" y="275573"/>
            <a:ext cx="4399972" cy="62254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324" y="69024"/>
            <a:ext cx="4691939" cy="66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1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5847" y="618517"/>
            <a:ext cx="4543545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G:\Аттестация\1 01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847" y="275572"/>
            <a:ext cx="5020305" cy="64608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88141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6482" y="1728592"/>
            <a:ext cx="8292230" cy="20292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0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4444" y="618517"/>
            <a:ext cx="3123782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90" y="618517"/>
            <a:ext cx="4204312" cy="58913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15" y="199394"/>
            <a:ext cx="4759891" cy="643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4" b="54315"/>
          <a:stretch/>
        </p:blipFill>
        <p:spPr bwMode="auto">
          <a:xfrm>
            <a:off x="7334706" y="2878291"/>
            <a:ext cx="3743845" cy="266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0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3257392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 descr="G:\Аттестация\1 01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24" y="121611"/>
            <a:ext cx="4849116" cy="664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G:\Аттестация\1 0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807" y="75946"/>
            <a:ext cx="5210826" cy="669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64020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6719" y="618517"/>
            <a:ext cx="10271342" cy="2938875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                                       10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Позитивные результаты 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работы с воспитанниками: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5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720855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56" y="475988"/>
            <a:ext cx="4413253" cy="6244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868" y="475988"/>
            <a:ext cx="4357839" cy="616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7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695803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23" y="359128"/>
            <a:ext cx="4398463" cy="62232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753" y="333412"/>
            <a:ext cx="4384110" cy="620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750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304212"/>
          </a:xfrm>
        </p:spPr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11</a:t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413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827" y="1081980"/>
            <a:ext cx="4096012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6" y="359523"/>
            <a:ext cx="4473435" cy="6329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11" y="359522"/>
            <a:ext cx="4396636" cy="622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816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3239499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1</a:t>
            </a:r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58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808537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4" y="413359"/>
            <a:ext cx="4262751" cy="60312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05" y="413359"/>
            <a:ext cx="4156295" cy="58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380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690" y="593465"/>
            <a:ext cx="9261536" cy="366538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12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из социально – неблагополучных семей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25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85864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61" y="400833"/>
            <a:ext cx="4293736" cy="60751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4" y="434801"/>
            <a:ext cx="4285729" cy="60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71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908" y="618517"/>
            <a:ext cx="4459266" cy="1596177"/>
          </a:xfrm>
        </p:spPr>
        <p:txBody>
          <a:bodyPr/>
          <a:lstStyle/>
          <a:p>
            <a:endParaRPr lang="ru-RU"/>
          </a:p>
        </p:txBody>
      </p:sp>
      <p:pic>
        <p:nvPicPr>
          <p:cNvPr id="3" name="Рисунок 2" descr="G:\Аттестация 2\0 0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125" y="196767"/>
            <a:ext cx="5308404" cy="65610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09144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804373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" y="438411"/>
            <a:ext cx="4331659" cy="6128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193" y="438411"/>
            <a:ext cx="4331659" cy="61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921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40442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13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Участие педагога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 профессиональных конкурсах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136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211" y="618517"/>
            <a:ext cx="2830882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G:\Аттестация 2\0 00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79" y="0"/>
            <a:ext cx="4995252" cy="6531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1\Desktop\212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89" y="202830"/>
            <a:ext cx="4641666" cy="64297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48122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3244866" cy="15961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1066175" y="7709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3155185" y="-1728592"/>
            <a:ext cx="8123041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850903"/>
              </p:ext>
            </p:extLst>
          </p:nvPr>
        </p:nvGraphicFramePr>
        <p:xfrm>
          <a:off x="460548" y="125260"/>
          <a:ext cx="4599965" cy="6509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Acrobat Document" r:id="rId3" imgW="5672880" imgH="8021880" progId="AcroExch.Document.11">
                  <p:embed/>
                </p:oleObj>
              </mc:Choice>
              <mc:Fallback>
                <p:oleObj name="Acrobat Document" r:id="rId3" imgW="5672880" imgH="8021880" progId="AcroExch.Document.11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548" y="125260"/>
                        <a:ext cx="4599965" cy="65095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127" y="125260"/>
            <a:ext cx="4664464" cy="6415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196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0077" y="618517"/>
            <a:ext cx="4045907" cy="1596177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Заголовок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6218757"/>
              </p:ext>
            </p:extLst>
          </p:nvPr>
        </p:nvGraphicFramePr>
        <p:xfrm>
          <a:off x="932478" y="233476"/>
          <a:ext cx="4661103" cy="6399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1" name="Документ" r:id="rId3" imgW="7763347" imgH="10659182" progId="Word.Document.12">
                  <p:embed/>
                </p:oleObj>
              </mc:Choice>
              <mc:Fallback>
                <p:oleObj name="Документ" r:id="rId3" imgW="7763347" imgH="10659182" progId="Word.Document.12">
                  <p:embed/>
                  <p:pic>
                    <p:nvPicPr>
                      <p:cNvPr id="0" name="Picture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2478" y="233476"/>
                        <a:ext cx="4661103" cy="63994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847" y="233476"/>
            <a:ext cx="4582862" cy="649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11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803" y="618517"/>
            <a:ext cx="4283901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803" y="232627"/>
            <a:ext cx="4524232" cy="639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6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1292" y="618517"/>
            <a:ext cx="3436933" cy="159617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1084" y="2367092"/>
            <a:ext cx="3536515" cy="34241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54" y="386910"/>
            <a:ext cx="4208745" cy="63131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05" y="316623"/>
            <a:ext cx="4459266" cy="63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4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405369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14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Награды и поощрения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915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3403" y="618517"/>
            <a:ext cx="3624823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790"/>
          <p:cNvPicPr/>
          <p:nvPr/>
        </p:nvPicPr>
        <p:blipFill>
          <a:blip r:embed="rId2"/>
          <a:stretch>
            <a:fillRect/>
          </a:stretch>
        </p:blipFill>
        <p:spPr>
          <a:xfrm>
            <a:off x="620560" y="73650"/>
            <a:ext cx="5602013" cy="6673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614" y="73650"/>
            <a:ext cx="4482399" cy="631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4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7282" y="618517"/>
            <a:ext cx="2960944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851" y="425886"/>
            <a:ext cx="4272703" cy="60438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56" y="338894"/>
            <a:ext cx="4308954" cy="60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062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3708329" cy="1596177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6" y="300625"/>
            <a:ext cx="4586505" cy="629700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7321" y="-225243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2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16658" y="618517"/>
            <a:ext cx="3261568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940" y="236341"/>
            <a:ext cx="4448665" cy="62943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2" y="330418"/>
            <a:ext cx="4311349" cy="61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466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2167628" cy="15961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20" y="313152"/>
            <a:ext cx="4236191" cy="59937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2" y="313152"/>
            <a:ext cx="4284001" cy="606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3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186</Words>
  <Application>Microsoft Office PowerPoint</Application>
  <PresentationFormat>Широкоэкранный</PresentationFormat>
  <Paragraphs>32</Paragraphs>
  <Slides>62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62</vt:i4>
      </vt:variant>
    </vt:vector>
  </HeadingPairs>
  <TitlesOfParts>
    <vt:vector size="69" baseType="lpstr">
      <vt:lpstr>Arial</vt:lpstr>
      <vt:lpstr>Calibri</vt:lpstr>
      <vt:lpstr>Calibri Light</vt:lpstr>
      <vt:lpstr>Times New Roman</vt:lpstr>
      <vt:lpstr>Тема Office</vt:lpstr>
      <vt:lpstr>Acrobat Document</vt:lpstr>
      <vt:lpstr>Документ</vt:lpstr>
      <vt:lpstr>Министерство образования Республики Мордовия  Портфолио  Баймашкиной Нины ИВАНОВНЫ, </vt:lpstr>
      <vt:lpstr>Презентация PowerPoint</vt:lpstr>
      <vt:lpstr>    Педагогический опыт      «Приобщение  детей к истокам мордовской культуры» </vt:lpstr>
      <vt:lpstr>Презентация PowerPoint</vt:lpstr>
      <vt:lpstr>                           1 Участие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2 Наставничество</vt:lpstr>
      <vt:lpstr>Презентация PowerPoint</vt:lpstr>
      <vt:lpstr>Презентация PowerPoint</vt:lpstr>
      <vt:lpstr>                    3 Наличие публикаций  Международный образовательный портал maam.ru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4 Результаты участия воспитанников в: конкурсах, выставках, турнирах, соревнованиях, акциях, фестивалях.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5 Наличие авторских программ,     методических пособий</vt:lpstr>
      <vt:lpstr>Презентация PowerPoint</vt:lpstr>
      <vt:lpstr>Презентация PowerPoint</vt:lpstr>
      <vt:lpstr>                                    6 Выступления на заседаниях методических советов, научно – практических конференциях, педагогических чтениях, семинарах, секциях, форумах, радиопередачах(очно)</vt:lpstr>
      <vt:lpstr>Презентация PowerPoint</vt:lpstr>
      <vt:lpstr>Презентация PowerPoint</vt:lpstr>
      <vt:lpstr>Презентация PowerPoint</vt:lpstr>
      <vt:lpstr>                           7 Проведение открытых занятий, мастер – 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8                   Экспертная деятельность</vt:lpstr>
      <vt:lpstr>Презентация PowerPoint</vt:lpstr>
      <vt:lpstr>Презентация PowerPoint</vt:lpstr>
      <vt:lpstr>                         9 Общественно-педагогическая активность педагога: участие в комиссиях, педагогических сообществах, в жюри конкурсов</vt:lpstr>
      <vt:lpstr>Презентация PowerPoint</vt:lpstr>
      <vt:lpstr>Презентация PowerPoint</vt:lpstr>
      <vt:lpstr>                                       10             Позитивные результаты         работы с воспитанниками: </vt:lpstr>
      <vt:lpstr>Презентация PowerPoint</vt:lpstr>
      <vt:lpstr>Презентация PowerPoint</vt:lpstr>
      <vt:lpstr>                                  11 Качество взаимодействия с родителями</vt:lpstr>
      <vt:lpstr>Презентация PowerPoint</vt:lpstr>
      <vt:lpstr>Презентация PowerPoint</vt:lpstr>
      <vt:lpstr>                              12 Работа с детьми из социально – неблагополучных семей</vt:lpstr>
      <vt:lpstr>Презентация PowerPoint</vt:lpstr>
      <vt:lpstr>Презентация PowerPoint</vt:lpstr>
      <vt:lpstr>Презентация PowerPoint</vt:lpstr>
      <vt:lpstr>                                   13                 Участие педагога      в профессиональных конкурсах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14                      Награды и поощрения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82</cp:revision>
  <dcterms:created xsi:type="dcterms:W3CDTF">2021-01-02T19:38:25Z</dcterms:created>
  <dcterms:modified xsi:type="dcterms:W3CDTF">2021-02-21T17:59:20Z</dcterms:modified>
</cp:coreProperties>
</file>