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79" r:id="rId6"/>
    <p:sldId id="262" r:id="rId7"/>
    <p:sldId id="258" r:id="rId8"/>
    <p:sldId id="257" r:id="rId9"/>
    <p:sldId id="263" r:id="rId10"/>
    <p:sldId id="264" r:id="rId11"/>
    <p:sldId id="266" r:id="rId12"/>
    <p:sldId id="271" r:id="rId13"/>
    <p:sldId id="265" r:id="rId14"/>
    <p:sldId id="272" r:id="rId15"/>
    <p:sldId id="275" r:id="rId16"/>
    <p:sldId id="269" r:id="rId17"/>
    <p:sldId id="270" r:id="rId18"/>
    <p:sldId id="276" r:id="rId19"/>
    <p:sldId id="277" r:id="rId20"/>
    <p:sldId id="274" r:id="rId21"/>
    <p:sldId id="278" r:id="rId22"/>
    <p:sldId id="281" r:id="rId23"/>
    <p:sldId id="280" r:id="rId24"/>
    <p:sldId id="282" r:id="rId25"/>
    <p:sldId id="338" r:id="rId26"/>
    <p:sldId id="283" r:id="rId27"/>
    <p:sldId id="284" r:id="rId28"/>
    <p:sldId id="285" r:id="rId29"/>
    <p:sldId id="329" r:id="rId30"/>
    <p:sldId id="287" r:id="rId31"/>
    <p:sldId id="286" r:id="rId32"/>
    <p:sldId id="288" r:id="rId33"/>
    <p:sldId id="323" r:id="rId34"/>
    <p:sldId id="325" r:id="rId35"/>
    <p:sldId id="324" r:id="rId36"/>
    <p:sldId id="289" r:id="rId37"/>
    <p:sldId id="290" r:id="rId38"/>
    <p:sldId id="291" r:id="rId39"/>
    <p:sldId id="295" r:id="rId40"/>
    <p:sldId id="297" r:id="rId41"/>
    <p:sldId id="332" r:id="rId42"/>
    <p:sldId id="296" r:id="rId43"/>
    <p:sldId id="294" r:id="rId44"/>
    <p:sldId id="293" r:id="rId45"/>
    <p:sldId id="298" r:id="rId46"/>
    <p:sldId id="300" r:id="rId47"/>
    <p:sldId id="299" r:id="rId48"/>
    <p:sldId id="302" r:id="rId49"/>
    <p:sldId id="303" r:id="rId50"/>
    <p:sldId id="307" r:id="rId51"/>
    <p:sldId id="306" r:id="rId52"/>
    <p:sldId id="333" r:id="rId53"/>
    <p:sldId id="310" r:id="rId54"/>
    <p:sldId id="313" r:id="rId55"/>
    <p:sldId id="309" r:id="rId56"/>
    <p:sldId id="314" r:id="rId57"/>
    <p:sldId id="311" r:id="rId58"/>
    <p:sldId id="339" r:id="rId59"/>
    <p:sldId id="312" r:id="rId60"/>
    <p:sldId id="315" r:id="rId61"/>
    <p:sldId id="316" r:id="rId62"/>
    <p:sldId id="326" r:id="rId63"/>
    <p:sldId id="328" r:id="rId64"/>
    <p:sldId id="327" r:id="rId65"/>
    <p:sldId id="335" r:id="rId66"/>
    <p:sldId id="317" r:id="rId67"/>
    <p:sldId id="334" r:id="rId68"/>
    <p:sldId id="321" r:id="rId69"/>
    <p:sldId id="319" r:id="rId70"/>
    <p:sldId id="322" r:id="rId71"/>
    <p:sldId id="320" r:id="rId72"/>
    <p:sldId id="337" r:id="rId7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8" d="100"/>
          <a:sy n="78" d="100"/>
        </p:scale>
        <p:origin x="-246" y="-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B2C70-F9FD-4E96-9E04-ADB94D75E79F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037E1-E411-4F5B-BDC8-F45173366D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4050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B2C70-F9FD-4E96-9E04-ADB94D75E79F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037E1-E411-4F5B-BDC8-F45173366D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8894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B2C70-F9FD-4E96-9E04-ADB94D75E79F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037E1-E411-4F5B-BDC8-F45173366D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27779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B2C70-F9FD-4E96-9E04-ADB94D75E79F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037E1-E411-4F5B-BDC8-F45173366D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51879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B2C70-F9FD-4E96-9E04-ADB94D75E79F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037E1-E411-4F5B-BDC8-F45173366D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0120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B2C70-F9FD-4E96-9E04-ADB94D75E79F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037E1-E411-4F5B-BDC8-F45173366D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84882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B2C70-F9FD-4E96-9E04-ADB94D75E79F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037E1-E411-4F5B-BDC8-F45173366D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5085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B2C70-F9FD-4E96-9E04-ADB94D75E79F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037E1-E411-4F5B-BDC8-F45173366D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683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B2C70-F9FD-4E96-9E04-ADB94D75E79F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037E1-E411-4F5B-BDC8-F45173366D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32703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B2C70-F9FD-4E96-9E04-ADB94D75E79F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037E1-E411-4F5B-BDC8-F45173366D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63091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B2C70-F9FD-4E96-9E04-ADB94D75E79F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037E1-E411-4F5B-BDC8-F45173366D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34636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B2C70-F9FD-4E96-9E04-ADB94D75E79F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037E1-E411-4F5B-BDC8-F45173366D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5769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package" Target="../embeddings/_________Microsoft_Office_Word1.docx"/><Relationship Id="rId4" Type="http://schemas.openxmlformats.org/officeDocument/2006/relationships/image" Target="../media/image9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444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838200" y="1487255"/>
            <a:ext cx="3336758" cy="44804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61285" y="2055813"/>
            <a:ext cx="6292515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  <a:p>
            <a:pPr algn="ctr"/>
            <a:r>
              <a:rPr lang="ru-RU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Швайла</a:t>
            </a:r>
            <a:r>
              <a:rPr lang="ru-RU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Светланы Николаевны</a:t>
            </a:r>
          </a:p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старшего воспитателя</a:t>
            </a:r>
          </a:p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структурного подразделения «Детский сад №11 комбинированного вида» </a:t>
            </a:r>
          </a:p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«Радуга» комбинированного вида» </a:t>
            </a:r>
          </a:p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Рузаевского муниципального района РМ</a:t>
            </a:r>
          </a:p>
          <a:p>
            <a:pPr algn="ctr"/>
            <a:endParaRPr lang="ru-RU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4004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173621"/>
            <a:ext cx="10515600" cy="1053295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Методическое сопровождение материалов деятельности ОО</a:t>
            </a:r>
            <a:b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отдельных педагогов на конкурсах, конференциях, семинарах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297" name="Picture 1" descr="C:\Users\садик\Documents\Scanned Documents\М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 l="3367" t="1093"/>
          <a:stretch>
            <a:fillRect/>
          </a:stretch>
        </p:blipFill>
        <p:spPr bwMode="auto">
          <a:xfrm>
            <a:off x="1435260" y="1111170"/>
            <a:ext cx="4421529" cy="5746830"/>
          </a:xfrm>
          <a:prstGeom prst="rect">
            <a:avLst/>
          </a:prstGeom>
          <a:noFill/>
        </p:spPr>
      </p:pic>
      <p:pic>
        <p:nvPicPr>
          <p:cNvPr id="55298" name="Picture 2" descr="C:\Users\садик\Documents\Scanned Documents\М2.jpeg"/>
          <p:cNvPicPr>
            <a:picLocks noChangeAspect="1" noChangeArrowheads="1"/>
          </p:cNvPicPr>
          <p:nvPr/>
        </p:nvPicPr>
        <p:blipFill>
          <a:blip r:embed="rId4" cstate="email"/>
          <a:srcRect l="3864" t="1883"/>
          <a:stretch>
            <a:fillRect/>
          </a:stretch>
        </p:blipFill>
        <p:spPr bwMode="auto">
          <a:xfrm>
            <a:off x="6377651" y="1111170"/>
            <a:ext cx="4490977" cy="57468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52672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сопровождение материалов организации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садик\Desktop\215feee9897f1a62c7c57a3fc90d123b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693043" y="1495906"/>
            <a:ext cx="7315200" cy="5162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72630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/>
          <a:srcRect l="3730" t="48"/>
          <a:stretch/>
        </p:blipFill>
        <p:spPr>
          <a:xfrm>
            <a:off x="1217017" y="189765"/>
            <a:ext cx="4348297" cy="6268908"/>
          </a:xfrm>
          <a:prstGeom prst="rect">
            <a:avLst/>
          </a:prstGeom>
        </p:spPr>
      </p:pic>
      <p:pic>
        <p:nvPicPr>
          <p:cNvPr id="2050" name="Picture 2" descr="C:\Users\садик\Documents\Scanned Documents\Г.jpe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690167" y="150472"/>
            <a:ext cx="4545309" cy="62503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33942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/>
          <a:srcRect l="7563" t="1686" b="2046"/>
          <a:stretch/>
        </p:blipFill>
        <p:spPr>
          <a:xfrm>
            <a:off x="816860" y="168442"/>
            <a:ext cx="4669540" cy="6400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/>
          <a:srcRect l="4824" t="933" b="2425"/>
          <a:stretch/>
        </p:blipFill>
        <p:spPr>
          <a:xfrm>
            <a:off x="6761748" y="168442"/>
            <a:ext cx="4741446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3624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653463" y="131894"/>
            <a:ext cx="4616114" cy="63771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926963" y="132347"/>
            <a:ext cx="4799008" cy="637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7864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225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сопровождение материалов педагогов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9431" y="1062131"/>
            <a:ext cx="8073189" cy="561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1980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6159" y="90237"/>
            <a:ext cx="9379680" cy="667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4274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7" t="882"/>
          <a:stretch/>
        </p:blipFill>
        <p:spPr>
          <a:xfrm>
            <a:off x="1004172" y="164191"/>
            <a:ext cx="4398291" cy="63368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92" t="176" b="1579"/>
          <a:stretch/>
        </p:blipFill>
        <p:spPr>
          <a:xfrm>
            <a:off x="6407164" y="160375"/>
            <a:ext cx="4388195" cy="634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29903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01" t="195" b="2148"/>
          <a:stretch/>
        </p:blipFill>
        <p:spPr>
          <a:xfrm>
            <a:off x="6990348" y="216569"/>
            <a:ext cx="4253911" cy="5943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3" t="-400" b="1600"/>
          <a:stretch/>
        </p:blipFill>
        <p:spPr>
          <a:xfrm>
            <a:off x="1070810" y="216569"/>
            <a:ext cx="418497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84571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24" t="-1" b="2052"/>
          <a:stretch/>
        </p:blipFill>
        <p:spPr>
          <a:xfrm>
            <a:off x="1010653" y="120316"/>
            <a:ext cx="4374226" cy="63466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/>
          <a:srcRect l="2161" t="1731" b="2700"/>
          <a:stretch/>
        </p:blipFill>
        <p:spPr>
          <a:xfrm>
            <a:off x="6785811" y="120316"/>
            <a:ext cx="4358187" cy="634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9651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2521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Общие сведения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17104923"/>
              </p:ext>
            </p:extLst>
          </p:nvPr>
        </p:nvGraphicFramePr>
        <p:xfrm>
          <a:off x="838200" y="1071563"/>
          <a:ext cx="10515600" cy="54305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03032">
                  <a:extLst>
                    <a:ext uri="{9D8B030D-6E8A-4147-A177-3AD203B41FA5}">
                      <a16:colId xmlns:a16="http://schemas.microsoft.com/office/drawing/2014/main" xmlns="" val="916956789"/>
                    </a:ext>
                  </a:extLst>
                </a:gridCol>
                <a:gridCol w="6312568">
                  <a:extLst>
                    <a:ext uri="{9D8B030D-6E8A-4147-A177-3AD203B41FA5}">
                      <a16:colId xmlns:a16="http://schemas.microsoft.com/office/drawing/2014/main" xmlns="" val="4139736684"/>
                    </a:ext>
                  </a:extLst>
                </a:gridCol>
              </a:tblGrid>
              <a:tr h="67838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spc="16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ФАМИЛИЯ, ИМЯ, ОТЧЕСТВО</a:t>
                      </a:r>
                      <a:endParaRPr lang="ru-RU" sz="1400" b="1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i="1" dirty="0" err="1" smtClean="0">
                          <a:solidFill>
                            <a:srgbClr val="000099"/>
                          </a:solidFill>
                          <a:latin typeface="Times New Roman"/>
                          <a:cs typeface="Times New Roman"/>
                        </a:rPr>
                        <a:t>Швайла</a:t>
                      </a:r>
                      <a:r>
                        <a:rPr lang="ru-RU" sz="2400" b="1" i="1" dirty="0" smtClean="0">
                          <a:solidFill>
                            <a:srgbClr val="000099"/>
                          </a:solidFill>
                          <a:latin typeface="Times New Roman"/>
                          <a:cs typeface="Times New Roman"/>
                        </a:rPr>
                        <a:t> Светлана Николаевна</a:t>
                      </a:r>
                      <a:endParaRPr lang="ru-RU" sz="2400" dirty="0" smtClean="0">
                        <a:solidFill>
                          <a:srgbClr val="000099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algn="ctr"/>
                      <a:endParaRPr lang="ru-RU" b="1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65717748"/>
                  </a:ext>
                </a:extLst>
              </a:tr>
              <a:tr h="4805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/>
                          <a:cs typeface="Times New Roman"/>
                        </a:rPr>
                        <a:t>ГОД РОЖДЕНИЯ</a:t>
                      </a:r>
                    </a:p>
                    <a:p>
                      <a:pPr algn="ctr"/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04.04.1976</a:t>
                      </a:r>
                      <a:endParaRPr lang="ru-RU" b="1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94076865"/>
                  </a:ext>
                </a:extLst>
              </a:tr>
              <a:tr h="165367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ОБРАЗОВАНИЕ, 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КВАЛИФИКАЦИЯ ПО ДИПЛОМУ</a:t>
                      </a:r>
                      <a:endParaRPr lang="ru-RU" sz="14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b="1" i="1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1.Мордовский государственный педагогический институт имени М.Е. </a:t>
                      </a:r>
                      <a:r>
                        <a:rPr lang="ru-RU" sz="1200" b="1" i="1" dirty="0" err="1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Евсевьева</a:t>
                      </a:r>
                      <a:r>
                        <a:rPr lang="ru-RU" sz="1200" b="1" i="1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Квалификация по диплому: Учитель русского языка и литературы. Специальность "Филология. Русский язык и литература".</a:t>
                      </a:r>
                    </a:p>
                    <a:p>
                      <a:pPr algn="just"/>
                      <a:r>
                        <a:rPr lang="ru-RU" sz="1200" b="1" i="1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Диплом: №1603 от 30.01.2002г.</a:t>
                      </a:r>
                    </a:p>
                    <a:p>
                      <a:pPr algn="just"/>
                      <a:r>
                        <a:rPr lang="ru-RU" sz="1200" b="1" i="1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2.Профессиональная переподготовка:</a:t>
                      </a:r>
                      <a:r>
                        <a:rPr lang="ru-RU" sz="1200" b="1" i="1" baseline="0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ГБУ ДПО </a:t>
                      </a:r>
                      <a:r>
                        <a:rPr lang="ru-RU" sz="1200" b="1" i="1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Мордовский республиканский институт образования «Педагогика и методика дошкольного образования», квалификация «Воспитатель».</a:t>
                      </a:r>
                      <a:r>
                        <a:rPr lang="ru-RU" sz="1200" b="1" i="1" baseline="0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</a:t>
                      </a:r>
                      <a:r>
                        <a:rPr lang="ru-RU" sz="1200" b="1" i="1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иплом № 132402509959 от 04.04.2016 г.</a:t>
                      </a:r>
                      <a:r>
                        <a:rPr lang="ru-RU" sz="1600" b="1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b="1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9797931"/>
                  </a:ext>
                </a:extLst>
              </a:tr>
              <a:tr h="6947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spc="50" dirty="0" smtClean="0">
                          <a:solidFill>
                            <a:srgbClr val="002060"/>
                          </a:solidFill>
                          <a:latin typeface="Times New Roman"/>
                          <a:cs typeface="Times New Roman"/>
                        </a:rPr>
                        <a:t>ЗАНИМАЕМАЯ ДОЛЖНОСТЬ, ДАТА НАЗНАЧЕНИЯ НА ЭТУ ДОЛЖНОСТЬ</a:t>
                      </a:r>
                      <a:endParaRPr lang="ru-RU" sz="1200" b="1" dirty="0" smtClean="0">
                        <a:solidFill>
                          <a:srgbClr val="00206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lang="ru-RU" sz="1400" b="1" i="1" spc="-5" dirty="0" smtClean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Старший воспитатель</a:t>
                      </a:r>
                      <a:endParaRPr lang="ru-RU" sz="1400" dirty="0" smtClean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52069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lang="ru-RU" sz="1400" b="1" i="1" dirty="0" smtClean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01.10.2015 г.</a:t>
                      </a:r>
                      <a:endParaRPr lang="ru-RU" sz="1400" dirty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61942751"/>
                  </a:ext>
                </a:extLst>
              </a:tr>
              <a:tr h="4805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СТАЖ ПЕДАГОГИЧЕСКОЙ РАБОТЫ</a:t>
                      </a:r>
                    </a:p>
                    <a:p>
                      <a:pPr algn="ctr"/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год</a:t>
                      </a:r>
                      <a:endParaRPr lang="ru-RU" sz="1600" b="1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51870740"/>
                  </a:ext>
                </a:extLst>
              </a:tr>
              <a:tr h="6947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ОБЩИЙ ТРУДОВОЙ СТАЖ</a:t>
                      </a:r>
                    </a:p>
                    <a:p>
                      <a:pPr algn="ctr"/>
                      <a:endParaRPr lang="ru-RU" sz="1100" b="1" i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год</a:t>
                      </a:r>
                      <a:endParaRPr lang="ru-RU" sz="1600" b="1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57900670"/>
                  </a:ext>
                </a:extLst>
              </a:tr>
              <a:tr h="6947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НАЛИЧИЕ КВАЛИФИКАЦИОННОЙ КАТЕГОРИИ, ДАТА ПОСЛЕДНЕЙ АТТЕСТАЦИИ</a:t>
                      </a:r>
                    </a:p>
                    <a:p>
                      <a:pPr algn="ctr"/>
                      <a:endParaRPr lang="ru-RU" sz="1100" b="1" i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dirty="0" smtClean="0">
                          <a:solidFill>
                            <a:srgbClr val="000099"/>
                          </a:solidFill>
                          <a:latin typeface="Times New Roman"/>
                          <a:cs typeface="Times New Roman"/>
                        </a:rPr>
                        <a:t>Высшая квалификационная категория,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dirty="0" smtClean="0">
                          <a:solidFill>
                            <a:srgbClr val="000099"/>
                          </a:solidFill>
                          <a:latin typeface="Times New Roman"/>
                          <a:cs typeface="Times New Roman"/>
                        </a:rPr>
                        <a:t>Приказ Министерства образования</a:t>
                      </a:r>
                      <a:r>
                        <a:rPr lang="ru-RU" sz="1600" b="1" i="1" baseline="0" dirty="0" smtClean="0">
                          <a:solidFill>
                            <a:srgbClr val="000099"/>
                          </a:solidFill>
                          <a:latin typeface="Times New Roman"/>
                          <a:cs typeface="Times New Roman"/>
                        </a:rPr>
                        <a:t> РМ </a:t>
                      </a:r>
                      <a:r>
                        <a:rPr lang="ru-RU" sz="1600" b="1" i="1" dirty="0" smtClean="0">
                          <a:solidFill>
                            <a:srgbClr val="000099"/>
                          </a:solidFill>
                          <a:latin typeface="Times New Roman"/>
                          <a:cs typeface="Times New Roman"/>
                        </a:rPr>
                        <a:t> от 14.02.2014</a:t>
                      </a:r>
                      <a:r>
                        <a:rPr lang="ru-RU" sz="1600" b="1" i="1" baseline="0" dirty="0" smtClean="0">
                          <a:solidFill>
                            <a:srgbClr val="000099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600" b="1" i="1" dirty="0" smtClean="0">
                          <a:solidFill>
                            <a:srgbClr val="000099"/>
                          </a:solidFill>
                          <a:latin typeface="Times New Roman"/>
                          <a:cs typeface="Times New Roman"/>
                        </a:rPr>
                        <a:t>№152</a:t>
                      </a:r>
                      <a:endParaRPr lang="ru-RU" sz="1600" b="1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333651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952464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079525" y="132347"/>
            <a:ext cx="4642243" cy="63807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12346" y="148389"/>
            <a:ext cx="4531123" cy="636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40144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Участие в инновационной (экспериментальной) деятельности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66" t="1162" b="1747"/>
          <a:stretch/>
        </p:blipFill>
        <p:spPr>
          <a:xfrm>
            <a:off x="4199021" y="1455822"/>
            <a:ext cx="3605628" cy="520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19937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4817" name="Picture 1" descr="C:\Users\садик\Documents\Scanned Documents\Дог..jpeg"/>
          <p:cNvPicPr>
            <a:picLocks noChangeAspect="1" noChangeArrowheads="1"/>
          </p:cNvPicPr>
          <p:nvPr/>
        </p:nvPicPr>
        <p:blipFill>
          <a:blip r:embed="rId3" cstate="email"/>
          <a:srcRect l="2752" t="904"/>
          <a:stretch>
            <a:fillRect/>
          </a:stretch>
        </p:blipFill>
        <p:spPr bwMode="auto">
          <a:xfrm>
            <a:off x="1250066" y="254643"/>
            <a:ext cx="4499011" cy="6435969"/>
          </a:xfrm>
          <a:prstGeom prst="rect">
            <a:avLst/>
          </a:prstGeom>
          <a:noFill/>
        </p:spPr>
      </p:pic>
      <p:pic>
        <p:nvPicPr>
          <p:cNvPr id="34818" name="Picture 2" descr="C:\Users\садик\Documents\Scanned Documents\Дог2.jpeg"/>
          <p:cNvPicPr>
            <a:picLocks noChangeAspect="1" noChangeArrowheads="1"/>
          </p:cNvPicPr>
          <p:nvPr/>
        </p:nvPicPr>
        <p:blipFill>
          <a:blip r:embed="rId4" cstate="email"/>
          <a:srcRect l="2123" b="719"/>
          <a:stretch>
            <a:fillRect/>
          </a:stretch>
        </p:blipFill>
        <p:spPr bwMode="auto">
          <a:xfrm>
            <a:off x="6481823" y="219919"/>
            <a:ext cx="4575018" cy="64570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800259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0961" name="Picture 1" descr="C:\Users\садик\Documents\Scanned Documents\Рисунок (92).jpg"/>
          <p:cNvPicPr>
            <a:picLocks noChangeAspect="1" noChangeArrowheads="1"/>
          </p:cNvPicPr>
          <p:nvPr/>
        </p:nvPicPr>
        <p:blipFill>
          <a:blip r:embed="rId3" cstate="email"/>
          <a:srcRect l="2692"/>
          <a:stretch>
            <a:fillRect/>
          </a:stretch>
        </p:blipFill>
        <p:spPr bwMode="auto">
          <a:xfrm>
            <a:off x="1458410" y="202668"/>
            <a:ext cx="4452712" cy="6423838"/>
          </a:xfrm>
          <a:prstGeom prst="rect">
            <a:avLst/>
          </a:prstGeom>
          <a:noFill/>
        </p:spPr>
      </p:pic>
      <p:pic>
        <p:nvPicPr>
          <p:cNvPr id="40962" name="Picture 2" descr="C:\Users\садик\Documents\Scanned Documents\Рисунок (93).jpg"/>
          <p:cNvPicPr>
            <a:picLocks noChangeAspect="1" noChangeArrowheads="1"/>
          </p:cNvPicPr>
          <p:nvPr/>
        </p:nvPicPr>
        <p:blipFill>
          <a:blip r:embed="rId4" cstate="email"/>
          <a:srcRect l="3166"/>
          <a:stretch>
            <a:fillRect/>
          </a:stretch>
        </p:blipFill>
        <p:spPr bwMode="auto">
          <a:xfrm>
            <a:off x="6632294" y="196770"/>
            <a:ext cx="4730504" cy="64239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058040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428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5.Наличие публикаций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009" name="Picture 1" descr="C:\Users\садик\Documents\Scanned Documents\Рисунок (120).jpg"/>
          <p:cNvPicPr>
            <a:picLocks noChangeAspect="1" noChangeArrowheads="1"/>
          </p:cNvPicPr>
          <p:nvPr/>
        </p:nvPicPr>
        <p:blipFill>
          <a:blip r:embed="rId3" cstate="email"/>
          <a:srcRect l="2316" t="502" b="3388"/>
          <a:stretch>
            <a:fillRect/>
          </a:stretch>
        </p:blipFill>
        <p:spPr bwMode="auto">
          <a:xfrm>
            <a:off x="4165600" y="1103086"/>
            <a:ext cx="4296230" cy="57549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919844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Picture 2" descr="https://www.maam.ru/diploms/948477-016-015-sert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132115" y="298862"/>
            <a:ext cx="4572000" cy="6303819"/>
          </a:xfrm>
          <a:prstGeom prst="rect">
            <a:avLst/>
          </a:prstGeom>
          <a:noFill/>
        </p:spPr>
      </p:pic>
      <p:pic>
        <p:nvPicPr>
          <p:cNvPr id="79874" name="Picture 2" descr="C:\Users\садик\Downloads\IMG_20181114_164039.jpg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6326827" y="302823"/>
            <a:ext cx="4742706" cy="63236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919844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628114" y="264696"/>
            <a:ext cx="8935770" cy="593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39878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885055" y="279825"/>
            <a:ext cx="4493141" cy="632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60937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4817" name="Picture 1" descr="C:\Users\садик\Pictures\66a518590b1bdc191b84355429809a4f.jpe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40779" y="161412"/>
            <a:ext cx="4757195" cy="6547538"/>
          </a:xfrm>
          <a:prstGeom prst="rect">
            <a:avLst/>
          </a:prstGeom>
          <a:noFill/>
        </p:spPr>
      </p:pic>
      <p:pic>
        <p:nvPicPr>
          <p:cNvPr id="34818" name="Picture 2" descr="C:\Users\садик\Pictures\dfa0e35cdb8141bc8523d23d29a9eac6.jpe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376416" y="170688"/>
            <a:ext cx="5191215" cy="6511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787018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74754" name="Picture 2" descr="C:\Users\садик\Pictures\e4eb55aea3ddcc7d7f8537e79103ee68.jpe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071868" y="245163"/>
            <a:ext cx="8900931" cy="6267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78701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Picture 1" descr="C:\Users\садик\Documents\Scanned Documents\Пред.jpeg"/>
          <p:cNvPicPr>
            <a:picLocks noChangeAspect="1" noChangeArrowheads="1"/>
          </p:cNvPicPr>
          <p:nvPr/>
        </p:nvPicPr>
        <p:blipFill>
          <a:blip r:embed="rId3" cstate="email"/>
          <a:srcRect l="4210" t="1253" b="2423"/>
          <a:stretch>
            <a:fillRect/>
          </a:stretch>
        </p:blipFill>
        <p:spPr bwMode="auto">
          <a:xfrm>
            <a:off x="659757" y="0"/>
            <a:ext cx="5011838" cy="6858000"/>
          </a:xfrm>
          <a:prstGeom prst="rect">
            <a:avLst/>
          </a:prstGeom>
          <a:noFill/>
        </p:spPr>
      </p:pic>
      <p:pic>
        <p:nvPicPr>
          <p:cNvPr id="4" name="Picture 2" descr="C:\Users\садик\Documents\Scanned Documents\пред2.jpeg"/>
          <p:cNvPicPr>
            <a:picLocks noChangeAspect="1" noChangeArrowheads="1"/>
          </p:cNvPicPr>
          <p:nvPr/>
        </p:nvPicPr>
        <p:blipFill>
          <a:blip r:embed="rId4" cstate="email"/>
          <a:srcRect l="3815" t="787" b="2655"/>
          <a:stretch>
            <a:fillRect/>
          </a:stretch>
        </p:blipFill>
        <p:spPr bwMode="auto">
          <a:xfrm>
            <a:off x="6215605" y="0"/>
            <a:ext cx="524333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890317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2769" name="Picture 1" descr="C:\Users\садик\Pictures\cab739b7ed4cf3180b5c1271be901e37.jpe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98653" y="300943"/>
            <a:ext cx="10938075" cy="62503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623411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803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Наличие авторских программ,</a:t>
            </a:r>
            <a:b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методических пособий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" descr="C:\Users\садик\Documents\Scanned Documents\Рецен.jpeg"/>
          <p:cNvPicPr>
            <a:picLocks noChangeAspect="1" noChangeArrowheads="1"/>
          </p:cNvPicPr>
          <p:nvPr/>
        </p:nvPicPr>
        <p:blipFill>
          <a:blip r:embed="rId3" cstate="email"/>
          <a:srcRect l="3829"/>
          <a:stretch>
            <a:fillRect/>
          </a:stretch>
        </p:blipFill>
        <p:spPr bwMode="auto">
          <a:xfrm>
            <a:off x="1639459" y="1175657"/>
            <a:ext cx="3807752" cy="5348579"/>
          </a:xfrm>
          <a:prstGeom prst="rect">
            <a:avLst/>
          </a:prstGeom>
          <a:noFill/>
        </p:spPr>
      </p:pic>
      <p:pic>
        <p:nvPicPr>
          <p:cNvPr id="36865" name="Picture 1" descr="C:\Users\садик\Documents\Scanned Documents\Программа.jpeg"/>
          <p:cNvPicPr>
            <a:picLocks noChangeAspect="1" noChangeArrowheads="1"/>
          </p:cNvPicPr>
          <p:nvPr/>
        </p:nvPicPr>
        <p:blipFill>
          <a:blip r:embed="rId4" cstate="email"/>
          <a:srcRect l="3618" t="687" b="3164"/>
          <a:stretch>
            <a:fillRect/>
          </a:stretch>
        </p:blipFill>
        <p:spPr bwMode="auto">
          <a:xfrm>
            <a:off x="6479177" y="1214845"/>
            <a:ext cx="3827417" cy="53165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017694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28479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Организация взаимодействия образовательной</a:t>
            </a:r>
            <a:b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с научными, образовательными, социальными</a:t>
            </a:r>
            <a:b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институтами.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5" name="Picture 1" descr="C:\Users\садик\Documents\Scanned Documents\о.jpeg"/>
          <p:cNvPicPr>
            <a:picLocks noChangeAspect="1" noChangeArrowheads="1"/>
          </p:cNvPicPr>
          <p:nvPr/>
        </p:nvPicPr>
        <p:blipFill>
          <a:blip r:embed="rId3" cstate="email"/>
          <a:srcRect l="3896" t="1846"/>
          <a:stretch>
            <a:fillRect/>
          </a:stretch>
        </p:blipFill>
        <p:spPr bwMode="auto">
          <a:xfrm>
            <a:off x="1296365" y="1099595"/>
            <a:ext cx="4305782" cy="5758405"/>
          </a:xfrm>
          <a:prstGeom prst="rect">
            <a:avLst/>
          </a:prstGeom>
          <a:noFill/>
        </p:spPr>
      </p:pic>
      <p:pic>
        <p:nvPicPr>
          <p:cNvPr id="31747" name="Picture 3" descr="C:\Users\садик\Documents\Scanned Documents\о2.jpeg"/>
          <p:cNvPicPr>
            <a:picLocks noChangeAspect="1" noChangeArrowheads="1"/>
          </p:cNvPicPr>
          <p:nvPr/>
        </p:nvPicPr>
        <p:blipFill>
          <a:blip r:embed="rId4" cstate="email"/>
          <a:srcRect l="3424" t="1488"/>
          <a:stretch>
            <a:fillRect/>
          </a:stretch>
        </p:blipFill>
        <p:spPr bwMode="auto">
          <a:xfrm>
            <a:off x="6565865" y="1093303"/>
            <a:ext cx="4467828" cy="57646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074080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8673" name="Picture 1" descr="C:\Users\садик\Documents\Scanned Documents\Дог2.jpeg"/>
          <p:cNvPicPr>
            <a:picLocks noChangeAspect="1" noChangeArrowheads="1"/>
          </p:cNvPicPr>
          <p:nvPr/>
        </p:nvPicPr>
        <p:blipFill>
          <a:blip r:embed="rId3" cstate="email"/>
          <a:srcRect l="2331" t="542"/>
          <a:stretch>
            <a:fillRect/>
          </a:stretch>
        </p:blipFill>
        <p:spPr bwMode="auto">
          <a:xfrm>
            <a:off x="717631" y="219919"/>
            <a:ext cx="4626332" cy="6377651"/>
          </a:xfrm>
          <a:prstGeom prst="rect">
            <a:avLst/>
          </a:prstGeom>
          <a:noFill/>
        </p:spPr>
      </p:pic>
      <p:pic>
        <p:nvPicPr>
          <p:cNvPr id="4" name="Picture 2" descr="C:\Users\садик\Documents\Scanned Documents\Дог3.jpeg"/>
          <p:cNvPicPr>
            <a:picLocks noChangeAspect="1" noChangeArrowheads="1"/>
          </p:cNvPicPr>
          <p:nvPr/>
        </p:nvPicPr>
        <p:blipFill>
          <a:blip r:embed="rId4" cstate="email"/>
          <a:srcRect t="2532" r="2382"/>
          <a:stretch>
            <a:fillRect/>
          </a:stretch>
        </p:blipFill>
        <p:spPr bwMode="auto">
          <a:xfrm>
            <a:off x="6169305" y="243068"/>
            <a:ext cx="4687748" cy="6423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623411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rcRect l="4" t="4"/>
          <a:stretch>
            <a:fillRect/>
          </a:stretch>
        </p:blipFill>
        <p:spPr>
          <a:xfrm>
            <a:off x="0" y="0"/>
            <a:ext cx="12192528" cy="6858297"/>
          </a:xfrm>
          <a:prstGeom prst="rect">
            <a:avLst/>
          </a:prstGeom>
        </p:spPr>
      </p:pic>
      <p:pic>
        <p:nvPicPr>
          <p:cNvPr id="72707" name="Picture 3" descr="C:\Users\садик\Documents\Scanned Documents\дог4.jpeg"/>
          <p:cNvPicPr>
            <a:picLocks noChangeAspect="1" noChangeArrowheads="1"/>
          </p:cNvPicPr>
          <p:nvPr/>
        </p:nvPicPr>
        <p:blipFill>
          <a:blip r:embed="rId3" cstate="email"/>
          <a:srcRect l="1822" t="-263"/>
          <a:stretch>
            <a:fillRect/>
          </a:stretch>
        </p:blipFill>
        <p:spPr bwMode="auto">
          <a:xfrm>
            <a:off x="1064870" y="208344"/>
            <a:ext cx="4621592" cy="6435523"/>
          </a:xfrm>
          <a:prstGeom prst="rect">
            <a:avLst/>
          </a:prstGeom>
          <a:noFill/>
        </p:spPr>
      </p:pic>
      <p:pic>
        <p:nvPicPr>
          <p:cNvPr id="72708" name="Picture 4" descr="C:\Users\садик\Documents\Scanned Documents\дог5.jpeg"/>
          <p:cNvPicPr>
            <a:picLocks noChangeAspect="1" noChangeArrowheads="1"/>
          </p:cNvPicPr>
          <p:nvPr/>
        </p:nvPicPr>
        <p:blipFill>
          <a:blip r:embed="rId4" cstate="email"/>
          <a:srcRect l="3266" t="543"/>
          <a:stretch>
            <a:fillRect/>
          </a:stretch>
        </p:blipFill>
        <p:spPr bwMode="auto">
          <a:xfrm>
            <a:off x="6620719" y="266218"/>
            <a:ext cx="4456252" cy="6366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623411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70658" name="Picture 2" descr="C:\Users\садик\Documents\Scanned Documents\договор.jpe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238490" y="364452"/>
            <a:ext cx="4336966" cy="6152095"/>
          </a:xfrm>
          <a:prstGeom prst="rect">
            <a:avLst/>
          </a:prstGeom>
          <a:noFill/>
        </p:spPr>
      </p:pic>
      <p:pic>
        <p:nvPicPr>
          <p:cNvPr id="70659" name="Picture 3" descr="C:\Users\садик\Documents\Scanned Documents\Договор 2.jpe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539696" y="381964"/>
            <a:ext cx="4371689" cy="61371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623411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174812"/>
            <a:ext cx="10515600" cy="103542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8.Эффективность деятельности по аттестации педагогов на квалификационные категории.</a:t>
            </a:r>
          </a:p>
        </p:txBody>
      </p:sp>
      <p:pic>
        <p:nvPicPr>
          <p:cNvPr id="26625" name="Picture 1" descr="C:\Users\садик\Documents\Scanned Documents\э.jpeg"/>
          <p:cNvPicPr>
            <a:picLocks noChangeAspect="1" noChangeArrowheads="1"/>
          </p:cNvPicPr>
          <p:nvPr/>
        </p:nvPicPr>
        <p:blipFill>
          <a:blip r:embed="rId3" cstate="email"/>
          <a:srcRect l="3957" t="1835"/>
          <a:stretch>
            <a:fillRect/>
          </a:stretch>
        </p:blipFill>
        <p:spPr bwMode="auto">
          <a:xfrm>
            <a:off x="4383740" y="1102659"/>
            <a:ext cx="4182035" cy="57553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438514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41421" y="1"/>
            <a:ext cx="10812379" cy="116989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Наличие и выполнение перспективного плана прохождения</a:t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педагогами образовательной организации курсовой</a:t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подготовки (за 5 лет).</a:t>
            </a:r>
          </a:p>
        </p:txBody>
      </p:sp>
      <p:pic>
        <p:nvPicPr>
          <p:cNvPr id="25601" name="Picture 1" descr="C:\Users\садик\Documents\Scanned Documents\н.jpeg"/>
          <p:cNvPicPr>
            <a:picLocks noChangeAspect="1" noChangeArrowheads="1"/>
          </p:cNvPicPr>
          <p:nvPr/>
        </p:nvPicPr>
        <p:blipFill>
          <a:blip r:embed="rId3" cstate="email"/>
          <a:srcRect l="3225" t="539"/>
          <a:stretch>
            <a:fillRect/>
          </a:stretch>
        </p:blipFill>
        <p:spPr bwMode="auto">
          <a:xfrm>
            <a:off x="3953435" y="1075765"/>
            <a:ext cx="4397189" cy="57822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243405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168443"/>
            <a:ext cx="10515600" cy="118971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Оснащенность образовательной организации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учебно-методическими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материалами в соответствии с ФГОС и</a:t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реализуемыми программами.</a:t>
            </a:r>
          </a:p>
        </p:txBody>
      </p:sp>
      <p:pic>
        <p:nvPicPr>
          <p:cNvPr id="24577" name="Picture 1" descr="C:\Users\садик\Documents\Scanned Documents\ос.jpeg"/>
          <p:cNvPicPr>
            <a:picLocks noChangeAspect="1" noChangeArrowheads="1"/>
          </p:cNvPicPr>
          <p:nvPr/>
        </p:nvPicPr>
        <p:blipFill>
          <a:blip r:embed="rId3" cstate="email"/>
          <a:srcRect l="3210" t="1609"/>
          <a:stretch>
            <a:fillRect/>
          </a:stretch>
        </p:blipFill>
        <p:spPr bwMode="auto">
          <a:xfrm>
            <a:off x="4007224" y="1223682"/>
            <a:ext cx="4491317" cy="56343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036140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268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Обеспечение информационной открытости</a:t>
            </a:r>
            <a:b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образовательной организации.</a:t>
            </a:r>
          </a:p>
        </p:txBody>
      </p:sp>
      <p:pic>
        <p:nvPicPr>
          <p:cNvPr id="23553" name="Picture 1" descr="C:\Users\садик\Documents\Scanned Documents\обес.jpeg"/>
          <p:cNvPicPr>
            <a:picLocks noChangeAspect="1" noChangeArrowheads="1"/>
          </p:cNvPicPr>
          <p:nvPr/>
        </p:nvPicPr>
        <p:blipFill>
          <a:blip r:embed="rId3" cstate="email"/>
          <a:srcRect l="3781" t="-241"/>
          <a:stretch>
            <a:fillRect/>
          </a:stretch>
        </p:blipFill>
        <p:spPr bwMode="auto">
          <a:xfrm>
            <a:off x="4531659" y="1264024"/>
            <a:ext cx="3980328" cy="55939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1881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9125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Повышение квалификации,</a:t>
            </a:r>
            <a:b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переподготовка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417" name="Picture 1" descr="C:\Users\садик\Documents\Scanned Documents\с.jpeg"/>
          <p:cNvPicPr>
            <a:picLocks noChangeAspect="1" noChangeArrowheads="1"/>
          </p:cNvPicPr>
          <p:nvPr/>
        </p:nvPicPr>
        <p:blipFill>
          <a:blip r:embed="rId3" cstate="email"/>
          <a:srcRect l="4027" t="653"/>
          <a:stretch>
            <a:fillRect/>
          </a:stretch>
        </p:blipFill>
        <p:spPr bwMode="auto">
          <a:xfrm>
            <a:off x="3935393" y="787078"/>
            <a:ext cx="4456254" cy="60709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457741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150607"/>
            <a:ext cx="10515600" cy="136622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Наличие достижений детей и педагогического</a:t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коллектива образовательной организации в конкурсах,</a:t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соревнованиях, грантах различного уровня</a:t>
            </a:r>
          </a:p>
        </p:txBody>
      </p:sp>
      <p:pic>
        <p:nvPicPr>
          <p:cNvPr id="22529" name="Picture 1" descr="C:\Users\садик\Documents\Scanned Documents\на.jpeg"/>
          <p:cNvPicPr>
            <a:picLocks noChangeAspect="1" noChangeArrowheads="1"/>
          </p:cNvPicPr>
          <p:nvPr/>
        </p:nvPicPr>
        <p:blipFill>
          <a:blip r:embed="rId3" cstate="email"/>
          <a:srcRect l="3382" t="424"/>
          <a:stretch>
            <a:fillRect/>
          </a:stretch>
        </p:blipFill>
        <p:spPr bwMode="auto">
          <a:xfrm>
            <a:off x="1538344" y="1495313"/>
            <a:ext cx="4079762" cy="5362687"/>
          </a:xfrm>
          <a:prstGeom prst="rect">
            <a:avLst/>
          </a:prstGeom>
          <a:noFill/>
        </p:spPr>
      </p:pic>
      <p:pic>
        <p:nvPicPr>
          <p:cNvPr id="22530" name="Picture 2" descr="C:\Users\садик\Documents\Scanned Documents\2.jpeg"/>
          <p:cNvPicPr>
            <a:picLocks noChangeAspect="1" noChangeArrowheads="1"/>
          </p:cNvPicPr>
          <p:nvPr/>
        </p:nvPicPr>
        <p:blipFill>
          <a:blip r:embed="rId4" cstate="email"/>
          <a:srcRect l="3177" b="847"/>
          <a:stretch>
            <a:fillRect/>
          </a:stretch>
        </p:blipFill>
        <p:spPr bwMode="auto">
          <a:xfrm rot="10800000" flipH="1" flipV="1">
            <a:off x="6540647" y="1430767"/>
            <a:ext cx="3980331" cy="54272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728416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76802" name="Picture 2" descr="C:\Users\садик\Documents\Scanned Documents\3.jpeg"/>
          <p:cNvPicPr>
            <a:picLocks noChangeAspect="1" noChangeArrowheads="1"/>
          </p:cNvPicPr>
          <p:nvPr/>
        </p:nvPicPr>
        <p:blipFill>
          <a:blip r:embed="rId3" cstate="email"/>
          <a:srcRect l="3693"/>
          <a:stretch>
            <a:fillRect/>
          </a:stretch>
        </p:blipFill>
        <p:spPr bwMode="auto">
          <a:xfrm>
            <a:off x="1097280" y="153017"/>
            <a:ext cx="4862456" cy="6543619"/>
          </a:xfrm>
          <a:prstGeom prst="rect">
            <a:avLst/>
          </a:prstGeom>
          <a:noFill/>
        </p:spPr>
      </p:pic>
      <p:pic>
        <p:nvPicPr>
          <p:cNvPr id="76803" name="Picture 3" descr="C:\Users\садик\Documents\Scanned Documents\4.jpeg"/>
          <p:cNvPicPr>
            <a:picLocks noChangeAspect="1" noChangeArrowheads="1"/>
          </p:cNvPicPr>
          <p:nvPr/>
        </p:nvPicPr>
        <p:blipFill>
          <a:blip r:embed="rId4" cstate="email"/>
          <a:srcRect l="3223" t="851"/>
          <a:stretch>
            <a:fillRect/>
          </a:stretch>
        </p:blipFill>
        <p:spPr bwMode="auto">
          <a:xfrm>
            <a:off x="6540649" y="172122"/>
            <a:ext cx="4701092" cy="65191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728416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2074" y="1087258"/>
            <a:ext cx="4022430" cy="57707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89557" y="1087258"/>
            <a:ext cx="4090587" cy="5762221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180475"/>
            <a:ext cx="10515600" cy="61361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воспитанников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39530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357" y="297"/>
            <a:ext cx="485082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22070" y="297"/>
            <a:ext cx="4850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2528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5670" y="297"/>
            <a:ext cx="485082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17419" y="-297"/>
            <a:ext cx="4844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39836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1202" y="297"/>
            <a:ext cx="489570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51507" y="-297"/>
            <a:ext cx="48957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1038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5959" y="-297"/>
            <a:ext cx="4920916" cy="67588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1742" y="297"/>
            <a:ext cx="48823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73299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2140" y="-297"/>
            <a:ext cx="4860372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5181" y="-297"/>
            <a:ext cx="4925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43491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264695"/>
            <a:ext cx="10515600" cy="57751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ds11ruz.schoolrm.ru/upload/resize_cache/iblock/65a/65aa762aa732fa8d4a1d3be526ea141b/1024_1024_0/86b043f2bfadd26277d52627c8229dc0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745" y="1107204"/>
            <a:ext cx="3887033" cy="507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875912" y="1107204"/>
            <a:ext cx="7213819" cy="501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29693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155535" y="141297"/>
            <a:ext cx="4764001" cy="65754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00" t="998" b="-1"/>
          <a:stretch/>
        </p:blipFill>
        <p:spPr>
          <a:xfrm>
            <a:off x="6581272" y="141297"/>
            <a:ext cx="4614859" cy="657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1575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088020" y="231494"/>
            <a:ext cx="10035251" cy="643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3703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982220" y="114300"/>
            <a:ext cx="4596782" cy="63830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10" t="221" b="3112"/>
          <a:stretch/>
        </p:blipFill>
        <p:spPr>
          <a:xfrm>
            <a:off x="6821906" y="114300"/>
            <a:ext cx="4554700" cy="638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09721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553952" y="2309017"/>
            <a:ext cx="3449617" cy="43076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03669" y="-297"/>
            <a:ext cx="3288067" cy="4618629"/>
          </a:xfrm>
          <a:prstGeom prst="rect">
            <a:avLst/>
          </a:prstGeom>
        </p:spPr>
      </p:pic>
      <p:pic>
        <p:nvPicPr>
          <p:cNvPr id="6" name="Picture 4" descr="F:\11 садик\8.jpeg"/>
          <p:cNvPicPr>
            <a:picLocks noChangeAspect="1" noChangeArrowheads="1"/>
          </p:cNvPicPr>
          <p:nvPr/>
        </p:nvPicPr>
        <p:blipFill>
          <a:blip r:embed="rId5" cstate="email">
            <a:lum bright="-20000" contrast="40000"/>
          </a:blip>
          <a:srcRect/>
          <a:stretch>
            <a:fillRect/>
          </a:stretch>
        </p:blipFill>
        <p:spPr bwMode="auto">
          <a:xfrm>
            <a:off x="346951" y="228601"/>
            <a:ext cx="3406902" cy="4389732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xtLst/>
        </p:spPr>
      </p:pic>
    </p:spTree>
    <p:extLst>
      <p:ext uri="{BB962C8B-B14F-4D97-AF65-F5344CB8AC3E}">
        <p14:creationId xmlns:p14="http://schemas.microsoft.com/office/powerpoint/2010/main" xmlns="" val="13277141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264695"/>
            <a:ext cx="10515600" cy="57751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13.Качество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по развитию вариативных</a:t>
            </a:r>
            <a:b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 образовательной организации.</a:t>
            </a:r>
          </a:p>
        </p:txBody>
      </p:sp>
      <p:pic>
        <p:nvPicPr>
          <p:cNvPr id="11265" name="Picture 1" descr="C:\Users\садик\Documents\Scanned Documents\Рисунок (121).jpg"/>
          <p:cNvPicPr>
            <a:picLocks noChangeAspect="1" noChangeArrowheads="1"/>
          </p:cNvPicPr>
          <p:nvPr/>
        </p:nvPicPr>
        <p:blipFill>
          <a:blip r:embed="rId3" cstate="email"/>
          <a:srcRect l="4297"/>
          <a:stretch>
            <a:fillRect/>
          </a:stretch>
        </p:blipFill>
        <p:spPr bwMode="auto">
          <a:xfrm>
            <a:off x="4457700" y="935421"/>
            <a:ext cx="4234355" cy="59225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167325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3457" y="0"/>
            <a:ext cx="4747116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14558" y="-297"/>
            <a:ext cx="4747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04804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22442" y="0"/>
            <a:ext cx="4747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15484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264695"/>
            <a:ext cx="10515600" cy="13716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Выступления на научно-практических конференциях, педагогических чтениях, семинарах, секциях, методических объединениях; проведение открытых мастер-классов, мероприятий.</a:t>
            </a:r>
          </a:p>
        </p:txBody>
      </p:sp>
      <p:pic>
        <p:nvPicPr>
          <p:cNvPr id="8193" name="Picture 1" descr="C:\Users\садик\Documents\Scanned Documents\Порт.jpeg"/>
          <p:cNvPicPr>
            <a:picLocks noChangeAspect="1" noChangeArrowheads="1"/>
          </p:cNvPicPr>
          <p:nvPr/>
        </p:nvPicPr>
        <p:blipFill>
          <a:blip r:embed="rId3" cstate="email"/>
          <a:srcRect l="6649" b="2165"/>
          <a:stretch>
            <a:fillRect/>
          </a:stretch>
        </p:blipFill>
        <p:spPr bwMode="auto">
          <a:xfrm>
            <a:off x="2032888" y="1603169"/>
            <a:ext cx="3679142" cy="5254831"/>
          </a:xfrm>
          <a:prstGeom prst="rect">
            <a:avLst/>
          </a:prstGeom>
          <a:noFill/>
        </p:spPr>
      </p:pic>
      <p:pic>
        <p:nvPicPr>
          <p:cNvPr id="8194" name="Picture 2" descr="C:\Users\садик\Documents\Scanned Documents\Порт2.jpeg"/>
          <p:cNvPicPr>
            <a:picLocks noChangeAspect="1" noChangeArrowheads="1"/>
          </p:cNvPicPr>
          <p:nvPr/>
        </p:nvPicPr>
        <p:blipFill>
          <a:blip r:embed="rId4" cstate="email"/>
          <a:srcRect l="4704" b="2338"/>
          <a:stretch>
            <a:fillRect/>
          </a:stretch>
        </p:blipFill>
        <p:spPr bwMode="auto">
          <a:xfrm>
            <a:off x="6834674" y="1638795"/>
            <a:ext cx="3888744" cy="52192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115779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098" name="Picture 2" descr="D:\рабочий стол 2\Мои грамоты\1794_Швайла_Светлана_Николаевна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65813" y="302729"/>
            <a:ext cx="4486228" cy="6342406"/>
          </a:xfrm>
          <a:prstGeom prst="rect">
            <a:avLst/>
          </a:prstGeom>
          <a:noFill/>
        </p:spPr>
      </p:pic>
      <p:pic>
        <p:nvPicPr>
          <p:cNvPr id="4099" name="Picture 3" descr="D:\рабочий стол 2\Мои грамоты\f1a18b701752d229d844fd133b0121e9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748041" y="343768"/>
            <a:ext cx="4492554" cy="63537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209205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7169" name="Picture 1" descr="C:\Users\садик\Downloads\Швайла(1)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76548" y="183821"/>
            <a:ext cx="8806836" cy="62561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469106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13090" y="324853"/>
            <a:ext cx="8346099" cy="587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69106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2757" y="-297"/>
            <a:ext cx="4846633" cy="6858000"/>
          </a:xfrm>
          <a:prstGeom prst="rect">
            <a:avLst/>
          </a:prstGeom>
        </p:spPr>
      </p:pic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6423950" y="266218"/>
          <a:ext cx="4872942" cy="6591781"/>
        </p:xfrm>
        <a:graphic>
          <a:graphicData uri="http://schemas.openxmlformats.org/presentationml/2006/ole">
            <p:oleObj spid="_x0000_s5122" name="Документ" r:id="rId5" imgW="7607808" imgH="10687317" progId="Word.Document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003242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078557" y="85054"/>
            <a:ext cx="10034886" cy="668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78365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70658" name="Picture 2" descr="C:\Users\садик\Documents\Scanned Documents\Рисунок (70).jpg"/>
          <p:cNvPicPr>
            <a:picLocks noChangeAspect="1" noChangeArrowheads="1"/>
          </p:cNvPicPr>
          <p:nvPr/>
        </p:nvPicPr>
        <p:blipFill>
          <a:blip r:embed="rId3" cstate="email"/>
          <a:srcRect b="2802"/>
          <a:stretch>
            <a:fillRect/>
          </a:stretch>
        </p:blipFill>
        <p:spPr bwMode="auto">
          <a:xfrm>
            <a:off x="1551006" y="165943"/>
            <a:ext cx="8988391" cy="62232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871506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72706" name="Picture 2" descr="C:\Users\садик\Documents\Scanned Documents\сер.jpeg"/>
          <p:cNvPicPr>
            <a:picLocks noChangeAspect="1" noChangeArrowheads="1"/>
          </p:cNvPicPr>
          <p:nvPr/>
        </p:nvPicPr>
        <p:blipFill>
          <a:blip r:embed="rId3" cstate="email"/>
          <a:srcRect r="820" b="2546"/>
          <a:stretch>
            <a:fillRect/>
          </a:stretch>
        </p:blipFill>
        <p:spPr bwMode="auto">
          <a:xfrm>
            <a:off x="1632031" y="161504"/>
            <a:ext cx="9178724" cy="64244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336793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74754" name="Picture 2" descr="C:\Users\садик\Downloads\ФОРУМ ШВАЙЛА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655180" y="212782"/>
            <a:ext cx="8952556" cy="63299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974508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5" name="Picture 1"/>
          <p:cNvPicPr/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856526" y="243069"/>
            <a:ext cx="5208607" cy="6435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/>
          <p:cNvPicPr/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10800000">
            <a:off x="6481822" y="150470"/>
            <a:ext cx="5116010" cy="6493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9974508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79875" name="Picture 3" descr="C:\Users\садик\Documents\Scanned Documents\мо3.jpeg"/>
          <p:cNvPicPr>
            <a:picLocks noChangeAspect="1" noChangeArrowheads="1"/>
          </p:cNvPicPr>
          <p:nvPr/>
        </p:nvPicPr>
        <p:blipFill>
          <a:blip r:embed="rId3" cstate="email"/>
          <a:srcRect t="-637" r="1917" b="2229"/>
          <a:stretch>
            <a:fillRect/>
          </a:stretch>
        </p:blipFill>
        <p:spPr bwMode="auto">
          <a:xfrm>
            <a:off x="410709" y="235527"/>
            <a:ext cx="5990091" cy="4281055"/>
          </a:xfrm>
          <a:prstGeom prst="rect">
            <a:avLst/>
          </a:prstGeom>
          <a:noFill/>
        </p:spPr>
      </p:pic>
      <p:pic>
        <p:nvPicPr>
          <p:cNvPr id="79876" name="Picture 4" descr="C:\Users\садик\Documents\Scanned Documents\п4.jpeg"/>
          <p:cNvPicPr>
            <a:picLocks noChangeAspect="1" noChangeArrowheads="1"/>
          </p:cNvPicPr>
          <p:nvPr/>
        </p:nvPicPr>
        <p:blipFill>
          <a:blip r:embed="rId4" cstate="email"/>
          <a:srcRect b="2685"/>
          <a:stretch>
            <a:fillRect/>
          </a:stretch>
        </p:blipFill>
        <p:spPr bwMode="auto">
          <a:xfrm>
            <a:off x="6289964" y="2286000"/>
            <a:ext cx="5902036" cy="42810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974508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80898" name="Picture 2" descr="C:\Users\садик\Documents\Scanned Documents\п.jpeg"/>
          <p:cNvPicPr>
            <a:picLocks noChangeAspect="1" noChangeArrowheads="1"/>
          </p:cNvPicPr>
          <p:nvPr/>
        </p:nvPicPr>
        <p:blipFill>
          <a:blip r:embed="rId3" cstate="email"/>
          <a:srcRect t="2124"/>
          <a:stretch>
            <a:fillRect/>
          </a:stretch>
        </p:blipFill>
        <p:spPr bwMode="auto">
          <a:xfrm>
            <a:off x="5674103" y="1981200"/>
            <a:ext cx="6517897" cy="4544290"/>
          </a:xfrm>
          <a:prstGeom prst="rect">
            <a:avLst/>
          </a:prstGeom>
          <a:noFill/>
        </p:spPr>
      </p:pic>
      <p:pic>
        <p:nvPicPr>
          <p:cNvPr id="80899" name="Picture 3" descr="C:\Users\садик\Documents\Scanned Documents\п3.jpeg"/>
          <p:cNvPicPr>
            <a:picLocks noChangeAspect="1" noChangeArrowheads="1"/>
          </p:cNvPicPr>
          <p:nvPr/>
        </p:nvPicPr>
        <p:blipFill>
          <a:blip r:embed="rId4" cstate="email"/>
          <a:srcRect r="2799" b="2626"/>
          <a:stretch>
            <a:fillRect/>
          </a:stretch>
        </p:blipFill>
        <p:spPr bwMode="auto">
          <a:xfrm>
            <a:off x="0" y="1"/>
            <a:ext cx="5832764" cy="38656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9745089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264695"/>
            <a:ext cx="10515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 Участие старшего воспитателя в профессиональных конкурсах.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/>
          <a:srcRect l="2884" t="-219" b="2399"/>
          <a:stretch/>
        </p:blipFill>
        <p:spPr>
          <a:xfrm>
            <a:off x="1295400" y="1094873"/>
            <a:ext cx="3792704" cy="53660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363327" y="1094872"/>
            <a:ext cx="3990474" cy="536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232545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026" name="Picture 2" descr="C:\Users\садик\Desktop\215feee9897f1a62c7c57a3fc90d123b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693043" y="858597"/>
            <a:ext cx="7315200" cy="5162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726303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/>
          <a:srcRect l="4581" t="185" r="-509" b="2037"/>
          <a:stretch/>
        </p:blipFill>
        <p:spPr>
          <a:xfrm>
            <a:off x="1491915" y="1075439"/>
            <a:ext cx="4006517" cy="53975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/>
          <a:srcRect l="5934" t="1136"/>
          <a:stretch/>
        </p:blipFill>
        <p:spPr>
          <a:xfrm>
            <a:off x="7075096" y="1075439"/>
            <a:ext cx="3765357" cy="539754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4552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 Поощрение за достижения в</a:t>
            </a:r>
            <a:b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межаттестационный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период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22680871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/>
          <a:srcRect t="-1453" b="-1371"/>
          <a:stretch>
            <a:fillRect/>
          </a:stretch>
        </p:blipFill>
        <p:spPr>
          <a:xfrm>
            <a:off x="6585995" y="196770"/>
            <a:ext cx="4450625" cy="6331351"/>
          </a:xfrm>
          <a:prstGeom prst="rect">
            <a:avLst/>
          </a:prstGeom>
        </p:spPr>
      </p:pic>
      <p:pic>
        <p:nvPicPr>
          <p:cNvPr id="6" name="Picture 2" descr="C:\Users\садик\Documents\Scanned Documents\Благ.jpeg"/>
          <p:cNvPicPr>
            <a:picLocks noChangeAspect="1" noChangeArrowheads="1"/>
          </p:cNvPicPr>
          <p:nvPr/>
        </p:nvPicPr>
        <p:blipFill>
          <a:blip r:embed="rId4" cstate="email"/>
          <a:srcRect l="2402" t="731" b="1828"/>
          <a:stretch>
            <a:fillRect/>
          </a:stretch>
        </p:blipFill>
        <p:spPr bwMode="auto">
          <a:xfrm>
            <a:off x="1018572" y="324091"/>
            <a:ext cx="4401658" cy="61693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74809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074" name="Picture 2" descr="C:\Users\садик\Documents\Scanned Documents\Уд.jpeg"/>
          <p:cNvPicPr>
            <a:picLocks noChangeAspect="1" noChangeArrowheads="1"/>
          </p:cNvPicPr>
          <p:nvPr/>
        </p:nvPicPr>
        <p:blipFill>
          <a:blip r:embed="rId3" cstate="email"/>
          <a:srcRect l="1390" t="239" r="702" b="4522"/>
          <a:stretch>
            <a:fillRect/>
          </a:stretch>
        </p:blipFill>
        <p:spPr bwMode="auto">
          <a:xfrm>
            <a:off x="1770926" y="266218"/>
            <a:ext cx="8970379" cy="62156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1765412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326443" y="216568"/>
            <a:ext cx="4280273" cy="61300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677526" y="252663"/>
            <a:ext cx="4355432" cy="609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07293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278089" y="178130"/>
            <a:ext cx="4362690" cy="6198919"/>
          </a:xfrm>
          <a:prstGeom prst="rect">
            <a:avLst/>
          </a:prstGeom>
        </p:spPr>
      </p:pic>
      <p:pic>
        <p:nvPicPr>
          <p:cNvPr id="81923" name="Picture 3" descr="C:\Users\садик\Documents\Scanned Documents\б3.jpeg"/>
          <p:cNvPicPr>
            <a:picLocks noChangeAspect="1" noChangeArrowheads="1"/>
          </p:cNvPicPr>
          <p:nvPr/>
        </p:nvPicPr>
        <p:blipFill>
          <a:blip r:embed="rId4" cstate="email"/>
          <a:srcRect l="3140" t="-398"/>
          <a:stretch>
            <a:fillRect/>
          </a:stretch>
        </p:blipFill>
        <p:spPr bwMode="auto">
          <a:xfrm>
            <a:off x="6602681" y="249382"/>
            <a:ext cx="4258869" cy="62345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7306875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82946" name="Picture 2" descr="C:\Users\садик\Documents\Scanned Documents\б2.jpeg"/>
          <p:cNvPicPr>
            <a:picLocks noChangeAspect="1" noChangeArrowheads="1"/>
          </p:cNvPicPr>
          <p:nvPr/>
        </p:nvPicPr>
        <p:blipFill>
          <a:blip r:embed="rId3" cstate="email"/>
          <a:srcRect l="2421" t="422"/>
          <a:stretch>
            <a:fillRect/>
          </a:stretch>
        </p:blipFill>
        <p:spPr bwMode="auto">
          <a:xfrm>
            <a:off x="6721435" y="415636"/>
            <a:ext cx="4417619" cy="6043567"/>
          </a:xfrm>
          <a:prstGeom prst="rect">
            <a:avLst/>
          </a:prstGeom>
          <a:noFill/>
        </p:spPr>
      </p:pic>
      <p:pic>
        <p:nvPicPr>
          <p:cNvPr id="4" name="Picture 2" descr="C:\Users\садик\Documents\Scanned Documents\Б.jpeg"/>
          <p:cNvPicPr>
            <a:picLocks noChangeAspect="1" noChangeArrowheads="1"/>
          </p:cNvPicPr>
          <p:nvPr/>
        </p:nvPicPr>
        <p:blipFill>
          <a:blip r:embed="rId4" cstate="email"/>
          <a:srcRect l="2710" t="-591" b="1181"/>
          <a:stretch>
            <a:fillRect/>
          </a:stretch>
        </p:blipFill>
        <p:spPr bwMode="auto">
          <a:xfrm>
            <a:off x="1401288" y="463137"/>
            <a:ext cx="4263242" cy="59970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97450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1117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информационно-коммуникационных технологий 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7347" name="Picture 3" descr="C:\Users\садик\Documents\Scanned Documents\ИКТ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 l="4048" t="239" b="1796"/>
          <a:stretch>
            <a:fillRect/>
          </a:stretch>
        </p:blipFill>
        <p:spPr bwMode="auto">
          <a:xfrm>
            <a:off x="4479402" y="925975"/>
            <a:ext cx="4062713" cy="57063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71941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070811" y="0"/>
            <a:ext cx="10347157" cy="674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63650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2555</TotalTime>
  <Words>261</Words>
  <Application>Microsoft Office PowerPoint</Application>
  <PresentationFormat>Произвольный</PresentationFormat>
  <Paragraphs>47</Paragraphs>
  <Slides>72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74" baseType="lpstr">
      <vt:lpstr>Тема Office</vt:lpstr>
      <vt:lpstr>Документ</vt:lpstr>
      <vt:lpstr>Министерство образования РМ</vt:lpstr>
      <vt:lpstr>Общие сведения</vt:lpstr>
      <vt:lpstr>Слайд 3</vt:lpstr>
      <vt:lpstr>1. Повышение квалификации, профессиональная переподготовка</vt:lpstr>
      <vt:lpstr>Слайд 5</vt:lpstr>
      <vt:lpstr>Слайд 6</vt:lpstr>
      <vt:lpstr>Слайд 7</vt:lpstr>
      <vt:lpstr>2. Применение информационно-коммуникационных технологий </vt:lpstr>
      <vt:lpstr>Слайд 9</vt:lpstr>
      <vt:lpstr>3. Методическое сопровождение материалов деятельности ОО или отдельных педагогов на конкурсах, конференциях, семинарах</vt:lpstr>
      <vt:lpstr>Методическое сопровождение материалов организации</vt:lpstr>
      <vt:lpstr>Слайд 12</vt:lpstr>
      <vt:lpstr>Слайд 13</vt:lpstr>
      <vt:lpstr>Слайд 14</vt:lpstr>
      <vt:lpstr>Методическое сопровождение материалов педагогов</vt:lpstr>
      <vt:lpstr>Слайд 16</vt:lpstr>
      <vt:lpstr>Слайд 17</vt:lpstr>
      <vt:lpstr>Слайд 18</vt:lpstr>
      <vt:lpstr>Слайд 19</vt:lpstr>
      <vt:lpstr>Слайд 20</vt:lpstr>
      <vt:lpstr>4. Участие в инновационной (экспериментальной) деятельности</vt:lpstr>
      <vt:lpstr>Слайд 22</vt:lpstr>
      <vt:lpstr>Слайд 23</vt:lpstr>
      <vt:lpstr>5.Наличие публикаций</vt:lpstr>
      <vt:lpstr>Слайд 25</vt:lpstr>
      <vt:lpstr>Слайд 26</vt:lpstr>
      <vt:lpstr>Слайд 27</vt:lpstr>
      <vt:lpstr>Слайд 28</vt:lpstr>
      <vt:lpstr>Слайд 29</vt:lpstr>
      <vt:lpstr>Слайд 30</vt:lpstr>
      <vt:lpstr>6. Наличие авторских программ, методических пособий</vt:lpstr>
      <vt:lpstr>7. Организация взаимодействия образовательной организации с научными, образовательными, социальными институтами.</vt:lpstr>
      <vt:lpstr>Слайд 33</vt:lpstr>
      <vt:lpstr>Слайд 34</vt:lpstr>
      <vt:lpstr>Слайд 35</vt:lpstr>
      <vt:lpstr>8.Эффективность деятельности по аттестации педагогов на квалификационные категории.</vt:lpstr>
      <vt:lpstr>9. Наличие и выполнение перспективного плана прохождения педагогами образовательной организации курсовой подготовки (за 5 лет).</vt:lpstr>
      <vt:lpstr>10. Оснащенность образовательной организации учебно-методическими материалами в соответствии с ФГОС и реализуемыми программами.</vt:lpstr>
      <vt:lpstr>11. Обеспечение информационной открытости деятельности образовательной организации.</vt:lpstr>
      <vt:lpstr>12. Наличие достижений детей и педагогического коллектива образовательной организации в конкурсах, соревнованиях, грантах различного уровня</vt:lpstr>
      <vt:lpstr>Слайд 41</vt:lpstr>
      <vt:lpstr>Достижения воспитанников</vt:lpstr>
      <vt:lpstr>Слайд 43</vt:lpstr>
      <vt:lpstr>Слайд 44</vt:lpstr>
      <vt:lpstr>Слайд 45</vt:lpstr>
      <vt:lpstr>Слайд 46</vt:lpstr>
      <vt:lpstr>Слайд 47</vt:lpstr>
      <vt:lpstr>Достижения педагогов</vt:lpstr>
      <vt:lpstr>Слайд 49</vt:lpstr>
      <vt:lpstr>Слайд 50</vt:lpstr>
      <vt:lpstr>Слайд 51</vt:lpstr>
      <vt:lpstr>13.Качество работы по развитию вариативных форм образовательной организации.</vt:lpstr>
      <vt:lpstr>Слайд 53</vt:lpstr>
      <vt:lpstr>Слайд 54</vt:lpstr>
      <vt:lpstr> 14. Выступления на научно-практических конференциях, педагогических чтениях, семинарах, секциях, методических объединениях; проведение открытых мастер-классов, мероприятий.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15. Участие старшего воспитателя в профессиональных конкурсах.</vt:lpstr>
      <vt:lpstr>Слайд 67</vt:lpstr>
      <vt:lpstr>16. Поощрение за достижения в межаттестационный период </vt:lpstr>
      <vt:lpstr>Слайд 69</vt:lpstr>
      <vt:lpstr>Слайд 70</vt:lpstr>
      <vt:lpstr>Слайд 71</vt:lpstr>
      <vt:lpstr>Слайд 72</vt:lpstr>
    </vt:vector>
  </TitlesOfParts>
  <Company>-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-</dc:creator>
  <cp:lastModifiedBy>садик</cp:lastModifiedBy>
  <cp:revision>128</cp:revision>
  <dcterms:created xsi:type="dcterms:W3CDTF">2018-10-08T07:29:34Z</dcterms:created>
  <dcterms:modified xsi:type="dcterms:W3CDTF">2018-11-21T05:17:35Z</dcterms:modified>
</cp:coreProperties>
</file>