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  <p:sldMasterId id="2147483756" r:id="rId3"/>
    <p:sldMasterId id="2147483858" r:id="rId4"/>
  </p:sldMasterIdLst>
  <p:notesMasterIdLst>
    <p:notesMasterId r:id="rId34"/>
  </p:notesMasterIdLst>
  <p:sldIdLst>
    <p:sldId id="278" r:id="rId5"/>
    <p:sldId id="310" r:id="rId6"/>
    <p:sldId id="256" r:id="rId7"/>
    <p:sldId id="257" r:id="rId8"/>
    <p:sldId id="279" r:id="rId9"/>
    <p:sldId id="260" r:id="rId10"/>
    <p:sldId id="312" r:id="rId11"/>
    <p:sldId id="281" r:id="rId12"/>
    <p:sldId id="313" r:id="rId13"/>
    <p:sldId id="322" r:id="rId14"/>
    <p:sldId id="316" r:id="rId15"/>
    <p:sldId id="323" r:id="rId16"/>
    <p:sldId id="330" r:id="rId17"/>
    <p:sldId id="317" r:id="rId18"/>
    <p:sldId id="325" r:id="rId19"/>
    <p:sldId id="326" r:id="rId20"/>
    <p:sldId id="273" r:id="rId21"/>
    <p:sldId id="274" r:id="rId22"/>
    <p:sldId id="275" r:id="rId23"/>
    <p:sldId id="276" r:id="rId24"/>
    <p:sldId id="277" r:id="rId25"/>
    <p:sldId id="294" r:id="rId26"/>
    <p:sldId id="285" r:id="rId27"/>
    <p:sldId id="318" r:id="rId28"/>
    <p:sldId id="289" r:id="rId29"/>
    <p:sldId id="328" r:id="rId30"/>
    <p:sldId id="287" r:id="rId31"/>
    <p:sldId id="331" r:id="rId32"/>
    <p:sldId id="31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FE55D-C6EA-4707-865C-8C2E496E1F6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484F5-1283-40AE-8D8F-2175D29C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806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33450"/>
            <a:ext cx="4465637" cy="3351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31875" y="4624388"/>
            <a:ext cx="4595813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7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470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334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563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175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35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058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18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493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741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847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51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28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5024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12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70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892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3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43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38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3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377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639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46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882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390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917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41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383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3369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1893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79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6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156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9983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4781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8418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62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4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81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54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750320-07B1-4474-91EC-09CFBD9C2582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13A640-3F3F-4E71-9B7C-AE6CC8E24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62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820472" cy="3816424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  <a:t>Министерство образования </a:t>
            </a:r>
            <a:r>
              <a:rPr lang="ru-RU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  <a:t>Республики Мордовия</a:t>
            </a:r>
            <a:r>
              <a:rPr lang="ru-RU" sz="20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  <a:t/>
            </a:r>
            <a:br>
              <a:rPr lang="ru-RU" sz="20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</a:br>
            <a:r>
              <a:rPr lang="ru-RU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  <a:t/>
            </a:r>
            <a:br>
              <a:rPr lang="ru-RU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</a:br>
            <a:r>
              <a:rPr lang="ru-RU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  <a:t>Портфолио </a:t>
            </a:r>
            <a:r>
              <a:rPr lang="ru-RU" sz="20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  <a:t/>
            </a:r>
            <a:br>
              <a:rPr lang="ru-RU" sz="20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</a:br>
            <a:r>
              <a:rPr lang="ru-RU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  <a:t/>
            </a:r>
            <a:br>
              <a:rPr lang="ru-RU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</a:br>
            <a:r>
              <a:rPr lang="ru-RU" sz="20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  <a:t/>
            </a:r>
            <a:br>
              <a:rPr lang="ru-RU" sz="20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</a:br>
            <a:r>
              <a:rPr lang="ru-RU" sz="20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  <a:t/>
            </a:r>
            <a:br>
              <a:rPr lang="ru-RU" sz="20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</a:br>
            <a:r>
              <a:rPr lang="ru-RU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  <a:t/>
            </a:r>
            <a:br>
              <a:rPr lang="ru-RU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</a:br>
            <a:r>
              <a:rPr lang="ru-RU" sz="18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  <a:t>Алютова</a:t>
            </a:r>
            <a:r>
              <a:rPr lang="ru-RU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  <a:t> Виктора Вячеславовича</a:t>
            </a:r>
            <a:r>
              <a:rPr lang="ru-RU" sz="18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  <a:t/>
            </a:r>
            <a:br>
              <a:rPr lang="ru-RU" sz="18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</a:br>
            <a:r>
              <a:rPr lang="ru-RU" sz="18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  <a:t>тренера-преподавателя по </a:t>
            </a:r>
            <a:r>
              <a:rPr lang="ru-RU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  <a:t>греко-римской борьбе </a:t>
            </a:r>
            <a:br>
              <a:rPr lang="ru-RU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</a:br>
            <a:r>
              <a:rPr lang="ru-RU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  <a:t>МУДО </a:t>
            </a:r>
            <a:r>
              <a:rPr lang="ru-RU" sz="18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  <a:t>«СДЮСШ №4» </a:t>
            </a:r>
            <a:r>
              <a:rPr lang="ru-RU" sz="1800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  <a:t>г.о.Саранск</a:t>
            </a:r>
            <a:r>
              <a:rPr lang="ru-RU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  <a:t/>
            </a:r>
            <a:br>
              <a:rPr lang="ru-RU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</a:br>
            <a:r>
              <a:rPr lang="ru-RU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  <a:t/>
            </a:r>
            <a:br>
              <a:rPr lang="ru-RU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cs typeface="Arial Unicode MS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31528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7.Проведение открытых мастер-классов, открытых занятий, мероприятий (очно)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38655"/>
              </p:ext>
            </p:extLst>
          </p:nvPr>
        </p:nvGraphicFramePr>
        <p:xfrm>
          <a:off x="539552" y="1268759"/>
          <a:ext cx="8424937" cy="465399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44960">
                  <a:extLst>
                    <a:ext uri="{9D8B030D-6E8A-4147-A177-3AD203B41FA5}">
                      <a16:colId xmlns:a16="http://schemas.microsoft.com/office/drawing/2014/main" val="2983222981"/>
                    </a:ext>
                  </a:extLst>
                </a:gridCol>
                <a:gridCol w="1193007">
                  <a:extLst>
                    <a:ext uri="{9D8B030D-6E8A-4147-A177-3AD203B41FA5}">
                      <a16:colId xmlns:a16="http://schemas.microsoft.com/office/drawing/2014/main" val="3445843425"/>
                    </a:ext>
                  </a:extLst>
                </a:gridCol>
                <a:gridCol w="1491257">
                  <a:extLst>
                    <a:ext uri="{9D8B030D-6E8A-4147-A177-3AD203B41FA5}">
                      <a16:colId xmlns:a16="http://schemas.microsoft.com/office/drawing/2014/main" val="3151208932"/>
                    </a:ext>
                  </a:extLst>
                </a:gridCol>
                <a:gridCol w="2013197">
                  <a:extLst>
                    <a:ext uri="{9D8B030D-6E8A-4147-A177-3AD203B41FA5}">
                      <a16:colId xmlns:a16="http://schemas.microsoft.com/office/drawing/2014/main" val="1853165315"/>
                    </a:ext>
                  </a:extLst>
                </a:gridCol>
                <a:gridCol w="2982516">
                  <a:extLst>
                    <a:ext uri="{9D8B030D-6E8A-4147-A177-3AD203B41FA5}">
                      <a16:colId xmlns:a16="http://schemas.microsoft.com/office/drawing/2014/main" val="2251878637"/>
                    </a:ext>
                  </a:extLst>
                </a:gridCol>
              </a:tblGrid>
              <a:tr h="83642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</a:p>
                    <a:p>
                      <a:r>
                        <a:rPr lang="ru-RU" dirty="0" smtClean="0"/>
                        <a:t>п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292728"/>
                  </a:ext>
                </a:extLst>
              </a:tr>
              <a:tr h="1440137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17.04.17</a:t>
                      </a:r>
                      <a:r>
                        <a:rPr lang="ru-RU" baseline="0" dirty="0" smtClean="0"/>
                        <a:t> г.</a:t>
                      </a:r>
                      <a:endParaRPr lang="ru-RU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Борцовский</a:t>
                      </a:r>
                      <a:r>
                        <a:rPr lang="ru-RU" baseline="0" dirty="0" smtClean="0"/>
                        <a:t> зал МУДО «СДЮСШ </a:t>
                      </a:r>
                    </a:p>
                    <a:p>
                      <a:r>
                        <a:rPr lang="ru-RU" baseline="0" dirty="0" smtClean="0"/>
                        <a:t>№ 4»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Тактико-тактическая подготовка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«Совершенствование технико-тактических действий в партере»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332626"/>
                  </a:ext>
                </a:extLst>
              </a:tr>
              <a:tr h="1170112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 </a:t>
                      </a:r>
                    </a:p>
                    <a:p>
                      <a:r>
                        <a:rPr lang="ru-RU" dirty="0" smtClean="0"/>
                        <a:t>2018 г.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Спортивный</a:t>
                      </a:r>
                      <a:r>
                        <a:rPr lang="ru-RU" baseline="0" dirty="0" smtClean="0"/>
                        <a:t> зал МУДО «СДЮСШ </a:t>
                      </a:r>
                    </a:p>
                    <a:p>
                      <a:r>
                        <a:rPr lang="ru-RU" baseline="0" dirty="0" smtClean="0"/>
                        <a:t>№ 4»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Судейство соревнований «Открытое первенство СДЮСШ № 4 по ОФП»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167926"/>
                  </a:ext>
                </a:extLst>
              </a:tr>
              <a:tr h="900086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</a:t>
                      </a:r>
                    </a:p>
                    <a:p>
                      <a:r>
                        <a:rPr lang="ru-RU" dirty="0" smtClean="0"/>
                        <a:t>2019</a:t>
                      </a:r>
                      <a:r>
                        <a:rPr lang="ru-RU" baseline="0" dirty="0" smtClean="0"/>
                        <a:t> г.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Спортивный МУДО «СДЮСШ</a:t>
                      </a:r>
                    </a:p>
                    <a:p>
                      <a:r>
                        <a:rPr lang="ru-RU" dirty="0" smtClean="0"/>
                        <a:t> № 4»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Судейство соревнований «Открытое первенство СДЮСШ № 4 по</a:t>
                      </a:r>
                      <a:r>
                        <a:rPr lang="ru-RU" baseline="0" dirty="0" smtClean="0"/>
                        <a:t> греко-римской борьбе</a:t>
                      </a:r>
                      <a:r>
                        <a:rPr lang="ru-RU" dirty="0" smtClean="0"/>
                        <a:t>»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65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3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4463557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368152"/>
          </a:xfrm>
        </p:spPr>
        <p:txBody>
          <a:bodyPr/>
          <a:lstStyle/>
          <a:p>
            <a:r>
              <a:rPr lang="ru-RU" sz="2400" dirty="0"/>
              <a:t>8.Выступление на заседаниях, методических советов, научно-практических конференциях, педагогических чтениях, семинарах, секциях, форумах, радиопередачах (очно)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492896"/>
            <a:ext cx="8712968" cy="2088232"/>
          </a:xfrm>
          <a:effectLst>
            <a:glow rad="698500">
              <a:schemeClr val="accent1">
                <a:alpha val="71000"/>
              </a:schemeClr>
            </a:glow>
            <a:reflection blurRad="25400" stA="87000" endPos="2000" dir="5400000" sy="-100000" algn="bl" rotWithShape="0"/>
          </a:effectLst>
        </p:spPr>
        <p:txBody>
          <a:bodyPr>
            <a:noAutofit/>
          </a:bodyPr>
          <a:lstStyle/>
          <a:p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355938"/>
              </p:ext>
            </p:extLst>
          </p:nvPr>
        </p:nvGraphicFramePr>
        <p:xfrm>
          <a:off x="395536" y="1484784"/>
          <a:ext cx="8568952" cy="38004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983">
                  <a:extLst>
                    <a:ext uri="{9D8B030D-6E8A-4147-A177-3AD203B41FA5}">
                      <a16:colId xmlns:a16="http://schemas.microsoft.com/office/drawing/2014/main" val="4009080468"/>
                    </a:ext>
                  </a:extLst>
                </a:gridCol>
                <a:gridCol w="2469020">
                  <a:extLst>
                    <a:ext uri="{9D8B030D-6E8A-4147-A177-3AD203B41FA5}">
                      <a16:colId xmlns:a16="http://schemas.microsoft.com/office/drawing/2014/main" val="1966426606"/>
                    </a:ext>
                  </a:extLst>
                </a:gridCol>
                <a:gridCol w="1742838">
                  <a:extLst>
                    <a:ext uri="{9D8B030D-6E8A-4147-A177-3AD203B41FA5}">
                      <a16:colId xmlns:a16="http://schemas.microsoft.com/office/drawing/2014/main" val="295500783"/>
                    </a:ext>
                  </a:extLst>
                </a:gridCol>
                <a:gridCol w="2832111">
                  <a:extLst>
                    <a:ext uri="{9D8B030D-6E8A-4147-A177-3AD203B41FA5}">
                      <a16:colId xmlns:a16="http://schemas.microsoft.com/office/drawing/2014/main" val="3161493138"/>
                    </a:ext>
                  </a:extLst>
                </a:gridCol>
              </a:tblGrid>
              <a:tr h="543477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645972"/>
                  </a:ext>
                </a:extLst>
              </a:tr>
              <a:tr h="1251065">
                <a:tc>
                  <a:txBody>
                    <a:bodyPr/>
                    <a:lstStyle/>
                    <a:p>
                      <a:r>
                        <a:rPr lang="ru-RU" dirty="0" smtClean="0"/>
                        <a:t>25.11.2017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МУДО «СДЮСШ №4»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физическая</a:t>
                      </a:r>
                      <a:r>
                        <a:rPr lang="ru-RU" baseline="0" dirty="0" smtClean="0"/>
                        <a:t> подготовка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силовой выносливости методом круговой тренировки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243019"/>
                  </a:ext>
                </a:extLst>
              </a:tr>
              <a:tr h="1002951">
                <a:tc>
                  <a:txBody>
                    <a:bodyPr/>
                    <a:lstStyle/>
                    <a:p>
                      <a:r>
                        <a:rPr lang="ru-RU" dirty="0" smtClean="0"/>
                        <a:t>11.12.2018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МУДО «СДЮСШ №4»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Техническая подготовка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Обучение броскам в стойке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454170"/>
                  </a:ext>
                </a:extLst>
              </a:tr>
              <a:tr h="1002951">
                <a:tc>
                  <a:txBody>
                    <a:bodyPr/>
                    <a:lstStyle/>
                    <a:p>
                      <a:r>
                        <a:rPr lang="ru-RU" dirty="0" smtClean="0"/>
                        <a:t>25.10.2019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МУДО «СДЮСШ №4»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Техническая подготовка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защитных действий в партере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372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1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115146"/>
            <a:ext cx="4691856" cy="648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741" y="116632"/>
            <a:ext cx="8712968" cy="1296144"/>
          </a:xfrm>
        </p:spPr>
        <p:txBody>
          <a:bodyPr>
            <a:normAutofit/>
          </a:bodyPr>
          <a:lstStyle/>
          <a:p>
            <a:r>
              <a:rPr lang="ru-RU" sz="2400" dirty="0"/>
              <a:t>9.Результаты участия воспитанников в официальных соревнованиях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2"/>
            <a:ext cx="3953869" cy="55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620688"/>
            <a:ext cx="7920880" cy="561662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городского округа Саранск по греко-римской борьбе среди младших юношей, Саранск 2017 г.</a:t>
            </a:r>
          </a:p>
          <a:p>
            <a:pPr>
              <a:buFontTx/>
              <a:buChar char="-"/>
            </a:pPr>
            <a:r>
              <a:rPr lang="ru-RU" sz="1600" dirty="0" smtClean="0"/>
              <a:t>Малашкин Всеволод – 3 место</a:t>
            </a:r>
          </a:p>
          <a:p>
            <a:pPr>
              <a:buFontTx/>
              <a:buChar char="-"/>
            </a:pPr>
            <a:r>
              <a:rPr lang="ru-RU" sz="1600" dirty="0" err="1" smtClean="0"/>
              <a:t>Алькаев</a:t>
            </a:r>
            <a:r>
              <a:rPr lang="ru-RU" sz="1600" dirty="0" smtClean="0"/>
              <a:t> Руслан – 2 место</a:t>
            </a:r>
          </a:p>
          <a:p>
            <a:pPr>
              <a:buFontTx/>
              <a:buChar char="-"/>
            </a:pPr>
            <a:r>
              <a:rPr lang="ru-RU" sz="1600" dirty="0" smtClean="0"/>
              <a:t>Мельников Андрей – 3 место</a:t>
            </a:r>
          </a:p>
          <a:p>
            <a:pPr lvl="0">
              <a:buClr>
                <a:srgbClr val="B15E28"/>
              </a:buClr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Лямбирского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 по греко-римской борьбе среди юношей, с. Б. Елховка, 2019 г.</a:t>
            </a:r>
          </a:p>
          <a:p>
            <a:pPr lvl="0">
              <a:buClr>
                <a:srgbClr val="B15E28"/>
              </a:buClr>
              <a:buFontTx/>
              <a:buChar char="-"/>
            </a:pP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Мартынов Данила – 3 место</a:t>
            </a:r>
          </a:p>
          <a:p>
            <a:pPr lvl="0">
              <a:buClr>
                <a:srgbClr val="B15E28"/>
              </a:buClr>
              <a:buFontTx/>
              <a:buChar char="-"/>
            </a:pP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Богданов </a:t>
            </a:r>
            <a:r>
              <a:rPr lang="ru-RU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Самир</a:t>
            </a: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– 1 место</a:t>
            </a:r>
          </a:p>
          <a:p>
            <a:pPr lvl="0">
              <a:buClr>
                <a:srgbClr val="B15E28"/>
              </a:buClr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Открытое первенство муниципального учреждения дополнительного образования «Специализированная детско-юношеская спортивная школа № 4» среди младших юношей 2008-2010 г.р., Саранск 2019 г.</a:t>
            </a:r>
          </a:p>
          <a:p>
            <a:pPr lvl="0">
              <a:buClr>
                <a:srgbClr val="B15E28"/>
              </a:buClr>
              <a:buFontTx/>
              <a:buChar char="-"/>
            </a:pP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Богданов </a:t>
            </a:r>
            <a:r>
              <a:rPr lang="ru-RU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Самир</a:t>
            </a: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– 1 место</a:t>
            </a:r>
          </a:p>
          <a:p>
            <a:pPr lvl="0">
              <a:buClr>
                <a:srgbClr val="B15E28"/>
              </a:buClr>
              <a:buFontTx/>
              <a:buChar char="-"/>
            </a:pP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Малашкин Всеволод – 3 место</a:t>
            </a:r>
          </a:p>
          <a:p>
            <a:pPr lvl="0">
              <a:buClr>
                <a:srgbClr val="B15E28"/>
              </a:buClr>
              <a:buFontTx/>
              <a:buChar char="-"/>
            </a:pP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Мартынов Данила – 2 место</a:t>
            </a:r>
            <a:endParaRPr lang="ru-RU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buClr>
                <a:srgbClr val="B15E28"/>
              </a:buClr>
              <a:buNone/>
            </a:pPr>
            <a:endParaRPr lang="ru-RU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308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764705"/>
            <a:ext cx="7848871" cy="517042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Открытое первенство городского округа Саранск по греко-римской борьбе среди юношей, Саранск 2018 г.</a:t>
            </a:r>
          </a:p>
          <a:p>
            <a:pPr>
              <a:buFontTx/>
              <a:buChar char="-"/>
            </a:pPr>
            <a:r>
              <a:rPr lang="ru-RU" sz="1800" dirty="0" smtClean="0"/>
              <a:t>Богданов </a:t>
            </a:r>
            <a:r>
              <a:rPr lang="ru-RU" sz="1800" dirty="0" err="1" smtClean="0"/>
              <a:t>Самир</a:t>
            </a:r>
            <a:r>
              <a:rPr lang="ru-RU" sz="1800" dirty="0" smtClean="0"/>
              <a:t> – 1 место</a:t>
            </a:r>
          </a:p>
          <a:p>
            <a:pPr>
              <a:buFontTx/>
              <a:buChar char="-"/>
            </a:pPr>
            <a:endParaRPr lang="ru-RU" sz="1800" dirty="0" smtClean="0"/>
          </a:p>
          <a:p>
            <a:pPr lvl="0">
              <a:buClr>
                <a:srgbClr val="B15E28"/>
              </a:buClr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Всероссийский турнир по спортивной борьбе на призы В.А.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Кокурина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выпускников, Саранск 2017 г.</a:t>
            </a:r>
          </a:p>
          <a:p>
            <a:pPr marL="0" lvl="0" indent="0">
              <a:buClr>
                <a:srgbClr val="B15E28"/>
              </a:buClr>
              <a:buNone/>
            </a:pP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- Мартынов Данила – 3 место</a:t>
            </a:r>
          </a:p>
          <a:p>
            <a:pPr marL="0" lvl="0" indent="0">
              <a:buClr>
                <a:srgbClr val="B15E28"/>
              </a:buClr>
              <a:buNone/>
            </a:pP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-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211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58" y="55909"/>
            <a:ext cx="4555686" cy="66488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" y="35390"/>
            <a:ext cx="454832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2"/>
            <a:ext cx="4497040" cy="659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5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5467"/>
            <a:ext cx="4194529" cy="64331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1" y="209337"/>
            <a:ext cx="4430018" cy="643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1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56084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50"/>
              </a:spcBef>
              <a:buClr>
                <a:srgbClr val="FF388C"/>
              </a:buClr>
              <a:buSzPct val="80000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  <a:cs typeface="Arial Unicode MS" charset="0"/>
              </a:rPr>
              <a:t>Дата рождения: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  <a:cs typeface="Arial Unicode MS" charset="0"/>
              </a:rPr>
              <a:t>06.10.1994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6" charset="0"/>
              <a:cs typeface="Arial Unicode MS" charset="0"/>
            </a:endParaRPr>
          </a:p>
          <a:p>
            <a:pPr>
              <a:lnSpc>
                <a:spcPct val="80000"/>
              </a:lnSpc>
              <a:spcBef>
                <a:spcPts val="250"/>
              </a:spcBef>
              <a:buClr>
                <a:srgbClr val="FF388C"/>
              </a:buClr>
              <a:buSzPct val="80000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6" charset="0"/>
              <a:cs typeface="Arial Unicode MS" charset="0"/>
            </a:endParaRPr>
          </a:p>
          <a:p>
            <a:pPr>
              <a:lnSpc>
                <a:spcPct val="80000"/>
              </a:lnSpc>
              <a:spcBef>
                <a:spcPts val="250"/>
              </a:spcBef>
              <a:buClr>
                <a:srgbClr val="FF388C"/>
              </a:buClr>
              <a:buSzPct val="80000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  <a:cs typeface="Arial Unicode MS" charset="0"/>
              </a:rPr>
              <a:t>Профессиональное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  <a:cs typeface="Arial Unicode MS" charset="0"/>
              </a:rPr>
              <a:t>образование: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  <a:cs typeface="Arial Unicode MS" charset="0"/>
              </a:rPr>
              <a:t>Педагогическое образование, бакалавр, МГПИ им. М.Е.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  <a:cs typeface="Arial Unicode MS" charset="0"/>
              </a:rPr>
              <a:t>Евсевьева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  <a:cs typeface="Arial Unicode MS" charset="0"/>
              </a:rPr>
              <a:t> 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  <a:cs typeface="Arial Unicode MS" charset="0"/>
              </a:rPr>
              <a:t>№ диплома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  <a:cs typeface="Arial Unicode MS" charset="0"/>
              </a:rPr>
              <a:t>101305 0679860,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  <a:cs typeface="Arial Unicode MS" charset="0"/>
              </a:rPr>
              <a:t>дата выдачи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  <a:cs typeface="Arial Unicode MS" charset="0"/>
              </a:rPr>
              <a:t>29 января 2018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  <a:cs typeface="Arial Unicode MS" charset="0"/>
              </a:rPr>
              <a:t>г.</a:t>
            </a:r>
          </a:p>
          <a:p>
            <a:pPr>
              <a:lnSpc>
                <a:spcPct val="80000"/>
              </a:lnSpc>
              <a:spcBef>
                <a:spcPts val="250"/>
              </a:spcBef>
              <a:buClr>
                <a:srgbClr val="FF388C"/>
              </a:buClr>
              <a:buSzPct val="80000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6" charset="0"/>
              <a:cs typeface="Arial Unicode MS" charset="0"/>
            </a:endParaRPr>
          </a:p>
          <a:p>
            <a:pPr>
              <a:lnSpc>
                <a:spcPct val="80000"/>
              </a:lnSpc>
              <a:spcBef>
                <a:spcPts val="250"/>
              </a:spcBef>
              <a:buClr>
                <a:srgbClr val="FF388C"/>
              </a:buClr>
              <a:buSzPct val="80000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  <a:cs typeface="Arial Unicode MS" charset="0"/>
              </a:rPr>
              <a:t>Стаж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  <a:cs typeface="Arial Unicode MS" charset="0"/>
              </a:rPr>
              <a:t>педагогической работы (по специальности):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  <a:cs typeface="Arial Unicode MS" charset="0"/>
              </a:rPr>
              <a:t>3 года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6" charset="0"/>
              <a:cs typeface="Arial Unicode MS" charset="0"/>
            </a:endParaRPr>
          </a:p>
          <a:p>
            <a:pPr>
              <a:lnSpc>
                <a:spcPct val="80000"/>
              </a:lnSpc>
              <a:spcBef>
                <a:spcPts val="250"/>
              </a:spcBef>
              <a:buClr>
                <a:srgbClr val="FF388C"/>
              </a:buClr>
              <a:buSzPct val="80000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6" charset="0"/>
              <a:cs typeface="Arial Unicode MS" charset="0"/>
            </a:endParaRPr>
          </a:p>
          <a:p>
            <a:pPr>
              <a:lnSpc>
                <a:spcPct val="80000"/>
              </a:lnSpc>
              <a:spcBef>
                <a:spcPts val="250"/>
              </a:spcBef>
              <a:buClr>
                <a:srgbClr val="FF388C"/>
              </a:buClr>
              <a:buSzPct val="80000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  <a:cs typeface="Arial Unicode MS" charset="0"/>
              </a:rPr>
              <a:t>Общий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  <a:cs typeface="Arial Unicode MS" charset="0"/>
              </a:rPr>
              <a:t>трудовой стаж: 9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  <a:cs typeface="Arial Unicode MS" charset="0"/>
              </a:rPr>
              <a:t> лет</a:t>
            </a:r>
          </a:p>
          <a:p>
            <a:pPr>
              <a:lnSpc>
                <a:spcPct val="80000"/>
              </a:lnSpc>
              <a:spcBef>
                <a:spcPts val="250"/>
              </a:spcBef>
              <a:buClr>
                <a:srgbClr val="FF388C"/>
              </a:buClr>
              <a:buSzPct val="80000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6" charset="0"/>
              <a:cs typeface="Arial Unicode MS" charset="0"/>
            </a:endParaRPr>
          </a:p>
          <a:p>
            <a:pPr>
              <a:lnSpc>
                <a:spcPct val="80000"/>
              </a:lnSpc>
              <a:spcBef>
                <a:spcPts val="250"/>
              </a:spcBef>
              <a:buClr>
                <a:srgbClr val="FF388C"/>
              </a:buClr>
              <a:buSzPct val="80000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  <a:cs typeface="Arial Unicode MS" charset="0"/>
              </a:rPr>
              <a:t>Повышение квалификации: «Организационно-педагогическое сопровождение одаренных детей в образовательных организациях»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6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7457"/>
            <a:ext cx="4500215" cy="6594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7457"/>
            <a:ext cx="4464496" cy="659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632"/>
            <a:ext cx="4551221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14" y="130323"/>
            <a:ext cx="4488358" cy="6395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7" y="96941"/>
            <a:ext cx="4512553" cy="64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614"/>
            <a:ext cx="9144000" cy="117813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10.Система взаимодействия с родителями воспитанников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764704"/>
            <a:ext cx="7776864" cy="5129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Родительские собрания (сентябрь, декабрь, февраль, май)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Проведение бесед на различные темы: «Здоровый образ жизни», «Воспитание нравственности и формирование правильной самооценки ребенка в семье», «Психологическая подготовка спортсмена»,  «Специфика семейного воспитания: позитивное и негативное», «Физиологическое взросление и его влияние на формирование личностных качеств спортсмена» (в течение учебного года)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Посещение учебно-тренировочных занятий, спортивно-массовых мероприятий (в течение учебного года)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Контроль за прохождением медицинского осмотра обучающихся в республиканском врачебно-физкультурном диспансере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979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632"/>
            <a:ext cx="4680903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94" y="188640"/>
            <a:ext cx="9030106" cy="115212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14.Общественно-педагогическая активность педагога : участие в комиссиях, педагогических сообществах, в жюри, конкурсов</a:t>
            </a:r>
            <a:endParaRPr lang="ru-RU" sz="27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37846"/>
            <a:ext cx="3888432" cy="546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531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491" y="1340768"/>
            <a:ext cx="6571343" cy="86409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Награды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поощрения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40769"/>
            <a:ext cx="9036496" cy="14555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48640" marR="548640" algn="ctr">
              <a:lnSpc>
                <a:spcPct val="107000"/>
              </a:lnSpc>
              <a:spcBef>
                <a:spcPts val="1800"/>
              </a:spcBef>
              <a:spcAft>
                <a:spcPts val="1800"/>
              </a:spcAft>
            </a:pPr>
            <a:endParaRPr lang="ru-RU" sz="2800" b="1" i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548640" algn="ctr">
              <a:lnSpc>
                <a:spcPct val="107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28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Благодарственные письма </a:t>
            </a:r>
            <a:r>
              <a:rPr lang="ru-RU" sz="28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28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В.Д. Волкова</a:t>
            </a:r>
            <a:endParaRPr lang="ru-RU" sz="28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53"/>
            <a:ext cx="9144000" cy="62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134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0"/>
            <a:ext cx="4857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05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2938338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16633"/>
            <a:ext cx="7894386" cy="5760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ПРЕДСТАВЛЕНИЕ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64704"/>
            <a:ext cx="4175956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9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714375" y="3175"/>
            <a:ext cx="7789863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3"/>
            <a:ext cx="9144000" cy="66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2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r="1538"/>
          <a:stretch>
            <a:fillRect/>
          </a:stretch>
        </p:blipFill>
        <p:spPr>
          <a:xfrm>
            <a:off x="179512" y="260648"/>
            <a:ext cx="8784976" cy="6344705"/>
          </a:xfrm>
        </p:spPr>
      </p:pic>
    </p:spTree>
    <p:extLst>
      <p:ext uri="{BB962C8B-B14F-4D97-AF65-F5344CB8AC3E}">
        <p14:creationId xmlns:p14="http://schemas.microsoft.com/office/powerpoint/2010/main" val="240579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797506"/>
          </a:xfrm>
        </p:spPr>
        <p:txBody>
          <a:bodyPr>
            <a:noAutofit/>
          </a:bodyPr>
          <a:lstStyle/>
          <a:p>
            <a:r>
              <a:rPr lang="ru-RU" sz="2400" dirty="0" smtClean="0"/>
              <a:t>2.Степень обеспечения повышения уровня подготовленности воспитанников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2700" y="-164930"/>
            <a:ext cx="5593796" cy="786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0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632"/>
            <a:ext cx="4616673" cy="663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1066130"/>
          </a:xfrm>
        </p:spPr>
        <p:txBody>
          <a:bodyPr>
            <a:normAutofit/>
          </a:bodyPr>
          <a:lstStyle/>
          <a:p>
            <a:r>
              <a:rPr lang="ru-RU" sz="2400" dirty="0"/>
              <a:t>4.Результаты анализа текущей документации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340768"/>
            <a:ext cx="7704856" cy="4637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нормативных документов, имеется следующая учебная документация: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 учета работы учебных групп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Личные дела на  обучающихся (заявление, личные карточки)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Протоколы контрольных переводных нормативов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план спортивно-массовых мероприятий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Протоколы, положения соревнований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Учебные планы и рабочий план конспект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воспитательной  и культурно-массовой работы с обучающимися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Перспективный план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264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4601815" cy="646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4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353</TotalTime>
  <Words>555</Words>
  <Application>Microsoft Office PowerPoint</Application>
  <PresentationFormat>Экран (4:3)</PresentationFormat>
  <Paragraphs>94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46" baseType="lpstr">
      <vt:lpstr>Arial</vt:lpstr>
      <vt:lpstr>Arial Unicode MS</vt:lpstr>
      <vt:lpstr>Book Antiqua</vt:lpstr>
      <vt:lpstr>Calibri</vt:lpstr>
      <vt:lpstr>Century Schoolbook</vt:lpstr>
      <vt:lpstr>Garamond</vt:lpstr>
      <vt:lpstr>Gill Sans MT</vt:lpstr>
      <vt:lpstr>Lucida Sans</vt:lpstr>
      <vt:lpstr>Times New Roman</vt:lpstr>
      <vt:lpstr>Verdana</vt:lpstr>
      <vt:lpstr>Wingdings</vt:lpstr>
      <vt:lpstr>Wingdings 2</vt:lpstr>
      <vt:lpstr>Wingdings 3</vt:lpstr>
      <vt:lpstr>Апекс</vt:lpstr>
      <vt:lpstr>Gallery</vt:lpstr>
      <vt:lpstr>View</vt:lpstr>
      <vt:lpstr>Натуральные материалы</vt:lpstr>
      <vt:lpstr>Министерство образования Республики Мордовия  Портфолио      Алютова Виктора Вячеславовича тренера-преподавателя по греко-римской борьбе  МУДО «СДЮСШ №4» г.о.Саранск  </vt:lpstr>
      <vt:lpstr>Презентация PowerPoint</vt:lpstr>
      <vt:lpstr>ПРЕДСТАВЛЕНИЕ</vt:lpstr>
      <vt:lpstr>Презентация PowerPoint</vt:lpstr>
      <vt:lpstr>Презентация PowerPoint</vt:lpstr>
      <vt:lpstr>2.Степень обеспечения повышения уровня подготовленности воспитанников</vt:lpstr>
      <vt:lpstr>Презентация PowerPoint</vt:lpstr>
      <vt:lpstr>4.Результаты анализа текущей документации</vt:lpstr>
      <vt:lpstr>Презентация PowerPoint</vt:lpstr>
      <vt:lpstr>7.Проведение открытых мастер-классов, открытых занятий, мероприятий (очно)</vt:lpstr>
      <vt:lpstr>Презентация PowerPoint</vt:lpstr>
      <vt:lpstr>8.Выступление на заседаниях, методических советов, научно-практических конференциях, педагогических чтениях, семинарах, секциях, форумах, радиопередачах (очно)</vt:lpstr>
      <vt:lpstr>Презентация PowerPoint</vt:lpstr>
      <vt:lpstr>9.Результаты участия воспитанников в официальных соревнованиях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10.Система взаимодействия с родителями воспитанников</vt:lpstr>
      <vt:lpstr>Презентация PowerPoint</vt:lpstr>
      <vt:lpstr>14.Общественно-педагогическая активность педагога : участие в комиссиях, педагогических сообществах, в жюри, конкурсов</vt:lpstr>
      <vt:lpstr>15. Награды и поощрения 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 Анатольевна</cp:lastModifiedBy>
  <cp:revision>46</cp:revision>
  <dcterms:created xsi:type="dcterms:W3CDTF">2017-06-13T20:19:07Z</dcterms:created>
  <dcterms:modified xsi:type="dcterms:W3CDTF">2019-12-12T06:51:00Z</dcterms:modified>
</cp:coreProperties>
</file>