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4" r:id="rId1"/>
    <p:sldMasterId id="2147484002" r:id="rId2"/>
    <p:sldMasterId id="2147484020" r:id="rId3"/>
  </p:sldMasterIdLst>
  <p:notesMasterIdLst>
    <p:notesMasterId r:id="rId49"/>
  </p:notesMasterIdLst>
  <p:sldIdLst>
    <p:sldId id="278" r:id="rId4"/>
    <p:sldId id="310" r:id="rId5"/>
    <p:sldId id="256" r:id="rId6"/>
    <p:sldId id="260" r:id="rId7"/>
    <p:sldId id="312" r:id="rId8"/>
    <p:sldId id="280" r:id="rId9"/>
    <p:sldId id="329" r:id="rId10"/>
    <p:sldId id="281" r:id="rId11"/>
    <p:sldId id="313" r:id="rId12"/>
    <p:sldId id="282" r:id="rId13"/>
    <p:sldId id="334" r:id="rId14"/>
    <p:sldId id="322" r:id="rId15"/>
    <p:sldId id="316" r:id="rId16"/>
    <p:sldId id="323" r:id="rId17"/>
    <p:sldId id="330" r:id="rId18"/>
    <p:sldId id="317" r:id="rId19"/>
    <p:sldId id="331" r:id="rId20"/>
    <p:sldId id="332" r:id="rId21"/>
    <p:sldId id="357" r:id="rId22"/>
    <p:sldId id="355" r:id="rId23"/>
    <p:sldId id="275" r:id="rId24"/>
    <p:sldId id="276" r:id="rId25"/>
    <p:sldId id="356" r:id="rId26"/>
    <p:sldId id="277" r:id="rId27"/>
    <p:sldId id="294" r:id="rId28"/>
    <p:sldId id="291" r:id="rId29"/>
    <p:sldId id="292" r:id="rId30"/>
    <p:sldId id="295" r:id="rId31"/>
    <p:sldId id="293" r:id="rId32"/>
    <p:sldId id="297" r:id="rId33"/>
    <p:sldId id="340" r:id="rId34"/>
    <p:sldId id="358" r:id="rId35"/>
    <p:sldId id="339" r:id="rId36"/>
    <p:sldId id="338" r:id="rId37"/>
    <p:sldId id="337" r:id="rId38"/>
    <p:sldId id="336" r:id="rId39"/>
    <p:sldId id="345" r:id="rId40"/>
    <p:sldId id="344" r:id="rId41"/>
    <p:sldId id="285" r:id="rId42"/>
    <p:sldId id="318" r:id="rId43"/>
    <p:sldId id="328" r:id="rId44"/>
    <p:sldId id="287" r:id="rId45"/>
    <p:sldId id="354" r:id="rId46"/>
    <p:sldId id="359" r:id="rId47"/>
    <p:sldId id="289" r:id="rId48"/>
  </p:sldIdLst>
  <p:sldSz cx="9144000" cy="6858000" type="screen4x3"/>
  <p:notesSz cx="6742113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1278" y="2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FE55D-C6EA-4707-865C-8C2E496E1F6B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484F5-1283-40AE-8D8F-2175D29C0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806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484F5-1283-40AE-8D8F-2175D29C0A7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498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484F5-1283-40AE-8D8F-2175D29C0A7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911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362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402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887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93602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448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706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789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4522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4509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5823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1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562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4755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4464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3770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4115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8942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7400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4202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647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9749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8177" y="3771174"/>
            <a:ext cx="5540814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03473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9908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3124201"/>
            <a:ext cx="6620968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351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0623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0433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6684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2249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6985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2023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8807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2420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816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1350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7178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1135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5538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3364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816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6347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8177" y="3771174"/>
            <a:ext cx="5540814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51124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3124201"/>
            <a:ext cx="6620968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025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3743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49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5100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7540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064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312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237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533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185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6974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  <p:sldLayoutId id="2147483997" r:id="rId13"/>
    <p:sldLayoutId id="2147483998" r:id="rId14"/>
    <p:sldLayoutId id="2147483999" r:id="rId15"/>
    <p:sldLayoutId id="2147484000" r:id="rId16"/>
    <p:sldLayoutId id="2147484001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4000"/>
                </a:schemeClr>
              </a:gs>
              <a:gs pos="73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66000">
                <a:schemeClr val="accent1">
                  <a:lumMod val="60000"/>
                  <a:lumOff val="40000"/>
                  <a:alpha val="0"/>
                </a:schemeClr>
              </a:gs>
              <a:gs pos="31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1000"/>
                </a:schemeClr>
              </a:gs>
              <a:gs pos="75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8000"/>
                </a:schemeClr>
              </a:gs>
              <a:gs pos="72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7881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  <p:sldLayoutId id="2147484014" r:id="rId12"/>
    <p:sldLayoutId id="2147484015" r:id="rId13"/>
    <p:sldLayoutId id="2147484016" r:id="rId14"/>
    <p:sldLayoutId id="2147484017" r:id="rId15"/>
    <p:sldLayoutId id="2147484018" r:id="rId16"/>
    <p:sldLayoutId id="214748401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4000"/>
                </a:schemeClr>
              </a:gs>
              <a:gs pos="73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66000">
                <a:schemeClr val="accent1">
                  <a:lumMod val="60000"/>
                  <a:lumOff val="40000"/>
                  <a:alpha val="0"/>
                </a:schemeClr>
              </a:gs>
              <a:gs pos="31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1000"/>
                </a:schemeClr>
              </a:gs>
              <a:gs pos="75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8000"/>
                </a:schemeClr>
              </a:gs>
              <a:gs pos="72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028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  <p:sldLayoutId id="2147484033" r:id="rId13"/>
    <p:sldLayoutId id="2147484034" r:id="rId14"/>
    <p:sldLayoutId id="2147484035" r:id="rId15"/>
    <p:sldLayoutId id="2147484036" r:id="rId16"/>
    <p:sldLayoutId id="214748403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99392"/>
            <a:ext cx="9383872" cy="7018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9036496" cy="59766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                       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Министерство </a:t>
            </a: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образования Республики Мордовия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                 </a:t>
            </a:r>
            <a:r>
              <a:rPr lang="ru-RU" sz="2000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                              </a:t>
            </a:r>
            <a:r>
              <a:rPr lang="ru-RU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   </a:t>
            </a:r>
            <a:r>
              <a:rPr lang="ru-RU" sz="2000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 </a:t>
            </a:r>
            <a:r>
              <a:rPr lang="ru-RU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7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7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7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7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7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               </a:t>
            </a:r>
            <a:r>
              <a:rPr lang="ru-RU" sz="27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   </a:t>
            </a:r>
            <a:r>
              <a:rPr lang="ru-RU" sz="3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Портфолио</a:t>
            </a:r>
            <a:r>
              <a:rPr lang="ru-RU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 </a:t>
            </a:r>
            <a: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                            </a:t>
            </a:r>
            <a: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    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  <a:t>Трушкина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  <a:t> 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  <a:t>Владимира Геннадьевича</a:t>
            </a:r>
            <a:b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  <a:t>                                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  <a:t> тренера-преподавателя </a:t>
            </a: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  <a:t>по борьбе самбо                    </a:t>
            </a:r>
            <a:b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  <a:t>                 МУДО </a:t>
            </a: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  <a:t>«СДЮСШ № 4» </a:t>
            </a:r>
            <a:r>
              <a:rPr lang="ru-RU" sz="2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  <a:t>г.о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  <a:t>. Саранск                               </a:t>
            </a:r>
            <a:r>
              <a:rPr lang="ru-RU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                             </a:t>
            </a:r>
            <a:r>
              <a:rPr lang="ru-RU" sz="20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315287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6624736" cy="1656184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2">
                    <a:lumMod val="10000"/>
                  </a:schemeClr>
                </a:solidFill>
              </a:rPr>
              <a:t>4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</a:rPr>
              <a:t>. Выполнение воспитанниками требований для присвоения спортивных званий и разрядов</a:t>
            </a:r>
            <a:endParaRPr lang="ru-RU" sz="24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537" y="0"/>
            <a:ext cx="2186463" cy="1828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412776"/>
            <a:ext cx="3672408" cy="517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4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537" y="0"/>
            <a:ext cx="2186463" cy="1828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4704"/>
            <a:ext cx="3572228" cy="48947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858917"/>
            <a:ext cx="3556258" cy="489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5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7776864" cy="1700808"/>
          </a:xfrm>
        </p:spPr>
        <p:txBody>
          <a:bodyPr>
            <a:normAutofit/>
          </a:bodyPr>
          <a:lstStyle/>
          <a:p>
            <a:r>
              <a:rPr lang="ru-RU" sz="2400" dirty="0"/>
              <a:t>5</a:t>
            </a:r>
            <a:r>
              <a:rPr lang="ru-RU" sz="2400" dirty="0" smtClean="0"/>
              <a:t>. Проведение </a:t>
            </a:r>
            <a:r>
              <a:rPr lang="ru-RU" sz="2400" dirty="0"/>
              <a:t>открытых мастер-классов, открытых занятий, мероприятий (очно)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3751235"/>
              </p:ext>
            </p:extLst>
          </p:nvPr>
        </p:nvGraphicFramePr>
        <p:xfrm>
          <a:off x="323528" y="1771848"/>
          <a:ext cx="7416825" cy="4642862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485214">
                  <a:extLst>
                    <a:ext uri="{9D8B030D-6E8A-4147-A177-3AD203B41FA5}">
                      <a16:colId xmlns:a16="http://schemas.microsoft.com/office/drawing/2014/main" val="2983222981"/>
                    </a:ext>
                  </a:extLst>
                </a:gridCol>
                <a:gridCol w="1220860">
                  <a:extLst>
                    <a:ext uri="{9D8B030D-6E8A-4147-A177-3AD203B41FA5}">
                      <a16:colId xmlns:a16="http://schemas.microsoft.com/office/drawing/2014/main" val="3445843425"/>
                    </a:ext>
                  </a:extLst>
                </a:gridCol>
                <a:gridCol w="1312816">
                  <a:extLst>
                    <a:ext uri="{9D8B030D-6E8A-4147-A177-3AD203B41FA5}">
                      <a16:colId xmlns:a16="http://schemas.microsoft.com/office/drawing/2014/main" val="3151208932"/>
                    </a:ext>
                  </a:extLst>
                </a:gridCol>
                <a:gridCol w="1772302">
                  <a:extLst>
                    <a:ext uri="{9D8B030D-6E8A-4147-A177-3AD203B41FA5}">
                      <a16:colId xmlns:a16="http://schemas.microsoft.com/office/drawing/2014/main" val="1853165315"/>
                    </a:ext>
                  </a:extLst>
                </a:gridCol>
                <a:gridCol w="2625633">
                  <a:extLst>
                    <a:ext uri="{9D8B030D-6E8A-4147-A177-3AD203B41FA5}">
                      <a16:colId xmlns:a16="http://schemas.microsoft.com/office/drawing/2014/main" val="2251878637"/>
                    </a:ext>
                  </a:extLst>
                </a:gridCol>
              </a:tblGrid>
              <a:tr h="928670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</a:p>
                    <a:p>
                      <a:r>
                        <a:rPr lang="ru-RU" dirty="0" smtClean="0"/>
                        <a:t>п</a:t>
                      </a:r>
                      <a:r>
                        <a:rPr lang="en-US" dirty="0" smtClean="0"/>
                        <a:t>/</a:t>
                      </a:r>
                      <a:r>
                        <a:rPr lang="ru-RU" dirty="0" smtClean="0"/>
                        <a:t>п</a:t>
                      </a:r>
                      <a:endParaRPr lang="ru-RU" dirty="0"/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</a:t>
                      </a:r>
                      <a:endParaRPr lang="ru-RU" dirty="0"/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292728"/>
                  </a:ext>
                </a:extLst>
              </a:tr>
              <a:tr h="980972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1.</a:t>
                      </a:r>
                      <a:endParaRPr lang="ru-RU" sz="1100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21.10.2020 г.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Спортивный зал МУДО «СДЮСШ № 4»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Общая физическая подготовка самбистов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Общая физическая подготовка самбистов в учебно-тренировочных группах </a:t>
                      </a:r>
                      <a:endParaRPr lang="ru-RU" sz="110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332626"/>
                  </a:ext>
                </a:extLst>
              </a:tr>
              <a:tr h="980972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2.</a:t>
                      </a:r>
                      <a:endParaRPr lang="ru-RU" sz="1100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12.03.2021 г.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Спортивный зал МУДО «СДЮСШ № 4»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Технико-тактическая подготовка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«Обучение технико-тактическим действиям в стойке в учебно-тренировочных группах»</a:t>
                      </a:r>
                      <a:endParaRPr lang="ru-RU" sz="110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5167926"/>
                  </a:ext>
                </a:extLst>
              </a:tr>
              <a:tr h="875640">
                <a:tc rowSpan="2"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3.</a:t>
                      </a:r>
                    </a:p>
                    <a:p>
                      <a:endParaRPr lang="ru-RU" sz="1100" dirty="0" smtClean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  <a:p>
                      <a:endParaRPr lang="ru-RU" sz="1100" dirty="0" smtClean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  <a:p>
                      <a:endParaRPr lang="ru-RU" sz="1100" dirty="0" smtClean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  <a:p>
                      <a:r>
                        <a:rPr lang="ru-RU" sz="1100" dirty="0" smtClean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4.</a:t>
                      </a:r>
                    </a:p>
                    <a:p>
                      <a:endParaRPr lang="ru-RU" sz="1100" dirty="0" smtClean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  <a:p>
                      <a:endParaRPr lang="ru-RU" sz="1100" dirty="0" smtClean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Ноябрь 2020-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март 2021 г.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Спортивный зал «Динамо»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Проведение и судейство республиканских соревнований «Открытое первенство г. Саранск по самбо среди юношей»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598515"/>
                  </a:ext>
                </a:extLst>
              </a:tr>
              <a:tr h="8756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Декабрь 2022 г.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Спортивный зал «Олимп»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Судейство республиканских соревнований «Первенство Республики </a:t>
                      </a:r>
                      <a:r>
                        <a:rPr lang="ru-RU" sz="1400" dirty="0" smtClean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Мордовия по самбо»</a:t>
                      </a:r>
                      <a:endParaRPr lang="ru-RU" sz="110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8197017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0"/>
            <a:ext cx="2051720" cy="1715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334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692696"/>
            <a:ext cx="4164587" cy="58612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223" y="0"/>
            <a:ext cx="2186463" cy="1828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417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78069"/>
            <a:ext cx="5760640" cy="962699"/>
          </a:xfrm>
        </p:spPr>
        <p:txBody>
          <a:bodyPr/>
          <a:lstStyle/>
          <a:p>
            <a:r>
              <a:rPr lang="ru-RU" sz="1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6</a:t>
            </a:r>
            <a:r>
              <a:rPr lang="ru-RU" sz="1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 Выступление </a:t>
            </a:r>
            <a:r>
              <a:rPr lang="ru-RU" sz="1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на заседаниях</a:t>
            </a:r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ru-RU" sz="1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методических</a:t>
            </a:r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советов, научно-практических конференциях, педагогических чтениях, семинарах, секциях, форумах, радиопередачах </a:t>
            </a:r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</a:t>
            </a:r>
            <a:r>
              <a:rPr lang="ru-RU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очно)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212724"/>
              </p:ext>
            </p:extLst>
          </p:nvPr>
        </p:nvGraphicFramePr>
        <p:xfrm>
          <a:off x="179512" y="2348880"/>
          <a:ext cx="8568952" cy="438680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4983">
                  <a:extLst>
                    <a:ext uri="{9D8B030D-6E8A-4147-A177-3AD203B41FA5}">
                      <a16:colId xmlns:a16="http://schemas.microsoft.com/office/drawing/2014/main" val="4009080468"/>
                    </a:ext>
                  </a:extLst>
                </a:gridCol>
                <a:gridCol w="2469020">
                  <a:extLst>
                    <a:ext uri="{9D8B030D-6E8A-4147-A177-3AD203B41FA5}">
                      <a16:colId xmlns:a16="http://schemas.microsoft.com/office/drawing/2014/main" val="1966426606"/>
                    </a:ext>
                  </a:extLst>
                </a:gridCol>
                <a:gridCol w="1742838">
                  <a:extLst>
                    <a:ext uri="{9D8B030D-6E8A-4147-A177-3AD203B41FA5}">
                      <a16:colId xmlns:a16="http://schemas.microsoft.com/office/drawing/2014/main" val="295500783"/>
                    </a:ext>
                  </a:extLst>
                </a:gridCol>
                <a:gridCol w="2832111">
                  <a:extLst>
                    <a:ext uri="{9D8B030D-6E8A-4147-A177-3AD203B41FA5}">
                      <a16:colId xmlns:a16="http://schemas.microsoft.com/office/drawing/2014/main" val="3161493138"/>
                    </a:ext>
                  </a:extLst>
                </a:gridCol>
              </a:tblGrid>
              <a:tr h="504078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</a:t>
                      </a:r>
                      <a:endParaRPr lang="ru-RU" dirty="0"/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645972"/>
                  </a:ext>
                </a:extLst>
              </a:tr>
              <a:tr h="140718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24.02.2020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МУДО «СДЮСШ № 4»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Планирование  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Особенности планирования многолетней подготовки  в учебно-тренировочных группах 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243019"/>
                  </a:ext>
                </a:extLst>
              </a:tr>
              <a:tr h="9302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15.10.2021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МУДО «СДЮСШ № 4»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Методика обучения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Особенности методики обучения борцов в группах начальной подготовки 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454170"/>
                  </a:ext>
                </a:extLst>
              </a:tr>
              <a:tr h="15452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25.03.2022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МУДО «СДЮСШ № 4»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Техника безопасности 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Опасные ситуации в борьбе самбо. Из опыта работы.</a:t>
                      </a:r>
                      <a:endParaRPr lang="ru-RU" sz="110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4991138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537" y="16266"/>
            <a:ext cx="2186463" cy="1828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215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548680"/>
            <a:ext cx="4375300" cy="61910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971" y="5046648"/>
            <a:ext cx="2186463" cy="1828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709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741" y="116632"/>
            <a:ext cx="5284387" cy="151216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tx2">
                    <a:lumMod val="10000"/>
                  </a:schemeClr>
                </a:solidFill>
              </a:rPr>
              <a:t>7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</a:rPr>
              <a:t>. Результаты </a:t>
            </a:r>
            <a:r>
              <a:rPr lang="ru-RU" sz="2400" dirty="0">
                <a:solidFill>
                  <a:schemeClr val="tx2">
                    <a:lumMod val="10000"/>
                  </a:schemeClr>
                </a:solidFill>
              </a:rPr>
              <a:t>участия воспитанников в официальных соревнованиях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484784"/>
            <a:ext cx="3744416" cy="51294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971" y="5046648"/>
            <a:ext cx="2186463" cy="1828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91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085184"/>
            <a:ext cx="2186463" cy="1828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984" y="188640"/>
            <a:ext cx="8928992" cy="6480720"/>
          </a:xfrm>
        </p:spPr>
        <p:txBody>
          <a:bodyPr/>
          <a:lstStyle/>
          <a:p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командный республиканский турнир по самбо памяти Героя СССР М.П. </a:t>
            </a:r>
            <a:r>
              <a:rPr lang="ru-RU" sz="14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Девятаева</a:t>
            </a:r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2019 г.</a:t>
            </a:r>
            <a:r>
              <a:rPr lang="ru-RU" sz="14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Галочкин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Алексей – 1 место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турнир по самбо и дзюдо посвященный памяти сотрудников правоохранительных органов, погибших при исполнении служебного долга в Северо- Кавказском регионе 2020 г.</a:t>
            </a:r>
            <a:r>
              <a:rPr lang="ru-RU" sz="14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Галочкин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Алексей – 2 место</a:t>
            </a:r>
            <a:b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день самбо среди юношей 2020 г.</a:t>
            </a:r>
            <a:r>
              <a:rPr lang="ru-RU" sz="14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Жегалин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Даниил</a:t>
            </a:r>
            <a:b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Республики Мордовия по самбо 2021 г.</a:t>
            </a:r>
            <a:r>
              <a:rPr lang="ru-RU" sz="1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Кулаев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Макар – 1 место</a:t>
            </a:r>
            <a:b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Куликов Кирилл – 2 место</a:t>
            </a:r>
            <a:b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Традиционный турнир по самбо памяти В.И.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Брыкова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 г.</a:t>
            </a:r>
            <a:br>
              <a:rPr lang="ru-RU" sz="1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Галочкин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Алексей</a:t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Куликов Кирилл 3 место</a:t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IX </a:t>
            </a:r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турнир по спортивному самбо посвященному дню Победы. 2021 г.</a:t>
            </a:r>
            <a:br>
              <a:rPr lang="ru-RU" sz="1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Кулаев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Макар – 1 место</a:t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городской турнир по спортивному самбо посвященный памяти Героя России С. </a:t>
            </a:r>
            <a:r>
              <a:rPr lang="ru-RU" sz="14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Бурнаева</a:t>
            </a:r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военнослужащим, погибшим на северном Кавказе.  2021 г.</a:t>
            </a:r>
            <a:br>
              <a:rPr lang="ru-RU" sz="1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Кулаев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Макар – 1 место</a:t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первенство города Кузнецка по борьбе Самбо 2021 г.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Галочкин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Алексей 3 место</a:t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турнир по самбо на кубок Главы Ульяновска 2021 г.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Жегалин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Даниил 2 место</a:t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Кубок города </a:t>
            </a:r>
            <a:r>
              <a:rPr lang="ru-RU" sz="14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пензы</a:t>
            </a:r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самбо среди юношей. 2021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Жегалин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Даниил 1 место</a:t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турнир по борьбе самбо посвященный памяти генерал-майора спецназа ГРУ В.А. Козлова. 2021 г.</a:t>
            </a:r>
            <a:br>
              <a:rPr lang="ru-RU" sz="1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Жегалин</a:t>
            </a:r>
            <a:r>
              <a:rPr lang="ru-RU" sz="1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Даниил 1 место</a:t>
            </a:r>
            <a:br>
              <a:rPr lang="ru-RU" sz="1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Межрегиональный турнир по самбо среди девушек и юношей 2021г.</a:t>
            </a:r>
            <a:br>
              <a:rPr lang="ru-RU" sz="1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Кулаев</a:t>
            </a:r>
            <a:r>
              <a:rPr lang="ru-RU" sz="1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Макар</a:t>
            </a:r>
            <a:br>
              <a:rPr lang="ru-RU" sz="1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91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56984" cy="6552728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Республиканский турнир по спортивному самбо на Кубок МБОУ «</a:t>
            </a:r>
            <a:r>
              <a:rPr lang="ru-RU" sz="14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Ковылкинская</a:t>
            </a:r>
            <a:r>
              <a:rPr lang="ru-RU" sz="1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 № 2» 2021 г.</a:t>
            </a:r>
            <a:br>
              <a:rPr lang="ru-RU" sz="1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Кулаев</a:t>
            </a:r>
            <a:r>
              <a:rPr lang="ru-RU" sz="1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Ярослав 3 место</a:t>
            </a:r>
            <a:br>
              <a:rPr lang="ru-RU" sz="1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турнир по борьбе самбо «Новогодний Перевертыш» г. Никольск 2021 г.</a:t>
            </a:r>
            <a:br>
              <a:rPr lang="ru-RU" sz="1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Жегалин</a:t>
            </a:r>
            <a:r>
              <a:rPr lang="ru-RU" sz="1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Данила 2 место</a:t>
            </a:r>
            <a:br>
              <a:rPr lang="ru-RU" sz="1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турнир по самбо и дзюдо посвященный памяти сотрудников правоохранительных органов, погибших при исполнении служебного долга в Северо- Кавказском регионе </a:t>
            </a:r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dirty="0" err="1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Кулаев</a:t>
            </a:r>
            <a:r>
              <a:rPr lang="ru-RU" sz="1400" b="1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Макар 2 место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Республиканский турнир по борьбе самбо, посвященный памяти тренера МРОО ОГО ВФСО «Динамо» подполковника милиции С.В. Наумова. 2021 г.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Кулаев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Макар 2 место</a:t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Турнир по спортивному и боевому самбо на Кубок физкультурно-оздоровительного комплекса в с. Починки Нижегородской области. </a:t>
            </a:r>
            <a:r>
              <a:rPr lang="ru-RU" sz="1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г.</a:t>
            </a:r>
            <a:br>
              <a:rPr lang="ru-RU" sz="1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Куликов Кирилл 3 место</a:t>
            </a:r>
            <a:br>
              <a:rPr lang="ru-RU" sz="1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турнир по борьбе самбо с. Починки Нижегородской области. 2021 г.</a:t>
            </a:r>
            <a:br>
              <a:rPr lang="ru-RU" sz="1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Куликов Кирилл 2 место</a:t>
            </a:r>
            <a:br>
              <a:rPr lang="ru-RU" sz="1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Межрегиональный турнир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самбо памяти святого праведного воина Федора Ушакова. Саранск 2022 г.</a:t>
            </a:r>
            <a:b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Кулаев</a:t>
            </a:r>
            <a:r>
              <a:rPr lang="ru-RU" sz="1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Макар 2 место</a:t>
            </a:r>
            <a:br>
              <a:rPr lang="ru-RU" sz="1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и первенство РМ по борьбе самбо г. Саранск, 2022 г.</a:t>
            </a:r>
            <a:b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Жегалин</a:t>
            </a:r>
            <a:r>
              <a:rPr lang="ru-RU" sz="14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Даниил 3 место</a:t>
            </a:r>
            <a:br>
              <a:rPr lang="ru-RU" sz="14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Кулаев</a:t>
            </a:r>
            <a:r>
              <a:rPr lang="ru-RU" sz="14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Макар 1 место</a:t>
            </a:r>
            <a:br>
              <a:rPr lang="ru-RU" sz="14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турнир по борьбе самбо с. Починки, Нижегородской области 2022 г.</a:t>
            </a:r>
            <a:r>
              <a:rPr lang="ru-RU" sz="14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Осичкин</a:t>
            </a:r>
            <a:r>
              <a:rPr lang="ru-RU" sz="14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Михаил 1 место</a:t>
            </a:r>
            <a:br>
              <a:rPr lang="ru-RU" sz="14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первенство города Кузнецка по борьбе Самбо </a:t>
            </a:r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Осичкин</a:t>
            </a:r>
            <a:r>
              <a:rPr lang="ru-RU" sz="1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Мизхаил</a:t>
            </a:r>
            <a:r>
              <a:rPr lang="ru-RU" sz="1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место</a:t>
            </a:r>
            <a:br>
              <a:rPr lang="ru-RU" sz="1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первенство города Кузнецка по борьбе Самбо 2022 г.</a:t>
            </a:r>
            <a:r>
              <a:rPr lang="ru-RU" sz="14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Осичкин</a:t>
            </a:r>
            <a:r>
              <a:rPr lang="ru-RU" sz="14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Михаил 1 место</a:t>
            </a:r>
            <a:br>
              <a:rPr lang="ru-RU" sz="14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турнир по борьбе самбо с. Починки, Нижегородской области 2022 г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Галочкин</a:t>
            </a:r>
            <a:r>
              <a:rPr lang="ru-RU" sz="1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Алексей 1 место</a:t>
            </a:r>
            <a:r>
              <a:rPr lang="ru-RU" sz="14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971" y="5046648"/>
            <a:ext cx="2186463" cy="1828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29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8047730" cy="6072626"/>
          </a:xfrm>
        </p:spPr>
        <p:txBody>
          <a:bodyPr/>
          <a:lstStyle/>
          <a:p>
            <a:r>
              <a:rPr lang="ru-RU" sz="1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Традиционный турнир по самбо памяти В.И. </a:t>
            </a:r>
            <a:r>
              <a:rPr lang="ru-RU" sz="1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Брыкова</a:t>
            </a:r>
            <a:r>
              <a:rPr lang="ru-RU" sz="1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br>
              <a:rPr lang="ru-RU" sz="1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 err="1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Галочкин</a:t>
            </a:r>
            <a:r>
              <a:rPr lang="ru-RU" sz="18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Алексей 1 место</a:t>
            </a:r>
            <a:br>
              <a:rPr lang="ru-RU" sz="18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 err="1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Жегалин</a:t>
            </a:r>
            <a:r>
              <a:rPr lang="ru-RU" sz="18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Даниил 2 место</a:t>
            </a:r>
            <a:br>
              <a:rPr lang="ru-RU" sz="18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 err="1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Колямин</a:t>
            </a:r>
            <a:r>
              <a:rPr lang="ru-RU" sz="18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Никита </a:t>
            </a:r>
            <a:r>
              <a:rPr lang="ru-RU" sz="1800" dirty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8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</a:t>
            </a:r>
            <a:br>
              <a:rPr lang="ru-RU" sz="18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 err="1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Кулаев</a:t>
            </a:r>
            <a:r>
              <a:rPr lang="ru-RU" sz="18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Макар 1 место</a:t>
            </a:r>
            <a:br>
              <a:rPr lang="ru-RU" sz="18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Родионов Сергей 3 место</a:t>
            </a:r>
            <a:br>
              <a:rPr lang="ru-RU" sz="18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 err="1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Кулаев</a:t>
            </a:r>
            <a:r>
              <a:rPr lang="ru-RU" sz="18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Ярослав 2 место</a:t>
            </a:r>
            <a:br>
              <a:rPr lang="ru-RU" sz="18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 err="1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Яшонков</a:t>
            </a:r>
            <a:r>
              <a:rPr lang="ru-RU" sz="18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Илья 3 место</a:t>
            </a:r>
            <a:r>
              <a:rPr lang="ru-RU" sz="1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971" y="5046648"/>
            <a:ext cx="2186463" cy="1828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9097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-15107"/>
            <a:ext cx="2496278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95536" y="-99392"/>
            <a:ext cx="7848872" cy="5686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solidFill>
                <a:schemeClr val="bg2">
                  <a:lumMod val="75000"/>
                </a:schemeClr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>
              <a:solidFill>
                <a:schemeClr val="bg2">
                  <a:lumMod val="75000"/>
                </a:schemeClr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solidFill>
                <a:schemeClr val="bg2">
                  <a:lumMod val="75000"/>
                </a:schemeClr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solidFill>
                <a:schemeClr val="tx2">
                  <a:lumMod val="10000"/>
                </a:schemeClr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>
              <a:solidFill>
                <a:schemeClr val="tx2">
                  <a:lumMod val="10000"/>
                </a:schemeClr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  <a:latin typeface="Times New Roman" pitchFamily="16" charset="0"/>
                <a:cs typeface="Arial Unicode MS" charset="0"/>
              </a:rPr>
              <a:t> </a:t>
            </a:r>
            <a:endParaRPr lang="ru-RU" sz="2000" b="1" dirty="0" smtClean="0">
              <a:solidFill>
                <a:schemeClr val="tx2">
                  <a:lumMod val="10000"/>
                </a:schemeClr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>
                <a:solidFill>
                  <a:schemeClr val="tx2">
                    <a:lumMod val="10000"/>
                  </a:schemeClr>
                </a:solidFill>
                <a:latin typeface="Times New Roman" pitchFamily="16" charset="0"/>
                <a:cs typeface="Arial Unicode MS" charset="0"/>
              </a:rPr>
              <a:t> </a:t>
            </a:r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  <a:latin typeface="Times New Roman" pitchFamily="16" charset="0"/>
                <a:cs typeface="Arial Unicode MS" charset="0"/>
              </a:rPr>
              <a:t>Дата </a:t>
            </a:r>
            <a:r>
              <a:rPr lang="ru-RU" sz="2000" b="1" dirty="0">
                <a:solidFill>
                  <a:schemeClr val="tx2">
                    <a:lumMod val="10000"/>
                  </a:schemeClr>
                </a:solidFill>
                <a:latin typeface="Times New Roman" pitchFamily="16" charset="0"/>
                <a:cs typeface="Arial Unicode MS" charset="0"/>
              </a:rPr>
              <a:t>рождения: </a:t>
            </a:r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  <a:latin typeface="Times New Roman" pitchFamily="16" charset="0"/>
                <a:cs typeface="Arial Unicode MS" charset="0"/>
              </a:rPr>
              <a:t>08.02.1981 г</a:t>
            </a:r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  <a:latin typeface="Times New Roman" pitchFamily="16" charset="0"/>
                <a:cs typeface="Arial Unicode MS" charset="0"/>
              </a:rPr>
              <a:t>.</a:t>
            </a:r>
            <a:endParaRPr lang="ru-RU" sz="2000" b="1" dirty="0" smtClean="0">
              <a:solidFill>
                <a:schemeClr val="tx2">
                  <a:lumMod val="10000"/>
                </a:schemeClr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  <a:latin typeface="Times New Roman" pitchFamily="16" charset="0"/>
                <a:cs typeface="Arial Unicode MS" charset="0"/>
              </a:rPr>
              <a:t>- Профессиональное </a:t>
            </a:r>
            <a:r>
              <a:rPr lang="ru-RU" sz="2000" b="1" dirty="0">
                <a:solidFill>
                  <a:schemeClr val="tx2">
                    <a:lumMod val="10000"/>
                  </a:schemeClr>
                </a:solidFill>
                <a:latin typeface="Times New Roman" pitchFamily="16" charset="0"/>
                <a:cs typeface="Arial Unicode MS" charset="0"/>
              </a:rPr>
              <a:t>образование</a:t>
            </a:r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  <a:latin typeface="Times New Roman" pitchFamily="16" charset="0"/>
                <a:cs typeface="Arial Unicode MS" charset="0"/>
              </a:rPr>
              <a:t>: Экономист по специальности «Мировая экономика» Образовательное учреждение «Московский университет потребительской кооперации» № диплома 69171 от 30.06.2003.</a:t>
            </a: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  <a:latin typeface="Times New Roman" pitchFamily="16" charset="0"/>
                <a:cs typeface="Arial Unicode MS" charset="0"/>
              </a:rPr>
              <a:t>- Профессиональная переподготовка</a:t>
            </a:r>
            <a:r>
              <a:rPr lang="en-US" sz="2000" b="1" dirty="0" smtClean="0">
                <a:solidFill>
                  <a:schemeClr val="tx2">
                    <a:lumMod val="10000"/>
                  </a:schemeClr>
                </a:solidFill>
                <a:latin typeface="Times New Roman" pitchFamily="16" charset="0"/>
                <a:cs typeface="Arial Unicode MS" charset="0"/>
              </a:rPr>
              <a:t>:</a:t>
            </a:r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  <a:latin typeface="Times New Roman" pitchFamily="16" charset="0"/>
                <a:cs typeface="Arial Unicode MS" charset="0"/>
              </a:rPr>
              <a:t> Квалификация</a:t>
            </a:r>
            <a:r>
              <a:rPr lang="en-US" sz="2000" b="1" dirty="0" smtClean="0">
                <a:solidFill>
                  <a:schemeClr val="tx2">
                    <a:lumMod val="10000"/>
                  </a:schemeClr>
                </a:solidFill>
                <a:latin typeface="Times New Roman" pitchFamily="16" charset="0"/>
                <a:cs typeface="Arial Unicode MS" charset="0"/>
              </a:rPr>
              <a:t>- </a:t>
            </a:r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  <a:latin typeface="Times New Roman" pitchFamily="16" charset="0"/>
                <a:cs typeface="Arial Unicode MS" charset="0"/>
              </a:rPr>
              <a:t>«Специалист по физической культуре  и спорту»    Образовательное учреждение</a:t>
            </a:r>
            <a:r>
              <a:rPr lang="en-US" sz="2000" b="1" dirty="0" smtClean="0">
                <a:solidFill>
                  <a:schemeClr val="tx2">
                    <a:lumMod val="10000"/>
                  </a:schemeClr>
                </a:solidFill>
                <a:latin typeface="Times New Roman" pitchFamily="16" charset="0"/>
                <a:cs typeface="Arial Unicode MS" charset="0"/>
              </a:rPr>
              <a:t>:</a:t>
            </a:r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  <a:latin typeface="Times New Roman" pitchFamily="16" charset="0"/>
                <a:cs typeface="Arial Unicode MS" charset="0"/>
              </a:rPr>
              <a:t> ФГБОУ ВПО «Мордовский государственный педагогический институт М.Е. </a:t>
            </a:r>
            <a:r>
              <a:rPr lang="ru-RU" sz="2000" b="1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6" charset="0"/>
                <a:cs typeface="Arial Unicode MS" charset="0"/>
              </a:rPr>
              <a:t>Евсевьева</a:t>
            </a:r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  <a:latin typeface="Times New Roman" pitchFamily="16" charset="0"/>
                <a:cs typeface="Arial Unicode MS" charset="0"/>
              </a:rPr>
              <a:t>» № диплома 092 дата выдачи 18 июля 2015 г.</a:t>
            </a: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  <a:latin typeface="Times New Roman" pitchFamily="16" charset="0"/>
                <a:cs typeface="Arial Unicode MS" charset="0"/>
              </a:rPr>
              <a:t>Стаж </a:t>
            </a:r>
            <a:r>
              <a:rPr lang="ru-RU" sz="2000" b="1" dirty="0">
                <a:solidFill>
                  <a:schemeClr val="tx2">
                    <a:lumMod val="10000"/>
                  </a:schemeClr>
                </a:solidFill>
                <a:latin typeface="Times New Roman" pitchFamily="16" charset="0"/>
                <a:cs typeface="Arial Unicode MS" charset="0"/>
              </a:rPr>
              <a:t>педагогической работы (по специальности): </a:t>
            </a:r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  <a:latin typeface="Times New Roman" pitchFamily="16" charset="0"/>
                <a:cs typeface="Arial Unicode MS" charset="0"/>
              </a:rPr>
              <a:t>22 года</a:t>
            </a: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  <a:latin typeface="Times New Roman" pitchFamily="16" charset="0"/>
                <a:cs typeface="Arial Unicode MS" charset="0"/>
              </a:rPr>
              <a:t>Общий </a:t>
            </a:r>
            <a:r>
              <a:rPr lang="ru-RU" sz="2000" b="1" dirty="0">
                <a:solidFill>
                  <a:schemeClr val="tx2">
                    <a:lumMod val="10000"/>
                  </a:schemeClr>
                </a:solidFill>
                <a:latin typeface="Times New Roman" pitchFamily="16" charset="0"/>
                <a:cs typeface="Arial Unicode MS" charset="0"/>
              </a:rPr>
              <a:t>трудовой стаж: </a:t>
            </a:r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  <a:latin typeface="Times New Roman" pitchFamily="16" charset="0"/>
                <a:cs typeface="Arial Unicode MS" charset="0"/>
              </a:rPr>
              <a:t>22 года</a:t>
            </a:r>
            <a:endParaRPr lang="ru-RU" sz="2000" b="1" dirty="0">
              <a:solidFill>
                <a:schemeClr val="tx2">
                  <a:lumMod val="10000"/>
                </a:schemeClr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  <a:latin typeface="Times New Roman" pitchFamily="16" charset="0"/>
                <a:cs typeface="Arial Unicode MS" charset="0"/>
              </a:rPr>
              <a:t>Повышение квалификации: Профессиональные аспекты деятельности тренеров-преподавателей ДЮСШ в условиях реализации Федеральных стандартов спортивной подготовки.</a:t>
            </a:r>
            <a:endParaRPr lang="ru-RU" sz="2000" b="1" dirty="0">
              <a:solidFill>
                <a:schemeClr val="tx2">
                  <a:lumMod val="10000"/>
                </a:schemeClr>
              </a:solidFill>
              <a:latin typeface="Times New Roman" pitchFamily="16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00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1" t="2598" r="9902" b="9037"/>
          <a:stretch/>
        </p:blipFill>
        <p:spPr>
          <a:xfrm>
            <a:off x="611560" y="1124744"/>
            <a:ext cx="3456384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24744"/>
            <a:ext cx="3721280" cy="49617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3007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" t="3952" b="16372"/>
          <a:stretch/>
        </p:blipFill>
        <p:spPr>
          <a:xfrm>
            <a:off x="323528" y="260648"/>
            <a:ext cx="4032448" cy="590465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 t="7349" r="7601" b="5501"/>
          <a:stretch/>
        </p:blipFill>
        <p:spPr>
          <a:xfrm>
            <a:off x="4499992" y="249153"/>
            <a:ext cx="4242399" cy="59276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2401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" t="4850" r="2401" b="2751"/>
          <a:stretch/>
        </p:blipFill>
        <p:spPr>
          <a:xfrm>
            <a:off x="539552" y="836711"/>
            <a:ext cx="3672408" cy="56696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" t="4200" b="19151"/>
          <a:stretch/>
        </p:blipFill>
        <p:spPr>
          <a:xfrm>
            <a:off x="4644008" y="836712"/>
            <a:ext cx="4001641" cy="5669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153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" t="5089" r="3311"/>
          <a:stretch/>
        </p:blipFill>
        <p:spPr>
          <a:xfrm>
            <a:off x="2267744" y="276348"/>
            <a:ext cx="4464496" cy="6055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971" y="5046648"/>
            <a:ext cx="2186463" cy="1828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59386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4850" b="19551"/>
          <a:stretch/>
        </p:blipFill>
        <p:spPr>
          <a:xfrm>
            <a:off x="323528" y="908720"/>
            <a:ext cx="3657004" cy="5184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1" t="4851" r="12200" b="3800"/>
          <a:stretch/>
        </p:blipFill>
        <p:spPr>
          <a:xfrm>
            <a:off x="4716016" y="872716"/>
            <a:ext cx="3600400" cy="525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9260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1" r="2401" b="26901"/>
          <a:stretch/>
        </p:blipFill>
        <p:spPr>
          <a:xfrm>
            <a:off x="971600" y="476672"/>
            <a:ext cx="6656986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971" y="5046648"/>
            <a:ext cx="2186463" cy="1828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011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" t="5900" r="5200" b="2751"/>
          <a:stretch/>
        </p:blipFill>
        <p:spPr>
          <a:xfrm>
            <a:off x="251520" y="476672"/>
            <a:ext cx="4275785" cy="5904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4850" r="3800" b="1701"/>
          <a:stretch/>
        </p:blipFill>
        <p:spPr>
          <a:xfrm>
            <a:off x="4716016" y="472174"/>
            <a:ext cx="4179700" cy="5904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86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r="4326"/>
          <a:stretch/>
        </p:blipFill>
        <p:spPr>
          <a:xfrm>
            <a:off x="251520" y="857250"/>
            <a:ext cx="8496944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924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b="9051"/>
          <a:stretch/>
        </p:blipFill>
        <p:spPr>
          <a:xfrm>
            <a:off x="179512" y="426646"/>
            <a:ext cx="4104456" cy="6120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49678"/>
            <a:ext cx="4435668" cy="614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7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" b="21651"/>
          <a:stretch/>
        </p:blipFill>
        <p:spPr>
          <a:xfrm>
            <a:off x="323528" y="692696"/>
            <a:ext cx="4018359" cy="5472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0" b="10101"/>
          <a:stretch/>
        </p:blipFill>
        <p:spPr>
          <a:xfrm>
            <a:off x="4716016" y="692696"/>
            <a:ext cx="3857625" cy="5472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7425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284" y="0"/>
            <a:ext cx="2535630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260648"/>
            <a:ext cx="7894386" cy="72008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</a:rPr>
              <a:t>ПРЕДСТАВЛЕНИЕ</a:t>
            </a:r>
            <a:endParaRPr lang="ru-RU" sz="24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980728"/>
            <a:ext cx="4176464" cy="5721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999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5900" r="12201" b="9051"/>
          <a:stretch/>
        </p:blipFill>
        <p:spPr>
          <a:xfrm>
            <a:off x="179512" y="548680"/>
            <a:ext cx="4104456" cy="5832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2" t="5042" r="8732" b="7641"/>
          <a:stretch/>
        </p:blipFill>
        <p:spPr>
          <a:xfrm>
            <a:off x="4644008" y="555194"/>
            <a:ext cx="4183665" cy="5826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9962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3801" b="18500"/>
          <a:stretch/>
        </p:blipFill>
        <p:spPr>
          <a:xfrm>
            <a:off x="323528" y="980728"/>
            <a:ext cx="3729012" cy="5328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" t="-400" r="3402"/>
          <a:stretch/>
        </p:blipFill>
        <p:spPr>
          <a:xfrm>
            <a:off x="4788024" y="890870"/>
            <a:ext cx="3744416" cy="5508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5595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51"/>
          <a:stretch/>
        </p:blipFill>
        <p:spPr>
          <a:xfrm>
            <a:off x="2555776" y="260648"/>
            <a:ext cx="4017045" cy="6345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537" y="5029442"/>
            <a:ext cx="2186463" cy="1828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802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08720"/>
            <a:ext cx="3922325" cy="53732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908720"/>
            <a:ext cx="3816424" cy="533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6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4100007" cy="56166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0" r="2401" b="1701"/>
          <a:stretch/>
        </p:blipFill>
        <p:spPr>
          <a:xfrm>
            <a:off x="4860032" y="548680"/>
            <a:ext cx="3852309" cy="5724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8103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2"/>
          <a:stretch/>
        </p:blipFill>
        <p:spPr>
          <a:xfrm>
            <a:off x="4641286" y="188640"/>
            <a:ext cx="4478978" cy="62600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" t="-1050" r="2002" b="1050"/>
          <a:stretch/>
        </p:blipFill>
        <p:spPr>
          <a:xfrm>
            <a:off x="107504" y="222297"/>
            <a:ext cx="4291473" cy="6192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2317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9" b="4425"/>
          <a:stretch/>
        </p:blipFill>
        <p:spPr>
          <a:xfrm>
            <a:off x="4572000" y="347551"/>
            <a:ext cx="4032448" cy="6050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3960440" cy="5792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5012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0" b="4451"/>
          <a:stretch/>
        </p:blipFill>
        <p:spPr>
          <a:xfrm>
            <a:off x="4716016" y="377552"/>
            <a:ext cx="4001641" cy="6120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7" t="6821" r="9105" b="6031"/>
          <a:stretch/>
        </p:blipFill>
        <p:spPr>
          <a:xfrm>
            <a:off x="323528" y="377552"/>
            <a:ext cx="4104457" cy="6120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7760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60648"/>
            <a:ext cx="4659982" cy="6213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971" y="5046648"/>
            <a:ext cx="2186463" cy="1828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844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614"/>
            <a:ext cx="8676456" cy="2042234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8</a:t>
            </a:r>
            <a:r>
              <a:rPr 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 Система взаимодействия с родителями воспитанников</a:t>
            </a:r>
            <a:endParaRPr lang="ru-RU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476672"/>
            <a:ext cx="7056784" cy="6042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endParaRPr lang="ru-RU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Родительские собрания (сентябрь, декабрь, февраль, май)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Проведение бесед на различные темы: «Здоровый образ жизни», «Воспитание нравственности и формирование правильной самооценки ребенка в семье», «Психологическая подготовка спортсмена»,  «Специфика семейного воспитания: позитивное и негативное», «Физиологическое взросление и его влияние на формирование личностных качеств спортсмена» (в течение учебного года)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Посещение учебно-тренировочных занятий, спортивно-массовых мероприятий (в течение учебного года)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Контроль за прохождением медицинского осмотра обучающихся в республиканском врачебно-физкультурном диспансере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971" y="5046648"/>
            <a:ext cx="2186463" cy="1828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79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351" y="0"/>
            <a:ext cx="2292015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363272" cy="1700808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2">
                    <a:lumMod val="10000"/>
                  </a:schemeClr>
                </a:solidFill>
              </a:rPr>
              <a:t>1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</a:rPr>
              <a:t>. Степень обеспечения повышения </a:t>
            </a:r>
            <a:br>
              <a:rPr lang="ru-RU" sz="2400" dirty="0" smtClean="0">
                <a:solidFill>
                  <a:schemeClr val="tx2">
                    <a:lumMod val="10000"/>
                  </a:schemeClr>
                </a:solidFill>
              </a:rPr>
            </a:b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</a:rPr>
              <a:t>уровня подготовленности воспитанников</a:t>
            </a:r>
            <a:endParaRPr lang="ru-RU" sz="24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75886" y="776443"/>
            <a:ext cx="4608513" cy="6313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0030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60648"/>
            <a:ext cx="4375300" cy="5993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971" y="5046648"/>
            <a:ext cx="2186463" cy="1828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230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971" y="5046648"/>
            <a:ext cx="2186463" cy="1828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056" y="1142256"/>
            <a:ext cx="6620968" cy="198120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Награды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</a:t>
            </a: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39552" y="2132856"/>
            <a:ext cx="6696744" cy="3886944"/>
          </a:xfrm>
        </p:spPr>
        <p:txBody>
          <a:bodyPr>
            <a:normAutofit fontScale="92500" lnSpcReduction="20000"/>
          </a:bodyPr>
          <a:lstStyle/>
          <a:p>
            <a:r>
              <a:rPr lang="ru-RU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- </a:t>
            </a:r>
            <a:r>
              <a:rPr lang="ru-RU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Благодарность председателя Государственного </a:t>
            </a:r>
            <a:r>
              <a:rPr lang="ru-RU" sz="20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С</a:t>
            </a:r>
            <a:r>
              <a:rPr lang="ru-RU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обрания Республики Мордовия, за многолетний добросовестный труд, высокий </a:t>
            </a:r>
            <a:r>
              <a:rPr lang="ru-RU" sz="2000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профессионолизм</a:t>
            </a:r>
            <a:r>
              <a:rPr lang="ru-RU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, большой вклад в обучение и воспитание подрастающего поколения, формирование интеллектуального, культурного и нравственного развития детей.</a:t>
            </a:r>
            <a:endParaRPr lang="ru-RU" sz="2000" b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- Благодарность за большой вклад в патриотическое воспитание молодого поколения и популяризацию </a:t>
            </a:r>
            <a:r>
              <a:rPr lang="ru-RU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самбо,</a:t>
            </a:r>
          </a:p>
          <a:p>
            <a:r>
              <a:rPr lang="ru-RU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- Благодарность за оказанное содействие в развитии военно-патриотического воспитания молодежи и реализацию основных целей ДОСААФ России.</a:t>
            </a:r>
            <a:endParaRPr lang="ru-RU" sz="2000" b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55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0" b="10101"/>
          <a:stretch/>
        </p:blipFill>
        <p:spPr>
          <a:xfrm>
            <a:off x="2267744" y="692696"/>
            <a:ext cx="3857625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971" y="5046648"/>
            <a:ext cx="2186463" cy="1828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94134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1" r="1400" b="2351"/>
          <a:stretch/>
        </p:blipFill>
        <p:spPr>
          <a:xfrm rot="16200000">
            <a:off x="1979712" y="-747464"/>
            <a:ext cx="4680520" cy="6696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971" y="5046648"/>
            <a:ext cx="2186463" cy="1828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38891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89702" y="-297414"/>
            <a:ext cx="5508612" cy="734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724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80920" cy="1728192"/>
          </a:xfrm>
        </p:spPr>
        <p:txBody>
          <a:bodyPr>
            <a:normAutofit/>
          </a:bodyPr>
          <a:lstStyle/>
          <a:p>
            <a:r>
              <a:rPr lang="ru-RU" sz="2000" dirty="0" smtClean="0"/>
              <a:t>10.Общественно-педагогическая активность педагога : участие в комиссиях, педагогических сообществах, в жюри, конкурсов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b="8000"/>
          <a:stretch/>
        </p:blipFill>
        <p:spPr>
          <a:xfrm>
            <a:off x="323528" y="1340768"/>
            <a:ext cx="3804047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49853" y="1922601"/>
            <a:ext cx="5265204" cy="3948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018531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858538"/>
            <a:ext cx="4176464" cy="5721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712" y="0"/>
            <a:ext cx="2292015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841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6408712" cy="16288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</a:rPr>
              <a:t>2. Сохранность контингента </a:t>
            </a:r>
            <a:br>
              <a:rPr lang="ru-RU" sz="2400" dirty="0" smtClean="0">
                <a:solidFill>
                  <a:schemeClr val="tx2">
                    <a:lumMod val="10000"/>
                  </a:schemeClr>
                </a:solidFill>
              </a:rPr>
            </a:b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</a:rPr>
              <a:t>воспитанников на этапах спортивной подготовки</a:t>
            </a:r>
            <a:endParaRPr lang="ru-RU" sz="2400" dirty="0">
              <a:solidFill>
                <a:schemeClr val="tx2">
                  <a:lumMod val="10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7223437"/>
              </p:ext>
            </p:extLst>
          </p:nvPr>
        </p:nvGraphicFramePr>
        <p:xfrm>
          <a:off x="251520" y="2060848"/>
          <a:ext cx="7560840" cy="46055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0210">
                  <a:extLst>
                    <a:ext uri="{9D8B030D-6E8A-4147-A177-3AD203B41FA5}">
                      <a16:colId xmlns:a16="http://schemas.microsoft.com/office/drawing/2014/main" val="2608524045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3154567777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3282084159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542939575"/>
                    </a:ext>
                  </a:extLst>
                </a:gridCol>
              </a:tblGrid>
              <a:tr h="715167">
                <a:tc>
                  <a:txBody>
                    <a:bodyPr/>
                    <a:lstStyle/>
                    <a:p>
                      <a:r>
                        <a:rPr lang="ru-RU" dirty="0" smtClean="0"/>
                        <a:t>КРИТЕРИИ</a:t>
                      </a:r>
                      <a:endParaRPr lang="ru-RU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2019-2020 уч. </a:t>
                      </a:r>
                      <a:r>
                        <a:rPr lang="ru-RU" baseline="0" dirty="0" smtClean="0"/>
                        <a:t>год</a:t>
                      </a:r>
                      <a:endParaRPr lang="ru-RU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2020-2021</a:t>
                      </a:r>
                      <a:r>
                        <a:rPr lang="ru-RU" baseline="0" dirty="0" smtClean="0"/>
                        <a:t> уч. год</a:t>
                      </a:r>
                      <a:endParaRPr lang="ru-RU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2021-2022</a:t>
                      </a:r>
                      <a:r>
                        <a:rPr lang="ru-RU" baseline="0" dirty="0" smtClean="0"/>
                        <a:t> уч. год</a:t>
                      </a:r>
                      <a:endParaRPr lang="ru-RU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155289"/>
                  </a:ext>
                </a:extLst>
              </a:tr>
              <a:tr h="86901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1. По списку</a:t>
                      </a:r>
                      <a:endParaRPr lang="ru-RU" sz="16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Группа начальной подготовки 3 </a:t>
                      </a:r>
                      <a:r>
                        <a:rPr lang="ru-RU" sz="105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г.о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чел.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Учебно-тренировочная группа 1 г.о.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чел.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Учебно-тренировочная группа  2 г.о.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чел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883640"/>
                  </a:ext>
                </a:extLst>
              </a:tr>
              <a:tr h="875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2. Прибыло вновь</a:t>
                      </a:r>
                    </a:p>
                    <a:p>
                      <a:r>
                        <a:rPr lang="ru-RU" sz="1600" dirty="0" smtClean="0"/>
                        <a:t>(переводом)</a:t>
                      </a:r>
                      <a:endParaRPr lang="ru-RU" sz="16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917832"/>
                  </a:ext>
                </a:extLst>
              </a:tr>
              <a:tr h="715167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3. Выбыло в течении года</a:t>
                      </a:r>
                      <a:endParaRPr lang="ru-RU" sz="16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9119538"/>
                  </a:ext>
                </a:extLst>
              </a:tr>
              <a:tr h="715167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4. Закончило</a:t>
                      </a:r>
                      <a:r>
                        <a:rPr lang="ru-RU" sz="1600" baseline="0" dirty="0" smtClean="0"/>
                        <a:t> учебный год</a:t>
                      </a:r>
                      <a:endParaRPr lang="ru-RU" sz="16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чел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чел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чел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923911"/>
                  </a:ext>
                </a:extLst>
              </a:tr>
              <a:tr h="715167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Сохранность</a:t>
                      </a:r>
                    </a:p>
                    <a:p>
                      <a:r>
                        <a:rPr lang="ru-RU" sz="1600" b="1" dirty="0" smtClean="0"/>
                        <a:t>контингента</a:t>
                      </a:r>
                      <a:endParaRPr lang="ru-RU" sz="1600" b="1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100 %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100 %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536160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985" y="0"/>
            <a:ext cx="2292015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344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7" y="836712"/>
            <a:ext cx="4011587" cy="55741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985" y="0"/>
            <a:ext cx="2292015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022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5940152" cy="193022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3</a:t>
            </a:r>
            <a:r>
              <a:rPr lang="ru-RU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 Результаты </a:t>
            </a:r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анализа текущей документации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340768"/>
            <a:ext cx="7704856" cy="550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Согласно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нормативных документов, имеется следующая учебная документация: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Журнал учета работы учебных групп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Личные дела на  обучающихся (заявление, личные карточки)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Протоколы контрольных переводных нормативов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Календарный план спортивно-массовых мероприятий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Протоколы, положения соревнований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Учебные планы и рабочий план конспект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План воспитательной  и культурно-массовой работы с обучающимися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Перспективный план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985" y="-5444"/>
            <a:ext cx="2292015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649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764704"/>
            <a:ext cx="4155603" cy="57742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985" y="1369"/>
            <a:ext cx="2292015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791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tint val="100000"/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3.xml><?xml version="1.0" encoding="utf-8"?>
<a:theme xmlns:a="http://schemas.openxmlformats.org/drawingml/2006/main" name="1_Ион">
  <a:themeElements>
    <a:clrScheme name="Ион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tint val="100000"/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1644</TotalTime>
  <Words>692</Words>
  <Application>Microsoft Office PowerPoint</Application>
  <PresentationFormat>Экран (4:3)</PresentationFormat>
  <Paragraphs>127</Paragraphs>
  <Slides>45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45</vt:i4>
      </vt:variant>
    </vt:vector>
  </HeadingPairs>
  <TitlesOfParts>
    <vt:vector size="56" baseType="lpstr">
      <vt:lpstr>Arial</vt:lpstr>
      <vt:lpstr>Arial Unicode MS</vt:lpstr>
      <vt:lpstr>Calibri</vt:lpstr>
      <vt:lpstr>Century Gothic</vt:lpstr>
      <vt:lpstr>Times New Roman</vt:lpstr>
      <vt:lpstr>Verdana</vt:lpstr>
      <vt:lpstr>Wingdings</vt:lpstr>
      <vt:lpstr>Wingdings 3</vt:lpstr>
      <vt:lpstr>2_Ион</vt:lpstr>
      <vt:lpstr>Ион</vt:lpstr>
      <vt:lpstr>1_Ион</vt:lpstr>
      <vt:lpstr>                       Министерство образования Республики Мордовия                                                                              Портфолио                                    Трушкина Владимира Геннадьевича                                  тренера-преподавателя по борьбе самбо                                      МУДО «СДЮСШ № 4» г.о. Саранск                                                                  </vt:lpstr>
      <vt:lpstr>Презентация PowerPoint</vt:lpstr>
      <vt:lpstr>ПРЕДСТАВЛЕНИЕ</vt:lpstr>
      <vt:lpstr>1. Степень обеспечения повышения  уровня подготовленности воспитанников</vt:lpstr>
      <vt:lpstr>Презентация PowerPoint</vt:lpstr>
      <vt:lpstr>2. Сохранность контингента  воспитанников на этапах спортивной подготовки</vt:lpstr>
      <vt:lpstr>Презентация PowerPoint</vt:lpstr>
      <vt:lpstr>  3. Результаты анализа текущей документации</vt:lpstr>
      <vt:lpstr>Презентация PowerPoint</vt:lpstr>
      <vt:lpstr>4. Выполнение воспитанниками требований для присвоения спортивных званий и разрядов</vt:lpstr>
      <vt:lpstr>Презентация PowerPoint</vt:lpstr>
      <vt:lpstr>5. Проведение открытых мастер-классов, открытых занятий, мероприятий (очно)</vt:lpstr>
      <vt:lpstr>Презентация PowerPoint</vt:lpstr>
      <vt:lpstr>6. Выступление на заседаниях, методических советов, научно-практических конференциях, педагогических чтениях, семинарах, секциях, форумах, радиопередачах (очно))</vt:lpstr>
      <vt:lpstr>Презентация PowerPoint</vt:lpstr>
      <vt:lpstr>7. Результаты участия воспитанников в официальных соревнованиях</vt:lpstr>
      <vt:lpstr>Открытый командный республиканский турнир по самбо памяти Героя СССР М.П. Девятаева 2019 г. - Галочкин Алексей – 1 место Республиканский турнир по самбо и дзюдо посвященный памяти сотрудников правоохранительных органов, погибших при исполнении служебного долга в Северо- Кавказском регионе 2020 г. - Галочкин Алексей – 2 место Всероссийский день самбо среди юношей 2020 г. - Жегалин Даниил Первенство Республики Мордовия по самбо 2021 г. - Кулаев Макар – 1 место - Куликов Кирилл – 2 место Традиционный турнир по самбо памяти В.И. Брыкова 2021 г. - Галочкин Алексей - Куликов Кирилл 3 место IX Городской турнир по спортивному самбо посвященному дню Победы. 2021 г. - Кулаев Макар – 1 место Открытый городской турнир по спортивному самбо посвященный памяти Героя России С. Бурнаева и военнослужащим, погибшим на северном Кавказе.  2021 г. - Кулаев Макар – 1 место Открытое первенство города Кузнецка по борьбе Самбо 2021 г. - Галочкин Алексей 3 место Открытый турнир по самбо на кубок Главы Ульяновска 2021 г. - Жегалин Даниил 2 место Кубок города пензы по самбо среди юношей. 2021 - Жегалин Даниил 1 место Открытый турнир по борьбе самбо посвященный памяти генерал-майора спецназа ГРУ В.А. Козлова. 2021 г. - Жегалин Даниил 1 место Межрегиональный турнир по самбо среди девушек и юношей 2021г. - Кулаев Макар                </vt:lpstr>
      <vt:lpstr>Открытый Республиканский турнир по спортивному самбо на Кубок МБОУ «Ковылкинская СОШ № 2» 2021 г. - Кулаев Ярослав 3 место Открытый турнир по борьбе самбо «Новогодний Перевертыш» г. Никольск 2021 г. - Жегалин Данила 2 место Республиканский турнир по самбо и дзюдо посвященный памяти сотрудников правоохранительных органов, погибших при исполнении служебного долга в Северо- Кавказском регионе 2021 г. - Кулаев Макар 2 место Открытый Республиканский турнир по борьбе самбо, посвященный памяти тренера МРОО ОГО ВФСО «Динамо» подполковника милиции С.В. Наумова. 2021 г. - Кулаев Макар 2 место Турнир по спортивному и боевому самбо на Кубок физкультурно-оздоровительного комплекса в с. Починки Нижегородской области. 2022 г. - Куликов Кирилл 3 место Открытый турнир по борьбе самбо с. Починки Нижегородской области. 2021 г. - Куликов Кирилл 2 место IV Межрегиональный турнир по самбо памяти святого праведного воина Федора Ушакова. Саранск 2022 г. - Кулаев Макар 2 место Чемпионат и первенство РМ по борьбе самбо г. Саранск, 2022 г. - Жегалин Даниил 3 место - Кулаев Макар 1 место Открытый турнир по борьбе самбо с. Починки, Нижегородской области 2022 г. - Осичкин Михаил 1 место Открытое первенство города Кузнецка по борьбе Самбо 2022 г. - Осичкин Мизхаил 1 место Открытое первенство города Кузнецка по борьбе Самбо 2022 г. - Осичкин Михаил 1 место Открытый турнир по борьбе самбо с. Починки, Нижегородской области 2022 г. - Галочкин Алексей 1 место              </vt:lpstr>
      <vt:lpstr>Традиционный турнир по самбо памяти В.И. Брыкова 2022 г. - Галочкин Алексей 1 место - Жегалин Даниил 2 место - Колямин Никита 2 место - Кулаев Макар 1 место - Родионов Сергей 3 место - Кулаев Ярослав 2 место - Яшонков Илья 3 место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8. Система взаимодействия с родителями воспитанников</vt:lpstr>
      <vt:lpstr>Презентация PowerPoint</vt:lpstr>
      <vt:lpstr>9. Награды и поощрения</vt:lpstr>
      <vt:lpstr>Презентация PowerPoint</vt:lpstr>
      <vt:lpstr>Презентация PowerPoint</vt:lpstr>
      <vt:lpstr>Презентация PowerPoint</vt:lpstr>
      <vt:lpstr>10.Общественно-педагогическая активность педагога : участие в комиссиях, педагогических сообществах, в жюри, конкурсов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МУДО "СДЮСШ № 4"</cp:lastModifiedBy>
  <cp:revision>121</cp:revision>
  <cp:lastPrinted>2019-12-04T09:42:59Z</cp:lastPrinted>
  <dcterms:created xsi:type="dcterms:W3CDTF">2017-06-13T20:19:07Z</dcterms:created>
  <dcterms:modified xsi:type="dcterms:W3CDTF">2023-01-19T10:58:59Z</dcterms:modified>
</cp:coreProperties>
</file>