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0"/>
  </p:notesMasterIdLst>
  <p:sldIdLst>
    <p:sldId id="256" r:id="rId2"/>
    <p:sldId id="274" r:id="rId3"/>
    <p:sldId id="419" r:id="rId4"/>
    <p:sldId id="430" r:id="rId5"/>
    <p:sldId id="431" r:id="rId6"/>
    <p:sldId id="405" r:id="rId7"/>
    <p:sldId id="432" r:id="rId8"/>
    <p:sldId id="390" r:id="rId9"/>
    <p:sldId id="391" r:id="rId10"/>
    <p:sldId id="415" r:id="rId11"/>
    <p:sldId id="261" r:id="rId12"/>
    <p:sldId id="428" r:id="rId13"/>
    <p:sldId id="426" r:id="rId14"/>
    <p:sldId id="396" r:id="rId15"/>
    <p:sldId id="262" r:id="rId16"/>
    <p:sldId id="434" r:id="rId17"/>
    <p:sldId id="435" r:id="rId18"/>
    <p:sldId id="421" r:id="rId19"/>
    <p:sldId id="422" r:id="rId20"/>
    <p:sldId id="433" r:id="rId21"/>
    <p:sldId id="436" r:id="rId22"/>
    <p:sldId id="437" r:id="rId23"/>
    <p:sldId id="438" r:id="rId24"/>
    <p:sldId id="417" r:id="rId25"/>
    <p:sldId id="265" r:id="rId26"/>
    <p:sldId id="441" r:id="rId27"/>
    <p:sldId id="439" r:id="rId28"/>
    <p:sldId id="423" r:id="rId29"/>
    <p:sldId id="424" r:id="rId30"/>
    <p:sldId id="266" r:id="rId31"/>
    <p:sldId id="414" r:id="rId32"/>
    <p:sldId id="293" r:id="rId33"/>
    <p:sldId id="300" r:id="rId34"/>
    <p:sldId id="440" r:id="rId35"/>
    <p:sldId id="347" r:id="rId36"/>
    <p:sldId id="373" r:id="rId37"/>
    <p:sldId id="425" r:id="rId38"/>
    <p:sldId id="418" r:id="rId3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12373"/>
    <a:srgbClr val="3399FF"/>
    <a:srgbClr val="000000"/>
    <a:srgbClr val="CC0000"/>
    <a:srgbClr val="800000"/>
    <a:srgbClr val="FF0000"/>
    <a:srgbClr val="CC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62" autoAdjust="0"/>
    <p:restoredTop sz="94622" autoAdjust="0"/>
  </p:normalViewPr>
  <p:slideViewPr>
    <p:cSldViewPr>
      <p:cViewPr>
        <p:scale>
          <a:sx n="53" d="100"/>
          <a:sy n="53" d="100"/>
        </p:scale>
        <p:origin x="-816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89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0BF8-7ADD-4C4B-A7DD-C329285D2C50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B877A-B511-4CF9-8FCD-CD9121CA3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C7A1-6A4D-465F-BAAC-4EB81037BCF4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F6E5-DE13-4788-ABE9-688FFDC12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11F9-C14A-4CEF-B808-D3AD02876D8F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2B16-8305-4EE4-B2D9-BDD17825C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7FE9-1DC6-4D13-9C27-01F8CEDD6222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B451-A6D4-454D-AAD2-4F4BD63AE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D408-292C-4C3B-9CB9-F61B6C44F15C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72A8-CD71-4386-95AD-350EBADE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4AAC-5459-4296-B9F9-6D316E3176F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FD8B-AD82-451D-8287-328BFC4F4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C450-DE01-4002-81B6-89DDDD7C7B5A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FD9B-214B-407A-A192-038D39203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CA69-92FB-4CB1-A8F0-D20CDC0863C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8A93-454E-4D16-A4AF-64701C888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7243-E6CD-4EA9-9051-F8F4DB6CE820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9F3E-E87E-4F24-8D15-96EF4FC99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8350-6AD8-4E1C-A648-1EF1BF8AA092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D929-005E-4715-A82D-1E48CE554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8E84-8948-44AA-A223-B0712E3A9742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E266-5342-4ACA-B040-E5222A964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4C5B43-46FC-402D-A455-CE1D471494D9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94A49C-64B1-4119-A909-91AEE12B5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2" r:id="rId4"/>
    <p:sldLayoutId id="2147483721" r:id="rId5"/>
    <p:sldLayoutId id="2147483713" r:id="rId6"/>
    <p:sldLayoutId id="2147483714" r:id="rId7"/>
    <p:sldLayoutId id="2147483722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2.schoolrm.ru/iblock/cf8/cf83fd7bf67e8dfb84340235262b8f63/Opyt-raboty-po-proforientatsii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74b/74bc6cbebb88c0049d4eabcd5814972a/Prikaz-Ob-organizatsii-innovatsionnoy-deyatelnosti-ot-30.08.2021.pdf" TargetMode="External"/><Relationship Id="rId7" Type="http://schemas.openxmlformats.org/officeDocument/2006/relationships/hyperlink" Target="https://upload2.schoolrm.ru/iblock/0a9/0a9f42870d640c0db41604cd1d498b9f/ZHbanova-L.-A._Muzeynaya-pedagogika-v-DOU-_-kopiya.pptx" TargetMode="External"/><Relationship Id="rId2" Type="http://schemas.openxmlformats.org/officeDocument/2006/relationships/hyperlink" Target="https://upload2.schoolrm.ru/iblock/62c/62cdad5c7a8459c5dd9cb84bb33b3043/Prikaz-Ob-organizatsii-innovatsionnoy-deyatelnosti-ot-01.09.202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2.schoolrm.ru/iblock/ec4/ec486b1fa5e77dd2c7bbb0a624d9462c/Leto.pptx" TargetMode="External"/><Relationship Id="rId5" Type="http://schemas.openxmlformats.org/officeDocument/2006/relationships/hyperlink" Target="https://upload2.schoolrm.ru/iblock/831/831dd9c6c662d36e4e11c5bbbb3e6d69/adaptatsiya.pptx" TargetMode="External"/><Relationship Id="rId4" Type="http://schemas.openxmlformats.org/officeDocument/2006/relationships/hyperlink" Target="https://upload2.schoolrm.ru/iblock/02b/02b0721aaaee1eea6d4528dea062f084/Prikaz-Ob-organizatsii-innovatsionnoy-deyatelnosti-ot-31.08.2022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ites/default/files/2022/12/07/formirovanie_predstavleniy_o_lyudyah_raznyh_professiy_u.pptx" TargetMode="External"/><Relationship Id="rId2" Type="http://schemas.openxmlformats.org/officeDocument/2006/relationships/hyperlink" Target="https://upload2.schoolrm.ru/iblock/4b4/4b4838dd99d546704cc09a49dd4f044a/Konspekt-KVEST-igry_professii.do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pload2.schoolrm.ru/iblock/48e/48e8b68d8f39079c456a7075a640e16e/konsultatsiya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hyperlink" Target="https://upload2.schoolrm.ru/iblock/596/5964cbba7372be913a9c415a16ccd5cd/Ispolzovanie-sovremennykh-obrazovatelnykh-tekhnologiy.docx" TargetMode="External"/><Relationship Id="rId4" Type="http://schemas.openxmlformats.org/officeDocument/2006/relationships/hyperlink" Target="https://upload2.schoolrm.ru/iblock/c8c/c8cee39d8a30efc5dc530d1e660db1cc/Personalizirov-programma-nasha-2022g.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352928" cy="5904656"/>
          </a:xfrm>
          <a:effectLst/>
          <a:scene3d>
            <a:camera prst="orthographicFront"/>
            <a:lightRig rig="threePt" dir="t"/>
          </a:scene3d>
          <a:sp3d/>
        </p:spPr>
        <p:txBody>
          <a:bodyPr lIns="90000" tIns="46800" rIns="90000" bIns="46800">
            <a:normAutofit fontScale="90000"/>
            <a:flatTx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Министерство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Республики Мордовия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Портфолио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Жбановой Ларисы Александровны</a:t>
            </a:r>
            <a:b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воспитателя МБДОУ </a:t>
            </a:r>
            <a:b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«Ромодановский детский сад комбинированного вида».</a:t>
            </a:r>
            <a:b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Ромодановского муниципального района Республики Мордовия</a:t>
            </a:r>
            <a:br>
              <a:rPr lang="ru-RU" sz="2800" b="1" i="1" dirty="0" smtClean="0">
                <a:solidFill>
                  <a:srgbClr val="512373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endParaRPr lang="ru-RU" sz="2800" b="1" i="1" dirty="0" smtClean="0">
              <a:solidFill>
                <a:srgbClr val="512373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85720" y="6215082"/>
            <a:ext cx="571504" cy="357190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 smtClean="0">
              <a:solidFill>
                <a:srgbClr val="7030A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ea typeface="Lucida Sans Unicode" pitchFamily="34" charset="0"/>
            </a:endParaRP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a typeface="Lucida Sans Unicode" pitchFamily="34" charset="0"/>
            </a:endParaRPr>
          </a:p>
        </p:txBody>
      </p:sp>
      <p:sp>
        <p:nvSpPr>
          <p:cNvPr id="12292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mtClean="0">
              <a:ea typeface="Lucida Sans Unicode" pitchFamily="34" charset="0"/>
            </a:endParaRPr>
          </a:p>
        </p:txBody>
      </p:sp>
      <p:pic>
        <p:nvPicPr>
          <p:cNvPr id="12295" name="Picture 9" descr="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571481"/>
            <a:ext cx="449999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 flipV="1">
            <a:off x="3851275" y="6453188"/>
            <a:ext cx="720725" cy="714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9" name="Picture 9" descr="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4008" y="497347"/>
            <a:ext cx="4499992" cy="61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57422" y="142852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5" y="179388"/>
            <a:ext cx="8352929" cy="117791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rgbClr val="B80047"/>
                </a:solidFill>
                <a:ea typeface="Lucida Sans Unicode" pitchFamily="34" charset="0"/>
              </a:rPr>
              <a:t>4</a:t>
            </a:r>
            <a:r>
              <a:rPr lang="ru-RU" sz="2800" b="1" dirty="0" smtClean="0">
                <a:solidFill>
                  <a:srgbClr val="B80047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Результаты участия воспитанников в :конкурсах, выставках, турнирах, соревнованиях, акциях, фестивалях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71612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u="sng" dirty="0" smtClean="0">
                <a:solidFill>
                  <a:srgbClr val="C00000"/>
                </a:solidFill>
              </a:rPr>
              <a:t>Заочные/ дистанционные мероприятия в сети «Интернет»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7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4282" y="1857364"/>
            <a:ext cx="2500298" cy="3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сажина н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643174" y="3429000"/>
            <a:ext cx="3929090" cy="312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3" descr="IMG_20220110_1648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1928802"/>
            <a:ext cx="2571768" cy="3429024"/>
          </a:xfrm>
          <a:prstGeom prst="rect">
            <a:avLst/>
          </a:prstGeom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400025" cy="1201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u="sng" dirty="0" smtClean="0">
              <a:solidFill>
                <a:srgbClr val="FF0000"/>
              </a:solidFill>
              <a:ea typeface="Lucida Sans Unicode" pitchFamily="34" charset="0"/>
            </a:endParaRPr>
          </a:p>
        </p:txBody>
      </p:sp>
      <p:pic>
        <p:nvPicPr>
          <p:cNvPr id="6" name="Picture 7" descr="сажина 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2836881" cy="4000528"/>
          </a:xfrm>
          <a:effectLst/>
        </p:spPr>
      </p:pic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08981" y="0"/>
            <a:ext cx="283501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сажина н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285984" y="1785926"/>
            <a:ext cx="2835019" cy="39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сажина н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0628" y="3214686"/>
            <a:ext cx="2427878" cy="34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5" y="179388"/>
            <a:ext cx="318813" cy="6778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42852"/>
            <a:ext cx="379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2844" y="500042"/>
            <a:ext cx="3286148" cy="46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7" descr="сажина н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143240" y="2071678"/>
            <a:ext cx="30718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857884" y="642918"/>
            <a:ext cx="3286116" cy="43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91450" cy="66831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РЕСПУБЛИКАНСКИЙ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589588"/>
            <a:ext cx="595313" cy="4905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4282" y="1076248"/>
            <a:ext cx="4214843" cy="5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3438" y="1142984"/>
            <a:ext cx="4143404" cy="560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893175" cy="1928802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01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Выступления на заседаниях методических советов, научно-практических конференциях, педагогических чтениях, семинарах, секциях, форумах ,радиопередачах (</a:t>
            </a:r>
            <a:r>
              <a:rPr lang="ru-RU" sz="2000" b="1" dirty="0" err="1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очно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 flipH="1">
            <a:off x="638175" y="2349500"/>
            <a:ext cx="46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700808"/>
          <a:ext cx="8429625" cy="4539993"/>
        </p:xfrm>
        <a:graphic>
          <a:graphicData uri="http://schemas.openxmlformats.org/drawingml/2006/table">
            <a:tbl>
              <a:tblPr/>
              <a:tblGrid>
                <a:gridCol w="1169988"/>
                <a:gridCol w="1843087"/>
                <a:gridCol w="2366963"/>
                <a:gridCol w="3049587"/>
              </a:tblGrid>
              <a:tr h="131763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Дата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Тема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088">
                <a:tc gridSpan="4"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Уровень образовательной организации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013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15.11.2020.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«Фото и кино- проекты в детском саду»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для воспитателей детского сада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12.11.2021.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indent="-226695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Выступление-презентация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35560" indent="-226695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«Адаптация ребенка к детскому саду»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indent="-226695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Педагогическое совет «Использование технологий целенаправленного формирования ценностного отношения детей к здоровью и здоровому образу жизни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marL="35560" indent="-226695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(протокол от 12.11.2021)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20.12.2021.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 « Работа воспитателя в период адаптации воспитанников к условиям детского сада»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Родительское собрание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30.08.2022.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Выступление- презентация «Итоги летней оздоровительной работы»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Педагогический совет «Деятельность дошкольной образовательной организации в новом учебном году: перспективы обновления»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76672"/>
          <a:ext cx="8429625" cy="3980964"/>
        </p:xfrm>
        <a:graphic>
          <a:graphicData uri="http://schemas.openxmlformats.org/drawingml/2006/table">
            <a:tbl>
              <a:tblPr/>
              <a:tblGrid>
                <a:gridCol w="1169988"/>
                <a:gridCol w="1843087"/>
                <a:gridCol w="2366963"/>
                <a:gridCol w="3049587"/>
              </a:tblGrid>
              <a:tr h="246712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Дата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Тема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712">
                <a:tc gridSpan="4"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Муниципальный уровень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2419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12.02.2020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Видеопредставление проекта «Виртуальная экскурсия по ДОО»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Районный семинар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«Современный детский сад: территория детства»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712">
                <a:tc gridSpan="4">
                  <a:txBody>
                    <a:bodyPr/>
                    <a:lstStyle/>
                    <a:p>
                      <a:pPr marL="34925" marR="0" lvl="0" indent="-349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Республиканский уровень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849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22.12.2020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МГП Институт педагогический им. М.Е.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Евсевьева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Доклад на тему «Музейная педагогика в условиях детского сада»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Межрегиональный научно- практический семинар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Актуальные проблемы педагогики и методики дошкольного и начального образования»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6849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7.10.2022.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ГБУ ДПО РМ «ЦНППМ «Педагог 13.ру»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Доклад на тему « Использование элементов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музейной педагогики в работе с дошкольниками в условиях реализации ФГОС дошкольного образования»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Круглый стол «Современные технологии реализации ФГОС дошкольного образования»</a:t>
                      </a:r>
                    </a:p>
                  </a:txBody>
                  <a:tcPr marL="42993" marR="429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91450" cy="985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FF0000"/>
                </a:solidFill>
                <a:ea typeface="Lucida Sans Unicode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88640"/>
            <a:ext cx="5583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dirty="0"/>
          </a:p>
        </p:txBody>
      </p:sp>
      <p:pic>
        <p:nvPicPr>
          <p:cNvPr id="4" name="Picture 8" descr="хар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27784" y="620688"/>
            <a:ext cx="4392488" cy="598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91450" cy="985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FF0000"/>
                </a:solidFill>
                <a:ea typeface="Lucida Sans Unicode" pitchFamily="34" charset="0"/>
              </a:rPr>
              <a:t> </a:t>
            </a: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4282" y="692696"/>
            <a:ext cx="4098242" cy="59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857620" y="1000108"/>
            <a:ext cx="5000628" cy="400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6072198" y="257174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60648"/>
            <a:ext cx="373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МУНИЦИПАЛЬНЫЙ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91450" cy="985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FF0000"/>
                </a:solidFill>
                <a:ea typeface="Lucida Sans Unicode" pitchFamily="34" charset="0"/>
              </a:rPr>
              <a:t> </a:t>
            </a: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642918"/>
            <a:ext cx="4409363" cy="60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0" y="4143380"/>
            <a:ext cx="8355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88640"/>
            <a:ext cx="388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РЕСПУБЛИКАНСКИЙ УРОВЕНЬ</a:t>
            </a:r>
            <a:endParaRPr lang="ru-RU" dirty="0"/>
          </a:p>
        </p:txBody>
      </p:sp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6314" y="714356"/>
            <a:ext cx="4143404" cy="59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7300913" y="325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5" name="Picture 8" descr="Мельникова Еле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71736" y="0"/>
            <a:ext cx="3357586" cy="43180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3643314"/>
            <a:ext cx="864399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Дата рождения: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26.02.1983г.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Профессиональное образование: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психолог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МГУ им.Н.П. Огарева № диплома: 1604418, дата выдачи: 6 марта 2007г.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Профессиональная переподготовка: воспитатель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ГБПОУ РМ «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Ичалковский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педагогический колледж»№ диплома: 000014, дата выдачи: 16 февраля 2017г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Стаж педагогической работы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(по специальности):  11 лет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Общий трудовой стаж: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15 лет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Квалификационная категория: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первая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Дата последней аттестации: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19.11.2020г.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Занимаемая должность: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91450" cy="985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FF0000"/>
                </a:solidFill>
                <a:ea typeface="Lucida Sans Unicode" pitchFamily="34" charset="0"/>
              </a:rPr>
              <a:t> </a:t>
            </a: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46085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8024" y="188640"/>
            <a:ext cx="41044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196752"/>
          <a:ext cx="8501062" cy="5046899"/>
        </p:xfrm>
        <a:graphic>
          <a:graphicData uri="http://schemas.openxmlformats.org/drawingml/2006/table">
            <a:tbl>
              <a:tblPr/>
              <a:tblGrid>
                <a:gridCol w="846137"/>
                <a:gridCol w="1725613"/>
                <a:gridCol w="2286000"/>
                <a:gridCol w="3643312"/>
              </a:tblGrid>
              <a:tr h="278287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Дата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Тема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155">
                <a:tc gridSpan="4"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Уровень образовательной организации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694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15.12.2020г.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связной речи старших дошкольников посредством обучения составлению рассказов по картине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Мастер-класс для родителей  ДОО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19.04.2020г.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словарного запаса у детей через использование пальчиковых игр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 класс для воспитателей ДОО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23.05.2021г.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Итоговое открытое занятие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«Путешествие в страну знаний»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педагогического мастерства (Приказ от 16.04.2021 г.№32/1)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16.05.2022г.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«Путешествие в математическую галактику»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ткрытое занятие</a:t>
                      </a:r>
                      <a:endParaRPr lang="ru-RU" sz="1200" dirty="0"/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25.09.2022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«Все профессии нужны, все профессии важны»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 занятие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155">
                <a:tc gridSpan="4"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Республиканский уровень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6494">
                <a:tc>
                  <a:txBody>
                    <a:bodyPr/>
                    <a:lstStyle/>
                    <a:p>
                      <a:pPr marL="34925" marR="0" lvl="0" indent="-2254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22.12.2020г.</a:t>
                      </a: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«Средняя общеобразовательная школа №9»</a:t>
                      </a:r>
                    </a:p>
                    <a:p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Рузаевский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район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«Укрась мордовский национальный костюм»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-2254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 класс для педагогов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98" marR="44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Проведение открытых занятий, мастер-классов, мероприятий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dirty="0"/>
          </a:p>
        </p:txBody>
      </p:sp>
      <p:pic>
        <p:nvPicPr>
          <p:cNvPr id="3" name="Picture 8" descr="хар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642918"/>
            <a:ext cx="4357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5760640" cy="57606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5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528" y="852129"/>
            <a:ext cx="4105596" cy="569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929190" y="968200"/>
            <a:ext cx="3897044" cy="55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4786314" y="235743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8458200" cy="1219200"/>
          </a:xfrm>
        </p:spPr>
        <p:txBody>
          <a:bodyPr/>
          <a:lstStyle/>
          <a:p>
            <a:r>
              <a:rPr lang="ru-RU" dirty="0" smtClean="0"/>
              <a:t>5.5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8.Экспертная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357422" y="1000108"/>
            <a:ext cx="4429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3" y="214313"/>
            <a:ext cx="8136903" cy="13572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Общественно- педагогическая активность педагога : участие в комиссиях, педагогических сообществах, в жюри конкурсов.</a:t>
            </a:r>
          </a:p>
        </p:txBody>
      </p:sp>
      <p:pic>
        <p:nvPicPr>
          <p:cNvPr id="4" name="Picture 5" descr="мама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71472" y="1988840"/>
            <a:ext cx="3064665" cy="433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07704" y="1556792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 ПЕДАГОГИЧЕСКИХ ИНТЕРНЕТ СООБЩЕСТВ</a:t>
            </a:r>
            <a:endParaRPr lang="ru-RU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23731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https://nsportal.ru/zhbanova-larisa-aleksandrovna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мама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79912" y="2276872"/>
            <a:ext cx="5078368" cy="365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527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НА республиканском  УРОВНЕ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creenshot_20220315_1636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83768" y="764704"/>
            <a:ext cx="4392488" cy="5854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ама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764704"/>
            <a:ext cx="41434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НА ВСЕРОССИЙСКОМ УРОВНЕ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мама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6314" y="764704"/>
            <a:ext cx="414397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 flipH="1">
            <a:off x="467544" y="214313"/>
            <a:ext cx="72009" cy="26235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мама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520" y="2492896"/>
            <a:ext cx="5220072" cy="39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5" descr="мама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79912" y="188640"/>
            <a:ext cx="5119770" cy="36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3" y="214313"/>
            <a:ext cx="317671" cy="64291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мама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528" y="2924944"/>
            <a:ext cx="53888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мама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95936" y="214290"/>
            <a:ext cx="4918447" cy="35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обобщенный педагогический опыт</a:t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66399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«Формирование представлений о людях разных профессий у детей дошкольного возраста»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Ссылка</a:t>
            </a:r>
          </a:p>
          <a:p>
            <a:pPr algn="ctr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https://upload2.schoolrm.ru/iblock/cf8/cf83fd7bf67e8dfb84340235262b8f63/Opyt-raboty-po-proforientatsii.docx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"/>
            <a:ext cx="8424936" cy="11429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10. Позитивные результаты работы с воспитанниками</a:t>
            </a: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1050" y="1052736"/>
            <a:ext cx="4091213" cy="55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91450" cy="985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FF0000"/>
                </a:solidFill>
                <a:ea typeface="Lucida Sans Unicode" pitchFamily="34" charset="0"/>
              </a:rPr>
              <a:t> </a:t>
            </a:r>
          </a:p>
        </p:txBody>
      </p:sp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370350"/>
            <a:ext cx="4357719" cy="60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57166"/>
            <a:ext cx="42148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00113" y="333375"/>
            <a:ext cx="7704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11.Качество взаимодействия с родителями</a:t>
            </a:r>
            <a:endParaRPr lang="ru-RU" sz="2400" b="1">
              <a:solidFill>
                <a:srgbClr val="9928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1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4282" y="784710"/>
            <a:ext cx="4213701" cy="59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0" name="Picture 4" descr="11-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4008" y="791763"/>
            <a:ext cx="4214272" cy="585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8313" y="0"/>
            <a:ext cx="8351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12. Работа с детьми из социально- неблагополучных семей</a:t>
            </a:r>
          </a:p>
        </p:txBody>
      </p:sp>
      <p:pic>
        <p:nvPicPr>
          <p:cNvPr id="37891" name="Picture 3" descr="1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4612" y="1114959"/>
            <a:ext cx="3751505" cy="54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ser\Desktop\Скан_20211004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46836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User\Desktop\Скан_20211004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32656"/>
            <a:ext cx="413088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4716016" y="105273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75856" y="692696"/>
            <a:ext cx="2959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Интернет конкурсы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3528" y="1196752"/>
            <a:ext cx="385122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57752" y="1196752"/>
            <a:ext cx="3857652" cy="55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7584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284C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ажина н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214290"/>
            <a:ext cx="3000364" cy="40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7" descr="сажина 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488" y="1785926"/>
            <a:ext cx="3500462" cy="46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сажина н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857884" y="357166"/>
            <a:ext cx="3004475" cy="42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23796" cy="2571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reenshot_20211130_1547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764704"/>
            <a:ext cx="4214842" cy="5588472"/>
          </a:xfrm>
        </p:spPr>
      </p:pic>
      <p:sp>
        <p:nvSpPr>
          <p:cNvPr id="4" name="Прямоугольник 3"/>
          <p:cNvSpPr/>
          <p:nvPr/>
        </p:nvSpPr>
        <p:spPr>
          <a:xfrm>
            <a:off x="2843808" y="26064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8458200" cy="1219200"/>
          </a:xfrm>
        </p:spPr>
        <p:txBody>
          <a:bodyPr/>
          <a:lstStyle/>
          <a:p>
            <a:r>
              <a:rPr lang="ru-RU" dirty="0" smtClean="0"/>
              <a:t>5.5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1125_1509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900334"/>
            <a:ext cx="4071966" cy="5576688"/>
          </a:xfrm>
          <a:prstGeom prst="rect">
            <a:avLst/>
          </a:prstGeom>
        </p:spPr>
      </p:pic>
      <p:pic>
        <p:nvPicPr>
          <p:cNvPr id="7" name="Рисунок 6" descr="IMG_20221125_1509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857232"/>
            <a:ext cx="4143404" cy="569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0" y="214291"/>
            <a:ext cx="9144000" cy="92869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1.Участие в инновационной (экспериментальной) деятельности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4800" y="6021388"/>
            <a:ext cx="234950" cy="303212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8" descr="хар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27785" y="1052736"/>
            <a:ext cx="4176464" cy="55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4582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2952328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Ссылки на подтверждающие документы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(приказы об участии в инновационной деятельности):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https://upload2.schoolrm.ru/iblock/62c/62cdad5c7a8459c5dd9cb84bb33b3043/Prikaz-Ob-organizatsii-innovatsionnoy-deyatelnosti-ot-01.09.2020.pdf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https://upload2.schoolrm.ru/iblock/74b/74bc6cbebb88c0049d4eabcd5814972a/Prikaz-Ob-organizatsii-innovatsionnoy-deyatelnosti-ot-30.08.2021.pdf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https://upload2.schoolrm.ru/iblock/02b/02b0721aaaee1eea6d4528dea062f084/Prikaz-Ob-organizatsii-innovatsionnoy-deyatelnosti-ot-31.08.2022.pdf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14908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участия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437113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https://upload2.schoolrm.ru/iblock/831/831dd9c6c662d36e4e11c5bbbb3e6d69/adaptatsiya.pptx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https://upload2.schoolrm.ru/iblock/ec4/ec486b1fa5e77dd2c7bbb0a624d9462c/Leto.pptx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https://upload2.schoolrm.ru/iblock/0a9/0a9f42870d640c0db41604cd1d498b9f/ZHbanova-L.-A._Muzeynaya-pedagogika-v-DOU-_-kopiya.pptx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301625" y="260648"/>
            <a:ext cx="8686800" cy="72008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u="sng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Республиканский  уровень</a:t>
            </a:r>
          </a:p>
        </p:txBody>
      </p:sp>
      <p:pic>
        <p:nvPicPr>
          <p:cNvPr id="7" name="Picture 8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43808" y="1052736"/>
            <a:ext cx="3274301" cy="4104456"/>
          </a:xfrm>
          <a:effectLst>
            <a:softEdge rad="127000"/>
          </a:effectLst>
        </p:spPr>
      </p:pic>
      <p:pic>
        <p:nvPicPr>
          <p:cNvPr id="8" name="Picture 8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05869" y="1000108"/>
            <a:ext cx="3038131" cy="4143404"/>
          </a:xfrm>
          <a:effectLst>
            <a:softEdge rad="127000"/>
          </a:effectLst>
        </p:spPr>
      </p:pic>
      <p:pic>
        <p:nvPicPr>
          <p:cNvPr id="5" name="Содержимое 3" descr="Рисунок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9512" y="980728"/>
            <a:ext cx="279849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67544" y="4941169"/>
            <a:ext cx="8352928" cy="165618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Результаты участия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  <a:hlinkClick r:id="rId2"/>
              </a:rPr>
              <a:t>https://upload2.schoolrm.ru/iblock/4b4/4b4838dd99d546704cc09a49dd4f044a/Konspekt-KVEST-igry_professii.doc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  <a:hlinkClick r:id="rId3"/>
              </a:rPr>
              <a:t>https://nsportal.ru/sites/default/files/2022/12/07/formirovanie_predstavleniy_o_lyudyah_raznyh_professiy_u.pptx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5125" name="Picture 8" descr="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5536" y="0"/>
            <a:ext cx="3528392" cy="49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4800" y="6021388"/>
            <a:ext cx="234950" cy="303212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0" name="Picture 8" descr="1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572000" y="0"/>
            <a:ext cx="3456384" cy="48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827584" y="278092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48064" y="306896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"/>
            <a:ext cx="7791450" cy="620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2.Наставничество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165304"/>
            <a:ext cx="67687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https://upload2.schoolrm.ru/iblock/48e/48e8b68d8f39079c456a7075a640e16e/konsultatsiya.docx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77072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99592" y="476672"/>
            <a:ext cx="285734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4077072"/>
            <a:ext cx="66967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Результаты работы: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https://upload2.schoolrm.ru/iblock/48e/48e8b68d8f39079c456a7075a640e16e/konsultatsiya.docx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https://upload2.schoolrm.ru/iblock/c8c/c8cee39d8a30efc5dc530d1e660db1cc/Personalizirov-programma-nasha-2022g..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docx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r>
              <a:rPr lang="ru-RU" sz="1400" u="sng" dirty="0" smtClean="0">
                <a:hlinkClick r:id="rId5"/>
              </a:rPr>
              <a:t>https://upload2.schoolrm.ru/iblock/596/5964cbba7372be913a9c415a16ccd5cd/Ispolzovanie-sovremennykh-obrazovatelnykh-tekhnologiy.docx</a:t>
            </a:r>
            <a:endParaRPr lang="ru-RU" sz="1400" u="sng" dirty="0" smtClean="0"/>
          </a:p>
          <a:p>
            <a:pPr algn="ctr"/>
            <a:endParaRPr lang="ru-RU" sz="1400" u="sng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8" descr="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572000" y="428604"/>
            <a:ext cx="2786082" cy="36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91450" cy="7143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3.Наличие публикаций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28596" y="5072074"/>
            <a:ext cx="8215370" cy="1500198"/>
          </a:xfrm>
          <a:solidFill>
            <a:srgbClr val="3399FF"/>
          </a:solidFill>
          <a:ln>
            <a:solidFill>
              <a:srgbClr val="CCCCFF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dirty="0" smtClean="0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Сайт ДОО</a:t>
            </a: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https://dskvrom.schoolrm.ru/sveden/employees/42901/376262/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Личный сайт воспитателя</a:t>
            </a:r>
            <a:endParaRPr lang="ru-RU" sz="20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https://nsportal.ru/zhbanova-larisa-aleksandrovna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ru-RU" dirty="0" smtClean="0"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9" descr="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57290" y="1071546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9" descr="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0" y="1142984"/>
            <a:ext cx="292455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642918"/>
            <a:ext cx="6387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Публикации на сайтах, порталах сети интернет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3453</TotalTime>
  <Words>757</Words>
  <Application>Microsoft Office PowerPoint</Application>
  <PresentationFormat>Экран (4:3)</PresentationFormat>
  <Paragraphs>167</Paragraphs>
  <Slides>38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Министерство образования  Республики Мордовия    Портфолио  Жбановой Ларисы Александровны  воспитателя МБДОУ  «Ромодановский детский сад комбинированного вида». Ромодановского муниципального района Республики Мордовия </vt:lpstr>
      <vt:lpstr>Слайд 2</vt:lpstr>
      <vt:lpstr> обобщенный педагогический опыт </vt:lpstr>
      <vt:lpstr>1.Участие в инновационной (экспериментальной) деятельности</vt:lpstr>
      <vt:lpstr>Уровень образовательной организации</vt:lpstr>
      <vt:lpstr>Республиканский  уровень</vt:lpstr>
      <vt:lpstr>Результаты участия https://upload2.schoolrm.ru/iblock/4b4/4b4838dd99d546704cc09a49dd4f044a/Konspekt-KVEST-igry_professii.doc   https://nsportal.ru/sites/default/files/2022/12/07/formirovanie_predstavleniy_o_lyudyah_raznyh_professiy_u.pptx    </vt:lpstr>
      <vt:lpstr>2.Наставничество</vt:lpstr>
      <vt:lpstr>3.Наличие публикаций</vt:lpstr>
      <vt:lpstr>Слайд 10</vt:lpstr>
      <vt:lpstr>4. Результаты участия воспитанников в :конкурсах, выставках, турнирах, соревнованиях, акциях, фестивалях</vt:lpstr>
      <vt:lpstr>Слайд 12</vt:lpstr>
      <vt:lpstr>Слайд 13</vt:lpstr>
      <vt:lpstr>РЕСПУБЛИКАНСКИЙ УРОВЕНЬ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 ,радиопередачах (очно)</vt:lpstr>
      <vt:lpstr>Слайд 16</vt:lpstr>
      <vt:lpstr> </vt:lpstr>
      <vt:lpstr> </vt:lpstr>
      <vt:lpstr> </vt:lpstr>
      <vt:lpstr> </vt:lpstr>
      <vt:lpstr>Слайд 21</vt:lpstr>
      <vt:lpstr>Слайд 22</vt:lpstr>
      <vt:lpstr>Республиканский уровень</vt:lpstr>
      <vt:lpstr>8.Экспертная деятельность</vt:lpstr>
      <vt:lpstr>9. Общественно- педагогическая активность педагога : участие в комиссиях, педагогических сообществах, в жюри конкурсов.</vt:lpstr>
      <vt:lpstr>УЧАСТИЕ НА республиканском  УРОВНЕ </vt:lpstr>
      <vt:lpstr>Слайд 27</vt:lpstr>
      <vt:lpstr>Слайд 28</vt:lpstr>
      <vt:lpstr>Слайд 29</vt:lpstr>
      <vt:lpstr>10. Позитивные результаты работы с воспитанниками</vt:lpstr>
      <vt:lpstr> </vt:lpstr>
      <vt:lpstr>Слайд 32</vt:lpstr>
      <vt:lpstr>Слайд 33</vt:lpstr>
      <vt:lpstr>Слайд 34</vt:lpstr>
      <vt:lpstr>Слайд 35</vt:lpstr>
      <vt:lpstr>Слайд 36</vt:lpstr>
      <vt:lpstr> </vt:lpstr>
      <vt:lpstr>14. Награды и поощрения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  Портфолио  Федаевой Натальи Константиновны,  воспитателя МБДОУ «Атемарский детский сад №1 «Теремок»,  Лямбирский муниципальный район РМ</dc:title>
  <dc:creator>Пользователь</dc:creator>
  <cp:lastModifiedBy>HomePlus</cp:lastModifiedBy>
  <cp:revision>175</cp:revision>
  <cp:lastPrinted>1601-01-01T00:00:00Z</cp:lastPrinted>
  <dcterms:created xsi:type="dcterms:W3CDTF">2013-01-28T11:22:51Z</dcterms:created>
  <dcterms:modified xsi:type="dcterms:W3CDTF">2022-12-21T11:12:09Z</dcterms:modified>
</cp:coreProperties>
</file>