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335" r:id="rId4"/>
    <p:sldId id="258" r:id="rId5"/>
    <p:sldId id="373" r:id="rId6"/>
    <p:sldId id="412" r:id="rId7"/>
    <p:sldId id="375" r:id="rId8"/>
    <p:sldId id="351" r:id="rId9"/>
    <p:sldId id="353" r:id="rId10"/>
    <p:sldId id="264" r:id="rId11"/>
    <p:sldId id="355" r:id="rId12"/>
    <p:sldId id="356" r:id="rId13"/>
    <p:sldId id="352" r:id="rId14"/>
    <p:sldId id="358" r:id="rId15"/>
    <p:sldId id="546" r:id="rId16"/>
    <p:sldId id="329" r:id="rId17"/>
    <p:sldId id="337" r:id="rId18"/>
    <p:sldId id="547" r:id="rId19"/>
    <p:sldId id="541" r:id="rId20"/>
    <p:sldId id="545" r:id="rId21"/>
    <p:sldId id="386" r:id="rId22"/>
    <p:sldId id="532" r:id="rId23"/>
    <p:sldId id="448" r:id="rId24"/>
    <p:sldId id="535" r:id="rId25"/>
    <p:sldId id="533" r:id="rId26"/>
    <p:sldId id="536" r:id="rId27"/>
    <p:sldId id="534" r:id="rId28"/>
    <p:sldId id="537" r:id="rId29"/>
    <p:sldId id="538" r:id="rId30"/>
    <p:sldId id="540" r:id="rId31"/>
    <p:sldId id="539" r:id="rId32"/>
    <p:sldId id="275" r:id="rId33"/>
    <p:sldId id="343" r:id="rId34"/>
    <p:sldId id="542" r:id="rId35"/>
    <p:sldId id="543" r:id="rId36"/>
    <p:sldId id="544" r:id="rId37"/>
    <p:sldId id="377" r:id="rId38"/>
  </p:sldIdLst>
  <p:sldSz cx="9144000" cy="6858000" type="screen4x3"/>
  <p:notesSz cx="6858000" cy="9144000"/>
  <p:defaultTextStyle>
    <a:defPPr>
      <a:defRPr lang="ru-RU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F6E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06"/>
  </p:normalViewPr>
  <p:slideViewPr>
    <p:cSldViewPr showGuides="1">
      <p:cViewPr varScale="1">
        <p:scale>
          <a:sx n="101" d="100"/>
          <a:sy n="101" d="100"/>
        </p:scale>
        <p:origin x="29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1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9E6636-931F-4CB0-A383-6C713C9D7A68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pPr algn="r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Century Gothic" panose="020B0502020202020204" pitchFamily="34" charset="0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9E6636-931F-4CB0-A383-6C713C9D7A68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anose="05000000000000000000" pitchFamily="2" charset="2"/>
              <a:buChar char="§"/>
              <a:defRPr sz="1400"/>
            </a:lvl5pPr>
            <a:lvl6pPr>
              <a:buFont typeface="Wingdings" panose="05000000000000000000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9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9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9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9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smtClean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4D4EF">
                <a:alpha val="100000"/>
              </a:srgbClr>
            </a:gs>
            <a:gs pos="10001">
              <a:srgbClr val="64D4EF">
                <a:alpha val="100000"/>
              </a:srgbClr>
            </a:gs>
            <a:gs pos="100000">
              <a:srgbClr val="06588E">
                <a:alpha val="100000"/>
              </a:srgbClr>
            </a:gs>
          </a:gsLst>
          <a:lin ang="612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Содержимое 2"/>
          <p:cNvSpPr>
            <a:spLocks noGrp="1"/>
          </p:cNvSpPr>
          <p:nvPr>
            <p:ph idx="1"/>
          </p:nvPr>
        </p:nvSpPr>
        <p:spPr>
          <a:xfrm>
            <a:off x="493713" y="1196975"/>
            <a:ext cx="8229600" cy="4176713"/>
          </a:xfrm>
        </p:spPr>
        <p:txBody>
          <a:bodyPr vert="horz" wrap="square" lIns="91440" tIns="45720" rIns="91440" bIns="45720" anchor="ctr" anchorCtr="0">
            <a:normAutofit fontScale="92500" lnSpcReduction="10000"/>
          </a:bodyPr>
          <a:lstStyle/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endParaRPr lang="ru-RU" altLang="ru-RU" sz="40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Портфолио</a:t>
            </a:r>
            <a:endParaRPr lang="ru-RU" alt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Несмеяновой Марии Алексеевны</a:t>
            </a:r>
            <a:endParaRPr lang="ru-RU" altLang="ru-RU" sz="32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2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т</a:t>
            </a:r>
            <a:r>
              <a:rPr lang="ru-RU" alt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ренера-преподавателя </a:t>
            </a:r>
            <a:r>
              <a:rPr lang="ru-RU" altLang="ru-RU" sz="2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по легкой атлетике</a:t>
            </a:r>
            <a:br>
              <a:rPr lang="ru-RU" altLang="ru-RU" sz="2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ru-RU" altLang="ru-RU" sz="2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муниципального </a:t>
            </a:r>
            <a:r>
              <a:rPr lang="ru-RU" alt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учреждения</a:t>
            </a:r>
            <a:endParaRPr lang="ru-RU" altLang="ru-RU" sz="2800" b="1" i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дополнительного образования</a:t>
            </a:r>
            <a:endParaRPr lang="ru-RU" altLang="ru-RU" sz="28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2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«Специализированная </a:t>
            </a:r>
            <a:r>
              <a:rPr lang="ru-RU" alt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детско</a:t>
            </a:r>
            <a:r>
              <a:rPr lang="ru-RU" altLang="ru-RU" sz="2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-</a:t>
            </a:r>
            <a:r>
              <a:rPr lang="ru-RU" alt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юношеская </a:t>
            </a:r>
            <a:r>
              <a:rPr lang="ru-RU" altLang="ru-RU" sz="2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спортивная школа № 4»</a:t>
            </a:r>
            <a:endParaRPr lang="ru-RU" altLang="ru-RU" sz="28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 typeface="Wingdings 3" panose="05040102010807070707" pitchFamily="18" charset="2"/>
              <a:buChar char=""/>
            </a:pPr>
            <a:endParaRPr lang="ru-RU" altLang="ru-RU" dirty="0"/>
          </a:p>
        </p:txBody>
      </p:sp>
      <p:sp>
        <p:nvSpPr>
          <p:cNvPr id="5123" name="Прямоугольник 1"/>
          <p:cNvSpPr/>
          <p:nvPr/>
        </p:nvSpPr>
        <p:spPr>
          <a:xfrm>
            <a:off x="1044575" y="260350"/>
            <a:ext cx="7272338" cy="5857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 eaLnBrk="0" hangingPunct="0"/>
            <a:r>
              <a:rPr lang="ru-RU" alt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МИНИСТЕРСТВО ОБРАЗОВАНИЯ РЕСПУБЛИКИ МОРДОВИЯ</a:t>
            </a:r>
            <a:endParaRPr lang="ru-RU" alt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3842" y="116632"/>
            <a:ext cx="4668398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68313" y="285750"/>
            <a:ext cx="8197850" cy="121443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ВЫПОЛНЕНИЕ ВОСПИТАННИКАМИ ТРЕБОВАНИЙ ДЛЯ ПРИСВОЕНИЯ СПОРТИВНЫХ ЗВАНИЙ И РАЗРЯДОВ</a:t>
            </a:r>
            <a:br>
              <a:rPr lang="ru-RU" altLang="ru-RU" sz="23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2300" b="0" i="0" u="none" strike="noStrike" kern="1200" cap="all" spc="0" normalizeH="0" baseline="0" noProof="1">
              <a:ln w="3175" cmpd="sng">
                <a:noFill/>
              </a:ln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482" name="Содержимое 2"/>
          <p:cNvSpPr>
            <a:spLocks noGrp="1"/>
          </p:cNvSpPr>
          <p:nvPr>
            <p:ph idx="1"/>
          </p:nvPr>
        </p:nvSpPr>
        <p:spPr>
          <a:xfrm>
            <a:off x="900113" y="1857375"/>
            <a:ext cx="6554787" cy="2786063"/>
          </a:xfrm>
        </p:spPr>
        <p:txBody>
          <a:bodyPr vert="horz" wrap="square" lIns="91440" tIns="45720" rIns="91440" bIns="45720" anchor="ctr" anchorCtr="0">
            <a:normAutofit/>
          </a:bodyPr>
          <a:lstStyle/>
          <a:p>
            <a:pPr marL="0" indent="0" algn="just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Wingdings 2" panose="05020102010507070707" pitchFamily="18" charset="2"/>
              <a:buNone/>
            </a:pPr>
            <a:endParaRPr lang="ru-RU" sz="1100" dirty="0"/>
          </a:p>
          <a:p>
            <a:pPr marL="0" indent="0">
              <a:lnSpc>
                <a:spcPct val="80000"/>
              </a:lnSpc>
              <a:buNone/>
            </a:pPr>
            <a:endParaRPr lang="ru-RU" sz="1100" b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b="1" u="sng" dirty="0" smtClean="0">
                <a:latin typeface="Times New Roman" panose="02020603050405020304" pitchFamily="18" charset="0"/>
              </a:rPr>
              <a:t>Спортсмены </a:t>
            </a:r>
            <a:r>
              <a:rPr lang="ru-RU" b="1" u="sng" dirty="0">
                <a:latin typeface="Times New Roman" panose="02020603050405020304" pitchFamily="18" charset="0"/>
              </a:rPr>
              <a:t>выполнили: </a:t>
            </a:r>
            <a:endParaRPr lang="ru-RU" b="1" u="sng" dirty="0"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ru-RU" dirty="0"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</a:pPr>
            <a:r>
              <a:rPr lang="ru-RU" b="1" dirty="0">
                <a:latin typeface="Times New Roman" panose="02020603050405020304" pitchFamily="18" charset="0"/>
              </a:rPr>
              <a:t> </a:t>
            </a:r>
            <a:r>
              <a:rPr lang="en-US" altLang="x-none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III</a:t>
            </a:r>
            <a:r>
              <a:rPr lang="en-US" altLang="x-none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взрослый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разряд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   -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5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человек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II</a:t>
            </a:r>
            <a:r>
              <a:rPr lang="ru-RU" altLang="x-none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взрослый разряд      – </a:t>
            </a:r>
            <a:r>
              <a:rPr lang="ru-RU" altLang="x-none" dirty="0">
                <a:solidFill>
                  <a:schemeClr val="tx1"/>
                </a:solidFill>
                <a:latin typeface="Times New Roman" panose="02020603050405020304" pitchFamily="18" charset="0"/>
              </a:rPr>
              <a:t>2</a:t>
            </a:r>
            <a:r>
              <a:rPr lang="ru-RU" altLang="x-none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человека</a:t>
            </a:r>
            <a:endParaRPr lang="ru-RU" altLang="x-none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II</a:t>
            </a:r>
            <a:r>
              <a:rPr lang="ru-RU" altLang="x-none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юношеский разряд </a:t>
            </a:r>
            <a:r>
              <a:rPr lang="ru-RU" altLang="x-none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– </a:t>
            </a:r>
            <a:r>
              <a:rPr lang="ru-RU" altLang="x-none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3 </a:t>
            </a:r>
            <a:r>
              <a:rPr lang="ru-RU" altLang="x-none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человека</a:t>
            </a:r>
            <a:endParaRPr lang="ru-RU" altLang="x-none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</a:pPr>
            <a:r>
              <a:rPr lang="en-US" altLang="x-none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III</a:t>
            </a:r>
            <a:r>
              <a:rPr lang="ru-RU" altLang="x-none" dirty="0">
                <a:solidFill>
                  <a:prstClr val="white"/>
                </a:solidFill>
                <a:latin typeface="Times New Roman" panose="02020603050405020304" pitchFamily="18" charset="0"/>
              </a:rPr>
              <a:t> юношеский разряд </a:t>
            </a:r>
            <a:r>
              <a:rPr lang="ru-RU" altLang="x-none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– 1 человек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</a:pP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lnSpc>
                <a:spcPct val="80000"/>
              </a:lnSpc>
              <a:spcAft>
                <a:spcPct val="0"/>
              </a:spcAft>
              <a:buClr>
                <a:srgbClr val="14967C"/>
              </a:buClr>
              <a:buFont typeface="Wingdings 2" panose="05020102010507070707" pitchFamily="18" charset="2"/>
              <a:buNone/>
            </a:pPr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Замещающее содержимое 8" descr="приказ Дубровин"/>
          <p:cNvPicPr>
            <a:picLocks noGrp="1" noChangeAspect="1"/>
          </p:cNvPicPr>
          <p:nvPr>
            <p:ph sz="half" idx="13"/>
          </p:nvPr>
        </p:nvPicPr>
        <p:blipFill>
          <a:blip r:embed="rId1" cstate="print"/>
          <a:stretch>
            <a:fillRect/>
          </a:stretch>
        </p:blipFill>
        <p:spPr>
          <a:xfrm>
            <a:off x="107504" y="44624"/>
            <a:ext cx="4248472" cy="6624736"/>
          </a:xfrm>
          <a:prstGeom prst="rect">
            <a:avLst/>
          </a:prstGeom>
        </p:spPr>
      </p:pic>
      <p:pic>
        <p:nvPicPr>
          <p:cNvPr id="10" name="Замещающее содержимое 9" descr="приказ разряды дубровин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355976" y="44624"/>
            <a:ext cx="4464495" cy="6624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22"/>
            <a:ext cx="49435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14192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0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altLang="ru-RU" sz="18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НАУЧНО-ПРАКТИЧЕСКИХ КОНФЕРЕНЦИЯХ,</a:t>
            </a:r>
            <a:br>
              <a:rPr lang="ru-RU" alt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8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СЕМИНАРАХ, СЕКЦИЯХ; </a:t>
            </a:r>
            <a:br>
              <a:rPr lang="ru-RU" alt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8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УРОКОВ, МАСТЕР-КЛАССОВ, МЕРОПРИЯТИЙ;  УЧАСТИЕ В КОНКУРСАХ</a:t>
            </a:r>
            <a:endParaRPr kumimoji="0" lang="ru-RU" altLang="ru-RU" sz="1800" b="1" i="1" u="none" strike="noStrike" kern="1200" cap="all" spc="0" normalizeH="0" baseline="0" noProof="1">
              <a:ln w="3175" cmpd="sng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578" name="Содержимое 2"/>
          <p:cNvSpPr>
            <a:spLocks noGrp="1"/>
          </p:cNvSpPr>
          <p:nvPr>
            <p:ph idx="1"/>
          </p:nvPr>
        </p:nvSpPr>
        <p:spPr>
          <a:xfrm>
            <a:off x="251520" y="1847850"/>
            <a:ext cx="8401050" cy="2406650"/>
          </a:xfrm>
        </p:spPr>
        <p:txBody>
          <a:bodyPr vert="horz" wrap="square" lIns="91440" tIns="45720" rIns="91440" bIns="45720" anchor="ctr" anchorCtr="0"/>
          <a:lstStyle/>
          <a:p>
            <a:pPr algn="just" eaLnBrk="1" hangingPunct="1">
              <a:buFont typeface="Wingdings 2" panose="05020102010507070707" pitchFamily="18" charset="2"/>
              <a:buNone/>
            </a:pPr>
            <a:r>
              <a:rPr lang="ru-RU" altLang="ru-RU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	  </a:t>
            </a: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П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ринимает активное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участие в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судействе муниципальных,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республиканских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и всероссийских соревнований по легкой атлетике.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sz="2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12" y="116632"/>
            <a:ext cx="4608512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4499992" cy="6831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-26665"/>
            <a:ext cx="46440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800" y="44624"/>
            <a:ext cx="7467600" cy="1143000"/>
          </a:xfrm>
        </p:spPr>
        <p:txBody>
          <a:bodyPr/>
          <a:lstStyle/>
          <a:p>
            <a:pPr algn="ctr"/>
            <a:r>
              <a:rPr lang="ru-RU" altLang="ru-RU" sz="2200" b="1" i="1" cap="all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РЕЗУЛЬТАТЫ УЧАСТИЯ ВОСПИТАННИКОВ В ОФИЦИАЛЬНЫХ СОРЕВНОВАНИЯХ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4"/>
          </p:nvPr>
        </p:nvSpPr>
        <p:spPr>
          <a:xfrm>
            <a:off x="457200" y="1052736"/>
            <a:ext cx="7931224" cy="5073427"/>
          </a:xfrm>
        </p:spPr>
        <p:txBody>
          <a:bodyPr>
            <a:normAutofit fontScale="92500" lnSpcReduction="10000"/>
          </a:bodyPr>
          <a:lstStyle/>
          <a:p>
            <a:pPr marL="0" lvl="0" indent="450215" fontAlgn="base">
              <a:spcBef>
                <a:spcPct val="0"/>
              </a:spcBef>
              <a:buClrTx/>
              <a:buSzTx/>
              <a:buNone/>
            </a:pPr>
            <a:endParaRPr lang="ru-RU" sz="1500" b="1" dirty="0" smtClean="0">
              <a:solidFill>
                <a:prstClr val="white"/>
              </a:solidFill>
              <a:latin typeface="Times New Roman" panose="02020603050405020304"/>
              <a:ea typeface="Calibri" panose="020F0502020204030204"/>
            </a:endParaRPr>
          </a:p>
          <a:p>
            <a:pPr marL="0" lvl="0" indent="450215" fontAlgn="base">
              <a:spcBef>
                <a:spcPct val="0"/>
              </a:spcBef>
              <a:buClrTx/>
              <a:buSzTx/>
              <a:buNone/>
            </a:pPr>
            <a:r>
              <a:rPr lang="ru-RU" sz="1500" b="1" u="sng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МУНИЦИПАЛЬНЫЙ УРОВЕНЬ:</a:t>
            </a:r>
            <a:endParaRPr lang="ru-RU" sz="1500" b="1" u="sng" dirty="0" smtClean="0">
              <a:solidFill>
                <a:prstClr val="white"/>
              </a:solidFill>
              <a:latin typeface="Times New Roman" panose="02020603050405020304"/>
              <a:ea typeface="Calibri" panose="020F0502020204030204"/>
            </a:endParaRPr>
          </a:p>
          <a:p>
            <a:pPr marL="0" lvl="0" indent="450215" fontAlgn="base">
              <a:spcBef>
                <a:spcPct val="0"/>
              </a:spcBef>
              <a:buClrTx/>
              <a:buSzTx/>
              <a:buNone/>
            </a:pPr>
            <a:r>
              <a:rPr lang="ru-RU" sz="1500" b="1" u="sng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Первенство </a:t>
            </a:r>
            <a:r>
              <a:rPr lang="ru-RU" sz="1500" b="1" u="sng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СДЮСШ №4 по легкоатлетическому кроссу </a:t>
            </a:r>
            <a:endParaRPr lang="ru-RU" sz="1300" b="1" u="sng" dirty="0">
              <a:solidFill>
                <a:prstClr val="white"/>
              </a:solidFill>
              <a:latin typeface="Times New Roman" panose="02020603050405020304"/>
              <a:ea typeface="Calibri" panose="020F0502020204030204"/>
            </a:endParaRPr>
          </a:p>
          <a:p>
            <a:pPr marL="0" lvl="0" indent="450215" fontAlgn="base">
              <a:spcBef>
                <a:spcPct val="0"/>
              </a:spcBef>
              <a:buClrTx/>
              <a:buSzTx/>
              <a:buNone/>
            </a:pPr>
            <a:r>
              <a:rPr lang="ru-RU" sz="15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3 место – </a:t>
            </a:r>
            <a:r>
              <a:rPr lang="ru-RU" sz="15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Дергунова</a:t>
            </a:r>
            <a:r>
              <a:rPr lang="ru-RU" sz="15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Дарья </a:t>
            </a:r>
            <a:endParaRPr lang="ru-RU" sz="1300" dirty="0">
              <a:solidFill>
                <a:prstClr val="white"/>
              </a:solidFill>
              <a:latin typeface="Times New Roman" panose="02020603050405020304"/>
              <a:ea typeface="Calibri" panose="020F0502020204030204"/>
            </a:endParaRPr>
          </a:p>
          <a:p>
            <a:pPr marL="0" lvl="0" indent="450215" fontAlgn="base">
              <a:spcBef>
                <a:spcPct val="0"/>
              </a:spcBef>
              <a:buClrTx/>
              <a:buSzTx/>
              <a:buNone/>
            </a:pPr>
            <a:r>
              <a:rPr lang="ru-RU" sz="1500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2 </a:t>
            </a:r>
            <a:r>
              <a:rPr lang="ru-RU" sz="15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место – </a:t>
            </a:r>
            <a:r>
              <a:rPr lang="ru-RU" sz="15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Дергунова</a:t>
            </a:r>
            <a:r>
              <a:rPr lang="ru-RU" sz="15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Дарья</a:t>
            </a:r>
            <a:endParaRPr lang="ru-RU" sz="1300" dirty="0">
              <a:solidFill>
                <a:prstClr val="white"/>
              </a:solidFill>
              <a:latin typeface="Times New Roman" panose="02020603050405020304"/>
              <a:ea typeface="Calibri" panose="020F0502020204030204"/>
            </a:endParaRPr>
          </a:p>
          <a:p>
            <a:pPr marL="0" lvl="0" indent="450215" fontAlgn="base">
              <a:spcBef>
                <a:spcPct val="0"/>
              </a:spcBef>
              <a:buClrTx/>
              <a:buSzTx/>
              <a:buNone/>
            </a:pPr>
            <a:r>
              <a:rPr lang="ru-RU" sz="15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3 место – </a:t>
            </a:r>
            <a:r>
              <a:rPr lang="ru-RU" sz="15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Любовикова</a:t>
            </a:r>
            <a:r>
              <a:rPr lang="ru-RU" sz="15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Ксения</a:t>
            </a:r>
            <a:endParaRPr lang="ru-RU" sz="1300" dirty="0">
              <a:solidFill>
                <a:prstClr val="white"/>
              </a:solidFill>
              <a:latin typeface="Times New Roman" panose="02020603050405020304"/>
              <a:ea typeface="Calibri" panose="020F0502020204030204"/>
            </a:endParaRPr>
          </a:p>
          <a:p>
            <a:pPr marL="0" lvl="0" indent="450215" fontAlgn="base">
              <a:spcBef>
                <a:spcPct val="0"/>
              </a:spcBef>
              <a:buClrTx/>
              <a:buSzTx/>
              <a:buNone/>
            </a:pPr>
            <a:r>
              <a:rPr lang="ru-RU" sz="15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1 место – </a:t>
            </a:r>
            <a:r>
              <a:rPr lang="ru-RU" sz="15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Салмова</a:t>
            </a:r>
            <a:r>
              <a:rPr lang="ru-RU" sz="15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Елизавета</a:t>
            </a:r>
            <a:endParaRPr lang="ru-RU" sz="1300" dirty="0">
              <a:solidFill>
                <a:prstClr val="white"/>
              </a:solidFill>
              <a:latin typeface="Times New Roman" panose="02020603050405020304"/>
              <a:ea typeface="Calibri" panose="020F0502020204030204"/>
            </a:endParaRPr>
          </a:p>
          <a:p>
            <a:pPr marL="0" lvl="0" indent="450215" fontAlgn="base">
              <a:spcBef>
                <a:spcPct val="0"/>
              </a:spcBef>
              <a:buClrTx/>
              <a:buSzTx/>
              <a:buNone/>
            </a:pPr>
            <a:r>
              <a:rPr lang="ru-RU" sz="15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3 место – </a:t>
            </a:r>
            <a:r>
              <a:rPr lang="ru-RU" sz="15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Салмова</a:t>
            </a:r>
            <a:r>
              <a:rPr lang="ru-RU" sz="15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Елизавета</a:t>
            </a:r>
            <a:endParaRPr lang="ru-RU" sz="1300" dirty="0">
              <a:solidFill>
                <a:prstClr val="white"/>
              </a:solidFill>
              <a:latin typeface="Times New Roman" panose="02020603050405020304"/>
              <a:ea typeface="Calibri" panose="020F0502020204030204"/>
            </a:endParaRPr>
          </a:p>
          <a:p>
            <a:pPr marL="0" lvl="0" indent="450215" fontAlgn="base">
              <a:spcBef>
                <a:spcPct val="0"/>
              </a:spcBef>
              <a:buClrTx/>
              <a:buSzTx/>
              <a:buNone/>
            </a:pPr>
            <a:r>
              <a:rPr lang="ru-RU" sz="15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1 место – </a:t>
            </a:r>
            <a:r>
              <a:rPr lang="ru-RU" sz="15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Дергунова</a:t>
            </a:r>
            <a:r>
              <a:rPr lang="ru-RU" sz="15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Дарья</a:t>
            </a:r>
            <a:endParaRPr lang="ru-RU" sz="1500" dirty="0">
              <a:solidFill>
                <a:prstClr val="white"/>
              </a:solidFill>
              <a:latin typeface="Times New Roman" panose="02020603050405020304"/>
              <a:ea typeface="Calibri" panose="020F0502020204030204"/>
            </a:endParaRPr>
          </a:p>
          <a:p>
            <a:pPr marL="0" lvl="0" indent="450215" fontAlgn="base">
              <a:spcBef>
                <a:spcPct val="0"/>
              </a:spcBef>
              <a:buClrTx/>
              <a:buSzTx/>
              <a:buNone/>
            </a:pPr>
            <a:r>
              <a:rPr lang="ru-RU" sz="15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3 место – </a:t>
            </a:r>
            <a:r>
              <a:rPr lang="ru-RU" sz="15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Русскина</a:t>
            </a:r>
            <a:r>
              <a:rPr lang="ru-RU" sz="15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Кристина</a:t>
            </a:r>
            <a:endParaRPr lang="ru-RU" sz="1300" dirty="0">
              <a:solidFill>
                <a:prstClr val="white"/>
              </a:solidFill>
              <a:latin typeface="Times New Roman" panose="02020603050405020304"/>
              <a:ea typeface="Calibri" panose="020F0502020204030204"/>
            </a:endParaRPr>
          </a:p>
          <a:p>
            <a:pPr marL="0" lvl="0" indent="450215" fontAlgn="base">
              <a:spcBef>
                <a:spcPct val="0"/>
              </a:spcBef>
              <a:buClrTx/>
              <a:buSzTx/>
              <a:buNone/>
            </a:pPr>
            <a:endParaRPr lang="ru-RU" sz="1500" b="1" u="sng" dirty="0" smtClean="0">
              <a:solidFill>
                <a:prstClr val="white"/>
              </a:solidFill>
              <a:latin typeface="Times New Roman" panose="02020603050405020304"/>
              <a:ea typeface="Calibri" panose="020F0502020204030204"/>
            </a:endParaRPr>
          </a:p>
          <a:p>
            <a:pPr marL="0" lvl="0" indent="450215" fontAlgn="base">
              <a:spcBef>
                <a:spcPct val="0"/>
              </a:spcBef>
              <a:buClrTx/>
              <a:buSzTx/>
              <a:buNone/>
            </a:pPr>
            <a:r>
              <a:rPr lang="ru-RU" sz="1500" b="1" u="sng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РЕСПУБЛИКАНСКИЙ УРОВЕНЬ:</a:t>
            </a:r>
            <a:endParaRPr lang="ru-RU" sz="1500" b="1" u="sng" dirty="0" smtClean="0">
              <a:solidFill>
                <a:prstClr val="white"/>
              </a:solidFill>
              <a:latin typeface="Times New Roman" panose="02020603050405020304"/>
              <a:ea typeface="Calibri" panose="020F0502020204030204"/>
            </a:endParaRPr>
          </a:p>
          <a:p>
            <a:pPr marL="0" lvl="0" indent="450215" fontAlgn="base">
              <a:spcBef>
                <a:spcPct val="0"/>
              </a:spcBef>
              <a:buClrTx/>
              <a:buSzTx/>
              <a:buNone/>
            </a:pPr>
            <a:r>
              <a:rPr lang="ru-RU" sz="1500" b="1" u="sng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Республиканские </a:t>
            </a:r>
            <a:r>
              <a:rPr lang="ru-RU" sz="1500" b="1" u="sng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соревнования по легкоатлетическому </a:t>
            </a:r>
            <a:r>
              <a:rPr lang="ru-RU" sz="1500" b="1" u="sng" dirty="0" err="1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четырехборью</a:t>
            </a:r>
            <a:endParaRPr lang="ru-RU" sz="1500" b="1" u="sng" dirty="0" smtClean="0">
              <a:solidFill>
                <a:prstClr val="white"/>
              </a:solidFill>
              <a:latin typeface="Times New Roman" panose="02020603050405020304"/>
              <a:ea typeface="Calibri" panose="020F0502020204030204"/>
            </a:endParaRPr>
          </a:p>
          <a:p>
            <a:pPr marL="0" lvl="0" indent="450215" fontAlgn="base">
              <a:spcBef>
                <a:spcPct val="0"/>
              </a:spcBef>
              <a:buClrTx/>
              <a:buSzTx/>
              <a:buNone/>
            </a:pPr>
            <a:r>
              <a:rPr lang="ru-RU" sz="1500" b="1" u="sng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«Шиповка </a:t>
            </a:r>
            <a:r>
              <a:rPr lang="ru-RU" sz="1500" b="1" u="sng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юных</a:t>
            </a:r>
            <a:r>
              <a:rPr lang="ru-RU" sz="1500" b="1" u="sng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»</a:t>
            </a:r>
            <a:endParaRPr lang="ru-RU" sz="1300" b="1" u="sng" dirty="0">
              <a:solidFill>
                <a:prstClr val="white"/>
              </a:solidFill>
              <a:latin typeface="Times New Roman" panose="02020603050405020304"/>
              <a:ea typeface="Calibri" panose="020F0502020204030204"/>
            </a:endParaRPr>
          </a:p>
          <a:p>
            <a:pPr marL="0" lvl="0" indent="450215" fontAlgn="base">
              <a:spcBef>
                <a:spcPct val="0"/>
              </a:spcBef>
              <a:buClrTx/>
              <a:buSzTx/>
              <a:buNone/>
            </a:pPr>
            <a:r>
              <a:rPr lang="ru-RU" sz="15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3 место – </a:t>
            </a:r>
            <a:r>
              <a:rPr lang="ru-RU" sz="15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Дергунова</a:t>
            </a:r>
            <a:r>
              <a:rPr lang="ru-RU" sz="15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Дарья </a:t>
            </a:r>
            <a:endParaRPr lang="ru-RU" sz="1300" dirty="0">
              <a:solidFill>
                <a:prstClr val="white"/>
              </a:solidFill>
              <a:latin typeface="Times New Roman" panose="02020603050405020304"/>
              <a:ea typeface="Calibri" panose="020F0502020204030204"/>
            </a:endParaRPr>
          </a:p>
          <a:p>
            <a:pPr marL="0" lvl="0" indent="450215" fontAlgn="base">
              <a:spcBef>
                <a:spcPct val="0"/>
              </a:spcBef>
              <a:buClrTx/>
              <a:buSzTx/>
              <a:buNone/>
            </a:pPr>
            <a:r>
              <a:rPr lang="ru-RU" sz="15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1 место – </a:t>
            </a:r>
            <a:r>
              <a:rPr lang="ru-RU" sz="15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Дергунова</a:t>
            </a:r>
            <a:r>
              <a:rPr lang="ru-RU" sz="15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Дарья (в команде)</a:t>
            </a:r>
            <a:endParaRPr lang="ru-RU" sz="1300" dirty="0">
              <a:solidFill>
                <a:prstClr val="white"/>
              </a:solidFill>
              <a:latin typeface="Times New Roman" panose="02020603050405020304"/>
              <a:ea typeface="Calibri" panose="020F0502020204030204"/>
            </a:endParaRPr>
          </a:p>
          <a:p>
            <a:pPr marL="0" lvl="0" indent="450215" fontAlgn="base">
              <a:spcBef>
                <a:spcPct val="0"/>
              </a:spcBef>
              <a:buClrTx/>
              <a:buSzTx/>
              <a:buNone/>
            </a:pPr>
            <a:r>
              <a:rPr lang="ru-RU" sz="15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1 </a:t>
            </a:r>
            <a:r>
              <a:rPr lang="ru-RU" sz="17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место</a:t>
            </a:r>
            <a:r>
              <a:rPr lang="ru-RU" sz="15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– </a:t>
            </a:r>
            <a:r>
              <a:rPr lang="ru-RU" sz="1500" dirty="0" err="1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Салмова</a:t>
            </a:r>
            <a:r>
              <a:rPr lang="ru-RU" sz="15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Елизавета (в команде)</a:t>
            </a:r>
            <a:endParaRPr lang="ru-RU" sz="1300" dirty="0">
              <a:solidFill>
                <a:prstClr val="white"/>
              </a:solidFill>
              <a:latin typeface="Times New Roman" panose="02020603050405020304"/>
              <a:ea typeface="Calibri" panose="020F0502020204030204"/>
            </a:endParaRPr>
          </a:p>
          <a:p>
            <a:pPr marL="0" lvl="0" indent="450215" fontAlgn="base">
              <a:spcBef>
                <a:spcPct val="0"/>
              </a:spcBef>
              <a:buClrTx/>
              <a:buSzTx/>
              <a:buNone/>
            </a:pPr>
            <a:r>
              <a:rPr lang="ru-RU" sz="1500" dirty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3 место – Кондрова Екатерина (в команде)</a:t>
            </a:r>
            <a:endParaRPr lang="ru-RU" sz="1300" dirty="0">
              <a:solidFill>
                <a:prstClr val="white"/>
              </a:solidFill>
              <a:latin typeface="Times New Roman" panose="02020603050405020304"/>
              <a:ea typeface="Calibri" panose="020F0502020204030204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3"/>
          <p:cNvSpPr txBox="1"/>
          <p:nvPr/>
        </p:nvSpPr>
        <p:spPr>
          <a:xfrm>
            <a:off x="683568" y="764704"/>
            <a:ext cx="7920880" cy="536145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450215" fontAlgn="base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</a:pPr>
            <a:r>
              <a:rPr lang="ru-RU" sz="1500" b="1" u="sng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ВСЕРОССИЙСКИЙ УРОВЕНЬ:</a:t>
            </a:r>
            <a:endParaRPr lang="ru-RU" sz="1500" b="1" u="sng" dirty="0" smtClean="0">
              <a:solidFill>
                <a:prstClr val="white"/>
              </a:solidFill>
              <a:latin typeface="Times New Roman" panose="02020603050405020304"/>
              <a:ea typeface="Calibri" panose="020F0502020204030204"/>
            </a:endParaRPr>
          </a:p>
          <a:p>
            <a:pPr marL="0" indent="450215" fontAlgn="base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</a:pPr>
            <a:r>
              <a:rPr lang="ru-RU" sz="1500" b="1" u="sng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Всероссийская летняя </a:t>
            </a:r>
            <a:r>
              <a:rPr lang="ru-RU" sz="1500" b="1" u="sng" dirty="0" err="1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Гимназиада</a:t>
            </a:r>
            <a:r>
              <a:rPr lang="ru-RU" sz="1500" b="1" u="sng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по легкой атлетике</a:t>
            </a:r>
            <a:endParaRPr lang="ru-RU" sz="1300" b="1" u="sng" dirty="0" smtClean="0">
              <a:solidFill>
                <a:prstClr val="white"/>
              </a:solidFill>
              <a:latin typeface="Times New Roman" panose="02020603050405020304"/>
              <a:ea typeface="Calibri" panose="020F0502020204030204"/>
            </a:endParaRPr>
          </a:p>
          <a:p>
            <a:pPr marL="0" indent="450215" fontAlgn="base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</a:pPr>
            <a:r>
              <a:rPr lang="ru-RU" sz="1500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2 место – Кондрова Екатерина </a:t>
            </a:r>
            <a:endParaRPr lang="ru-RU" sz="1300" dirty="0" smtClean="0">
              <a:solidFill>
                <a:prstClr val="white"/>
              </a:solidFill>
              <a:latin typeface="Times New Roman" panose="02020603050405020304"/>
              <a:ea typeface="Calibri" panose="020F0502020204030204"/>
            </a:endParaRPr>
          </a:p>
          <a:p>
            <a:pPr marL="0" indent="450215" fontAlgn="base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</a:pPr>
            <a:r>
              <a:rPr lang="ru-RU" sz="1500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2 место – Кондрова Екатерина (эстафета)</a:t>
            </a:r>
            <a:endParaRPr lang="ru-RU" sz="1300" dirty="0" smtClean="0">
              <a:solidFill>
                <a:prstClr val="white"/>
              </a:solidFill>
              <a:latin typeface="Times New Roman" panose="02020603050405020304"/>
              <a:ea typeface="Calibri" panose="020F0502020204030204"/>
            </a:endParaRPr>
          </a:p>
          <a:p>
            <a:pPr marL="0" indent="450215" fontAlgn="base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</a:pPr>
            <a:r>
              <a:rPr lang="ru-RU" sz="1500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3 место – </a:t>
            </a:r>
            <a:r>
              <a:rPr lang="ru-RU" sz="1500" dirty="0" err="1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Русскина</a:t>
            </a:r>
            <a:r>
              <a:rPr lang="ru-RU" sz="1500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Кристина (эстафета)</a:t>
            </a:r>
            <a:endParaRPr lang="ru-RU" sz="1300" dirty="0" smtClean="0">
              <a:solidFill>
                <a:prstClr val="white"/>
              </a:solidFill>
              <a:latin typeface="Times New Roman" panose="02020603050405020304"/>
              <a:ea typeface="Calibri" panose="020F0502020204030204"/>
            </a:endParaRPr>
          </a:p>
          <a:p>
            <a:pPr marL="0" indent="450215" fontAlgn="base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</a:pPr>
            <a:r>
              <a:rPr lang="ru-RU" sz="1500" b="1" u="sng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Всероссийские соревнования по легкоатлетическому </a:t>
            </a:r>
            <a:r>
              <a:rPr lang="ru-RU" sz="1500" b="1" u="sng" dirty="0" err="1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четырехборью</a:t>
            </a:r>
            <a:r>
              <a:rPr lang="ru-RU" sz="1500" b="1" u="sng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«Шиповка  </a:t>
            </a:r>
            <a:endParaRPr lang="ru-RU" sz="1500" b="1" u="sng" dirty="0" smtClean="0">
              <a:solidFill>
                <a:prstClr val="white"/>
              </a:solidFill>
              <a:latin typeface="Times New Roman" panose="02020603050405020304"/>
              <a:ea typeface="Calibri" panose="020F0502020204030204"/>
            </a:endParaRPr>
          </a:p>
          <a:p>
            <a:pPr marL="0" indent="450215" fontAlgn="base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</a:pPr>
            <a:r>
              <a:rPr lang="ru-RU" sz="1500" b="1" u="sng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юных» по Приволжскому федеральному округу</a:t>
            </a:r>
            <a:endParaRPr lang="ru-RU" sz="1300" b="1" u="sng" dirty="0" smtClean="0">
              <a:solidFill>
                <a:prstClr val="white"/>
              </a:solidFill>
              <a:latin typeface="Times New Roman" panose="02020603050405020304"/>
              <a:ea typeface="Calibri" panose="020F0502020204030204"/>
            </a:endParaRPr>
          </a:p>
          <a:p>
            <a:pPr marL="0" indent="450215" fontAlgn="base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</a:pPr>
            <a:r>
              <a:rPr lang="ru-RU" sz="1500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1 место – </a:t>
            </a:r>
            <a:r>
              <a:rPr lang="ru-RU" sz="1500" dirty="0" err="1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Дергунова</a:t>
            </a:r>
            <a:r>
              <a:rPr lang="ru-RU" sz="1500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 Дарья (в команде)</a:t>
            </a:r>
            <a:endParaRPr lang="ru-RU" sz="1300" dirty="0" smtClean="0">
              <a:solidFill>
                <a:prstClr val="white"/>
              </a:solidFill>
              <a:latin typeface="Times New Roman" panose="02020603050405020304"/>
              <a:ea typeface="Calibri" panose="020F0502020204030204"/>
            </a:endParaRPr>
          </a:p>
          <a:p>
            <a:pPr marL="0" indent="450215" fontAlgn="base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</a:pPr>
            <a:r>
              <a:rPr lang="ru-RU" sz="1500" dirty="0" smtClean="0">
                <a:solidFill>
                  <a:prstClr val="white"/>
                </a:solidFill>
                <a:latin typeface="Times New Roman" panose="02020603050405020304"/>
                <a:ea typeface="Calibri" panose="020F0502020204030204"/>
              </a:rPr>
              <a:t>1 место – Кондрова Екатерина (в команде)</a:t>
            </a:r>
            <a:endParaRPr lang="ru-RU" sz="1300" dirty="0" smtClean="0">
              <a:solidFill>
                <a:prstClr val="white"/>
              </a:solidFill>
              <a:latin typeface="Times New Roman" panose="02020603050405020304"/>
              <a:ea typeface="Calibri" panose="020F0502020204030204"/>
            </a:endParaRPr>
          </a:p>
          <a:p>
            <a:pPr fontAlgn="auto"/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8640"/>
            <a:ext cx="441212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Содержимое 2"/>
          <p:cNvSpPr>
            <a:spLocks noGrp="1"/>
          </p:cNvSpPr>
          <p:nvPr>
            <p:ph idx="1"/>
          </p:nvPr>
        </p:nvSpPr>
        <p:spPr>
          <a:xfrm>
            <a:off x="323528" y="714356"/>
            <a:ext cx="8568952" cy="3794764"/>
          </a:xfrm>
        </p:spPr>
        <p:txBody>
          <a:bodyPr vert="horz" wrap="square" lIns="91440" tIns="45720" rIns="91440" bIns="45720" anchor="ctr" anchorCtr="0"/>
          <a:lstStyle/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Образование:</a:t>
            </a:r>
            <a:r>
              <a:rPr lang="ru-RU" sz="22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 Высшее</a:t>
            </a: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МГПУ </a:t>
            </a:r>
            <a:r>
              <a:rPr lang="ru-RU" sz="22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им. М. Е. Евсевьева, факультет «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Физическая культура» дата </a:t>
            </a:r>
            <a:r>
              <a:rPr lang="ru-RU" sz="22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выдачи 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13.06.2012 </a:t>
            </a:r>
            <a:r>
              <a:rPr lang="ru-RU" sz="22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года. </a:t>
            </a: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Стаж педагогической работы: по специальности 7</a:t>
            </a:r>
            <a:r>
              <a:rPr lang="ru-RU" altLang="zh-CN" sz="22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лет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endParaRPr lang="ru-RU" sz="2200" b="1" i="1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Общий </a:t>
            </a:r>
            <a:r>
              <a:rPr lang="ru-RU" sz="22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стаж работы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: 12 лет</a:t>
            </a: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Наличие квалификационной категории</a:t>
            </a:r>
            <a:r>
              <a:rPr lang="ru-RU" sz="22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: </a:t>
            </a:r>
            <a:endParaRPr lang="ru-RU" sz="2200" b="1" i="1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соответствие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занимаемой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должности 02.11.2020г.</a:t>
            </a:r>
            <a:endParaRPr lang="ru-RU" sz="2200" b="1" i="1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04664"/>
            <a:ext cx="4592284" cy="612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284" y="404664"/>
            <a:ext cx="4399602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4" y="404664"/>
            <a:ext cx="4321078" cy="603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5"/>
            <a:ext cx="4321077" cy="603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3" y="260648"/>
            <a:ext cx="4459997" cy="624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417147" cy="614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4474645" cy="608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674" y="404664"/>
            <a:ext cx="4380822" cy="613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527347" cy="632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8347"/>
            <a:ext cx="4401645" cy="620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248"/>
            <a:ext cx="4541299" cy="6288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281" y="371248"/>
            <a:ext cx="4372965" cy="6106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006"/>
            <a:ext cx="4507054" cy="626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5086"/>
            <a:ext cx="4483239" cy="624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6" y="188641"/>
            <a:ext cx="440166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14" y="188639"/>
            <a:ext cx="4434782" cy="619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"/>
          <a:stretch>
            <a:fillRect/>
          </a:stretch>
        </p:blipFill>
        <p:spPr bwMode="auto">
          <a:xfrm>
            <a:off x="107504" y="260648"/>
            <a:ext cx="4345451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493" y="319203"/>
            <a:ext cx="4342203" cy="613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6632"/>
            <a:ext cx="4680520" cy="655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8370" y="116632"/>
            <a:ext cx="4581277" cy="655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333375"/>
            <a:ext cx="8229600" cy="79136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sz="22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 ВЗАИМОДЕЙСТВИЯ </a:t>
            </a:r>
            <a:br>
              <a:rPr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sz="22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 ВОСПИТАННИКОВ</a:t>
            </a:r>
            <a:br>
              <a:rPr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sz="2200" b="1" i="0" u="none" strike="noStrike" kern="1200" cap="all" spc="0" normalizeH="0" baseline="0" noProof="1">
              <a:ln w="3175" cmpd="sng">
                <a:noFill/>
              </a:ln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794" name="Содержимое 2"/>
          <p:cNvSpPr>
            <a:spLocks noGrp="1"/>
          </p:cNvSpPr>
          <p:nvPr>
            <p:ph idx="1"/>
          </p:nvPr>
        </p:nvSpPr>
        <p:spPr>
          <a:xfrm>
            <a:off x="455613" y="1484313"/>
            <a:ext cx="8229600" cy="4105275"/>
          </a:xfrm>
        </p:spPr>
        <p:txBody>
          <a:bodyPr vert="horz" wrap="square" lIns="91440" tIns="45720" rIns="91440" bIns="45720" anchor="ctr" anchorCtr="0">
            <a:normAutofit/>
          </a:bodyPr>
          <a:lstStyle/>
          <a:p>
            <a:pPr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Родительские собрания (сентябрь, декабрь, февраль, май).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Посещение учебно-тренировочных занятий, спортивно-массовых мероприятий (в течение учебного года).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Совместные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прогулки на лыжах, коньках, посещение бассейна.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Aft>
                <a:spcPct val="0"/>
              </a:spcAft>
              <a:buClr>
                <a:srgbClr val="14967C"/>
              </a:buClr>
              <a:buFont typeface="Wingdings 2" panose="05020102010507070707" pitchFamily="18" charset="2"/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0132" y="120215"/>
            <a:ext cx="4548092" cy="6668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32656"/>
            <a:ext cx="8143056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публикаций, авторских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прогамм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методических пособий, методических рекомендаций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1772816"/>
            <a:ext cx="8359080" cy="3528392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14000"/>
              </a:lnSpc>
              <a:buNone/>
            </a:pPr>
            <a:r>
              <a:rPr lang="ru-RU" altLang="ru-RU" sz="1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	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Разработано </a:t>
            </a:r>
            <a:r>
              <a:rPr lang="ru-RU" altLang="ru-RU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методическое пособие на тему: 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Особенности тренировки легкоатлетов на начальном этапе спортивной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подготовки</a:t>
            </a:r>
            <a:r>
              <a:rPr lang="ru-RU" sz="1800" dirty="0" smtClean="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Times New Roman" panose="02020603050405020304" pitchFamily="18" charset="0"/>
              </a:rPr>
              <a:t>» 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для </a:t>
            </a:r>
            <a:r>
              <a:rPr lang="ru-RU" altLang="ru-RU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муниципальных учреждений дополнительного образования </a:t>
            </a:r>
            <a:r>
              <a:rPr lang="ru-RU" altLang="ru-RU" sz="1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физкультурно</a:t>
            </a:r>
            <a:r>
              <a:rPr lang="ru-RU" altLang="ru-RU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 - спортивной направленности.</a:t>
            </a:r>
            <a:endParaRPr lang="ru-RU" altLang="ru-RU" sz="18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lvl="0" indent="0" algn="just" fontAlgn="base">
              <a:buClr>
                <a:prstClr val="white"/>
              </a:buClr>
              <a:buNone/>
            </a:pPr>
            <a:r>
              <a:rPr lang="ru-RU" altLang="ru-RU" sz="18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	Методическое </a:t>
            </a:r>
            <a:r>
              <a:rPr lang="ru-RU" altLang="ru-RU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пособие рекомендовано к внедрению в тренировочный процесс на заседании кафедры теории методики физической культуры и спорта Мордовского государственного педагогического 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университета </a:t>
            </a:r>
            <a:r>
              <a:rPr lang="ru-RU" altLang="ru-RU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им. М. Е. </a:t>
            </a:r>
            <a:r>
              <a:rPr lang="ru-RU" altLang="ru-RU" sz="1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Евсевьева</a:t>
            </a:r>
            <a:r>
              <a:rPr lang="ru-RU" altLang="ru-RU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12.12.2023г.</a:t>
            </a:r>
            <a:endParaRPr lang="ru-RU" altLang="ru-RU" sz="18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lvl="0" indent="0" fontAlgn="base">
              <a:buClr>
                <a:prstClr val="white"/>
              </a:buClr>
              <a:buNone/>
            </a:pPr>
            <a:r>
              <a:rPr lang="ru-RU" sz="1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Рецензент:</a:t>
            </a:r>
            <a:endParaRPr lang="ru-RU" sz="18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buClr>
                <a:prstClr val="white"/>
              </a:buClr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Трескин М.Ю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кандидат педагогических наук, доцент кафедры физического воспитания и спортивных дисциплин 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12.12.2023г.</a:t>
            </a:r>
            <a:endParaRPr lang="ru-RU" alt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7744" y="188640"/>
            <a:ext cx="460851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848872" cy="792088"/>
          </a:xfrm>
        </p:spPr>
        <p:txBody>
          <a:bodyPr>
            <a:noAutofit/>
          </a:bodyPr>
          <a:lstStyle/>
          <a:p>
            <a:pPr lvl="0" algn="ctr" defTabSz="914400" eaLnBrk="0" fontAlgn="base" hangingPunct="0">
              <a:spcAft>
                <a:spcPct val="0"/>
              </a:spcAft>
            </a:pPr>
            <a:r>
              <a:rPr lang="ru-RU" sz="2400" b="1" i="1" cap="none" dirty="0" smtClean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НАГРАДЫ И ПООЩРЕНИЯ </a:t>
            </a:r>
            <a:br>
              <a:rPr lang="ru-RU" sz="2400" cap="none" dirty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1556792"/>
            <a:ext cx="8071048" cy="2664296"/>
          </a:xfrm>
        </p:spPr>
        <p:txBody>
          <a:bodyPr/>
          <a:lstStyle/>
          <a:p>
            <a:pPr marL="0" lvl="0" indent="0" algn="just" defTabSz="914400"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buFont typeface="Wingdings 2" panose="05020102010507070707"/>
              <a:buNone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Награждена Благодарностью Председателя Государственного  Собрания Республики Мордовия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многолетний добросовестный труд 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профессионализм, большой вклад в обучение и воспитания подрастающего поколения.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Прямоугольник 2"/>
          <p:cNvSpPr/>
          <p:nvPr/>
        </p:nvSpPr>
        <p:spPr>
          <a:xfrm>
            <a:off x="714375" y="1214438"/>
            <a:ext cx="7786688" cy="4524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285860"/>
            <a:ext cx="8358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 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5061" y="806712"/>
            <a:ext cx="4235171" cy="593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770" y="908720"/>
            <a:ext cx="8264670" cy="581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680" y="116632"/>
            <a:ext cx="703072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Степень обеспечения повышения уровня подготовленности воспитанников</a:t>
            </a:r>
            <a:br>
              <a:rPr lang="ru-RU" alt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altLang="en-US" sz="2000" dirty="0"/>
              <a:t> </a:t>
            </a:r>
            <a:endParaRPr lang="ru-RU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3406" y="44624"/>
            <a:ext cx="4830882" cy="6785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476250"/>
            <a:ext cx="7775575" cy="9366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СОХРАННОСТЬ КОНТИНГЕНТА ВОСПИТАННИКОВ </a:t>
            </a:r>
            <a:br>
              <a:rPr lang="ru-RU" altLang="ru-RU" sz="23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ЭТАПАХ СПОРТИВНОЙ ПОДГОТОВКИ</a:t>
            </a:r>
            <a:b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sz="1800" b="0" i="0" u="none" strike="noStrike" kern="1200" cap="all" spc="0" normalizeH="0" baseline="0" noProof="1">
              <a:ln w="3175" cmpd="sng">
                <a:noFill/>
              </a:ln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67544" y="2106786"/>
          <a:ext cx="8317230" cy="2546350"/>
        </p:xfrm>
        <a:graphic>
          <a:graphicData uri="http://schemas.openxmlformats.org/drawingml/2006/table">
            <a:tbl>
              <a:tblPr/>
              <a:tblGrid>
                <a:gridCol w="1574165"/>
                <a:gridCol w="1237615"/>
                <a:gridCol w="1123950"/>
                <a:gridCol w="1038225"/>
                <a:gridCol w="1147445"/>
                <a:gridCol w="1243965"/>
                <a:gridCol w="951865"/>
              </a:tblGrid>
              <a:tr h="891540">
                <a:tc row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Группа, год</a:t>
                      </a:r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обучения</a:t>
                      </a:r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– 2022 учебный год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– 2023 учебный год</a:t>
                      </a:r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</a:tr>
              <a:tr h="86360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начале года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конце года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начале года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конце года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12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 – 3 г.о.</a:t>
                      </a:r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7744" y="10005"/>
            <a:ext cx="4717046" cy="681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785813"/>
          </a:xfrm>
        </p:spPr>
        <p:txBody>
          <a:bodyPr vert="horz" lIns="91440" tIns="45720" rIns="91440" bIns="45720" rtlCol="0" anchor="ctr"/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АНАЛИЗА ТЕКУЩЕЙ ДОКУМЕНТАЦИИ</a:t>
            </a:r>
            <a:endParaRPr kumimoji="0" lang="ru-RU" altLang="ru-RU" sz="2300" b="1" i="1" u="none" strike="noStrike" kern="1200" cap="all" spc="0" normalizeH="0" baseline="0" noProof="1">
              <a:ln w="3175" cmpd="sng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290" name="Содержимое 2"/>
          <p:cNvSpPr>
            <a:spLocks noGrp="1"/>
          </p:cNvSpPr>
          <p:nvPr>
            <p:ph idx="1"/>
          </p:nvPr>
        </p:nvSpPr>
        <p:spPr>
          <a:xfrm>
            <a:off x="533400" y="1214438"/>
            <a:ext cx="7783513" cy="4591050"/>
          </a:xfrm>
        </p:spPr>
        <p:txBody>
          <a:bodyPr vert="horz" wrap="square" lIns="91440" tIns="45720" rIns="91440" bIns="45720" anchor="ctr" anchorCtr="0"/>
          <a:lstStyle/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Font typeface="Wingdings 2" panose="05020102010507070707" pitchFamily="18" charset="2"/>
              <a:buNone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</a:rPr>
              <a:t>Согласно нормативных документов, имеется следующая учебная документация: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Font typeface="Wingdings 2" panose="05020102010507070707" pitchFamily="18" charset="2"/>
              <a:buNone/>
            </a:pP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Журнал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</a:rPr>
              <a:t>учета работы учебных групп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Личные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</a:rPr>
              <a:t>дела на  обучающихся (заявление, личные карточки)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Протоколы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</a:rPr>
              <a:t>контрольных переводных нормативов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Календарный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</a:rPr>
              <a:t>план спортивно-массовых мероприятий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Протоколы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</a:rPr>
              <a:t>, положения соревнований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Учебные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</a:rPr>
              <a:t>планы и рабочий план конспект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План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</a:rPr>
              <a:t>воспитательной  и культурно-массовой работы с обучающимися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Перспективный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</a:rPr>
              <a:t>план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463" y="332656"/>
            <a:ext cx="4402529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850" y="332656"/>
            <a:ext cx="4319638" cy="624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оставная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Состав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тав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4336</Words>
  <Application>WPS Presentation</Application>
  <PresentationFormat>Экран (4:3)</PresentationFormat>
  <Paragraphs>173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35</vt:i4>
      </vt:variant>
    </vt:vector>
  </HeadingPairs>
  <TitlesOfParts>
    <vt:vector size="51" baseType="lpstr">
      <vt:lpstr>Arial</vt:lpstr>
      <vt:lpstr>SimSun</vt:lpstr>
      <vt:lpstr>Wingdings</vt:lpstr>
      <vt:lpstr>Century Gothic</vt:lpstr>
      <vt:lpstr>Wingdings 3</vt:lpstr>
      <vt:lpstr>Wingdings 2</vt:lpstr>
      <vt:lpstr>Times New Roman</vt:lpstr>
      <vt:lpstr>Microsoft YaHei</vt:lpstr>
      <vt:lpstr>Arial Unicode MS</vt:lpstr>
      <vt:lpstr>Calibri</vt:lpstr>
      <vt:lpstr>Times New Roman</vt:lpstr>
      <vt:lpstr>Calibri</vt:lpstr>
      <vt:lpstr>Wingdings 2</vt:lpstr>
      <vt:lpstr>幼圆</vt:lpstr>
      <vt:lpstr>Составная</vt:lpstr>
      <vt:lpstr>Сектор</vt:lpstr>
      <vt:lpstr>PowerPoint 演示文稿</vt:lpstr>
      <vt:lpstr>PowerPoint 演示文稿</vt:lpstr>
      <vt:lpstr>PowerPoint 演示文稿</vt:lpstr>
      <vt:lpstr> Степень обеспечения повышения уровня подготовленности воспитанников  </vt:lpstr>
      <vt:lpstr>PowerPoint 演示文稿</vt:lpstr>
      <vt:lpstr> СОХРАННОСТЬ КОНТИНГЕНТА ВОСПИТАННИКОВ  НА ЭТАПАХ СПОРТИВНОЙ ПОДГОТОВКИ </vt:lpstr>
      <vt:lpstr>PowerPoint 演示文稿</vt:lpstr>
      <vt:lpstr> РЕЗУЛЬТАТЫ АНАЛИЗА ТЕКУЩЕЙ ДОКУМЕНТАЦИИ</vt:lpstr>
      <vt:lpstr>PowerPoint 演示文稿</vt:lpstr>
      <vt:lpstr>PowerPoint 演示文稿</vt:lpstr>
      <vt:lpstr>          ВЫПОЛНЕНИЕ ВОСПИТАННИКАМИ ТРЕБОВАНИЙ ДЛЯ ПРИСВОЕНИЯ СПОРТИВНЫХ ЗВАНИЙ И РАЗРЯДОВ         </vt:lpstr>
      <vt:lpstr>PowerPoint 演示文稿</vt:lpstr>
      <vt:lpstr>PowerPoint 演示文稿</vt:lpstr>
      <vt:lpstr> ВЫСТУПЛЕНИЯ НА НАУЧНО-ПРАКТИЧЕСКИХ КОНФЕРЕНЦИЯХ,  СЕМИНАРАХ, СЕКЦИЯХ;  ПРОВЕДЕНИЕ ОТКРЫТЫХ УРОКОВ, МАСТЕР-КЛАССОВ, МЕРОПРИЯТИЙ;  УЧАСТИЕ В КОНКУРСАХ</vt:lpstr>
      <vt:lpstr>PowerPoint 演示文稿</vt:lpstr>
      <vt:lpstr>PowerPoint 演示文稿</vt:lpstr>
      <vt:lpstr>РЕЗУЛЬТАТЫ УЧАСТИЯ ВОСПИТАННИКОВ В ОФИЦИАЛЬНЫХ СОРЕВНОВАНИЯХ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СИСТЕМА ВЗАИМОДЕЙСТВИЯ  С РОДИТЕЛЯМИ ВОСПИТАННИКОВ </vt:lpstr>
      <vt:lpstr>PowerPoint 演示文稿</vt:lpstr>
      <vt:lpstr>Наличие публикаций, авторских прогамм, методических пособий, методических рекомендаций</vt:lpstr>
      <vt:lpstr>PowerPoint 演示文稿</vt:lpstr>
      <vt:lpstr>НАГРАДЫ И ПООЩРЕНИЯ 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user</dc:creator>
  <cp:lastModifiedBy>user</cp:lastModifiedBy>
  <cp:revision>272</cp:revision>
  <dcterms:created xsi:type="dcterms:W3CDTF">2013-09-05T17:59:00Z</dcterms:created>
  <dcterms:modified xsi:type="dcterms:W3CDTF">2023-12-14T09:13:25Z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78840A5ECA8140EABEF296E691E949A3</vt:lpwstr>
  </property>
  <property fmtid="{D5CDD505-2E9C-101B-9397-08002B2CF9AE}" pid="3" name="KSOProductBuildVer">
    <vt:lpwstr>1049-12.2.0.13292</vt:lpwstr>
  </property>
</Properties>
</file>