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80" r:id="rId5"/>
    <p:sldId id="276" r:id="rId6"/>
    <p:sldId id="277" r:id="rId7"/>
    <p:sldId id="259" r:id="rId8"/>
    <p:sldId id="269" r:id="rId9"/>
    <p:sldId id="278" r:id="rId10"/>
    <p:sldId id="257" r:id="rId11"/>
    <p:sldId id="258" r:id="rId12"/>
    <p:sldId id="270" r:id="rId13"/>
    <p:sldId id="262" r:id="rId14"/>
    <p:sldId id="279" r:id="rId15"/>
    <p:sldId id="271" r:id="rId16"/>
    <p:sldId id="263" r:id="rId17"/>
    <p:sldId id="260" r:id="rId18"/>
    <p:sldId id="272" r:id="rId19"/>
    <p:sldId id="264" r:id="rId20"/>
    <p:sldId id="281" r:id="rId21"/>
    <p:sldId id="26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E660-32F2-468D-9871-F28A8D1051F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8410-0364-4AF8-B445-1CD8E1901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46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E660-32F2-468D-9871-F28A8D1051F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8410-0364-4AF8-B445-1CD8E1901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7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E660-32F2-468D-9871-F28A8D1051F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8410-0364-4AF8-B445-1CD8E1901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0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E660-32F2-468D-9871-F28A8D1051F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8410-0364-4AF8-B445-1CD8E1901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35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E660-32F2-468D-9871-F28A8D1051F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8410-0364-4AF8-B445-1CD8E1901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75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E660-32F2-468D-9871-F28A8D1051F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8410-0364-4AF8-B445-1CD8E1901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886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E660-32F2-468D-9871-F28A8D1051F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8410-0364-4AF8-B445-1CD8E1901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358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E660-32F2-468D-9871-F28A8D1051F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8410-0364-4AF8-B445-1CD8E1901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125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E660-32F2-468D-9871-F28A8D1051F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8410-0364-4AF8-B445-1CD8E1901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701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E660-32F2-468D-9871-F28A8D1051F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8410-0364-4AF8-B445-1CD8E1901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872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E660-32F2-468D-9871-F28A8D1051F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8410-0364-4AF8-B445-1CD8E1901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74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8E660-32F2-468D-9871-F28A8D1051F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A8410-0364-4AF8-B445-1CD8E1901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31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9169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86691" y="263236"/>
            <a:ext cx="1021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Муниципальное автономное дошкольное образовательное учреждение  </a:t>
            </a:r>
            <a:r>
              <a:rPr lang="ru-RU" sz="2000" b="1" dirty="0"/>
              <a:t>«Центр развития ребенка – детский сад №17</a:t>
            </a:r>
            <a:r>
              <a:rPr lang="ru-RU" sz="2000" b="1" dirty="0" smtClean="0"/>
              <a:t>» </a:t>
            </a:r>
            <a:r>
              <a:rPr lang="ru-RU" sz="2000" b="1" dirty="0" err="1" smtClean="0"/>
              <a:t>г.о</a:t>
            </a:r>
            <a:r>
              <a:rPr lang="ru-RU" sz="2000" b="1" dirty="0" smtClean="0"/>
              <a:t>. Саранск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2" y="853190"/>
            <a:ext cx="3396241" cy="25496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1" r="15593" b="23285"/>
          <a:stretch/>
        </p:blipFill>
        <p:spPr>
          <a:xfrm>
            <a:off x="180375" y="4193635"/>
            <a:ext cx="4537364" cy="2452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7071" r="13030" b="10505"/>
          <a:stretch/>
        </p:blipFill>
        <p:spPr>
          <a:xfrm>
            <a:off x="7527572" y="4131262"/>
            <a:ext cx="4144882" cy="257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15720" r="15568"/>
          <a:stretch/>
        </p:blipFill>
        <p:spPr>
          <a:xfrm>
            <a:off x="8193989" y="1138223"/>
            <a:ext cx="3478465" cy="2444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604846" y="1234359"/>
            <a:ext cx="48445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Зимняя площадка дошкольной образовательной организации -2023</a:t>
            </a:r>
            <a:endParaRPr lang="ru-RU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90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9195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0823" y="1"/>
            <a:ext cx="10454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участках вторых младших групп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и 7 детей встречают персонажи из любимых сказок.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91" y="1358736"/>
            <a:ext cx="3630981" cy="2720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131" y="1366409"/>
            <a:ext cx="3263537" cy="2713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13895" r="15198"/>
          <a:stretch/>
        </p:blipFill>
        <p:spPr>
          <a:xfrm>
            <a:off x="7333476" y="1393057"/>
            <a:ext cx="4668715" cy="413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078" y="4079552"/>
            <a:ext cx="5291787" cy="256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0076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1"/>
          <a:stretch/>
        </p:blipFill>
        <p:spPr>
          <a:xfrm>
            <a:off x="4355852" y="4038790"/>
            <a:ext cx="3413083" cy="270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02" y="661373"/>
            <a:ext cx="4598015" cy="4598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9" b="1"/>
          <a:stretch/>
        </p:blipFill>
        <p:spPr>
          <a:xfrm>
            <a:off x="276563" y="3744603"/>
            <a:ext cx="4079289" cy="3029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8" b="15800"/>
          <a:stretch/>
        </p:blipFill>
        <p:spPr>
          <a:xfrm>
            <a:off x="276563" y="742871"/>
            <a:ext cx="6309198" cy="334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76470" y="224337"/>
            <a:ext cx="1105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группы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украшает гжельская роспись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488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9195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0" y="848527"/>
            <a:ext cx="2831053" cy="377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68" y="83274"/>
            <a:ext cx="3803073" cy="5070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2"/>
          <a:stretch/>
        </p:blipFill>
        <p:spPr>
          <a:xfrm>
            <a:off x="4233661" y="3647869"/>
            <a:ext cx="2908854" cy="3012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28982"/>
          <a:stretch/>
        </p:blipFill>
        <p:spPr>
          <a:xfrm>
            <a:off x="3789020" y="848527"/>
            <a:ext cx="3798137" cy="2693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91308" y="386862"/>
            <a:ext cx="650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средней группы № 8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8089366" y="4510454"/>
            <a:ext cx="29889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Стоит терем-теремок,</a:t>
            </a:r>
          </a:p>
          <a:p>
            <a:pPr algn="ctr"/>
            <a:r>
              <a:rPr lang="ru-RU" dirty="0" smtClean="0"/>
              <a:t>Он не низок, не высок.</a:t>
            </a:r>
          </a:p>
          <a:p>
            <a:pPr algn="ctr"/>
            <a:r>
              <a:rPr lang="ru-RU" dirty="0"/>
              <a:t>Кто, кто в теремочке живёт?</a:t>
            </a:r>
            <a:br>
              <a:rPr lang="ru-RU" dirty="0"/>
            </a:br>
            <a:r>
              <a:rPr lang="ru-RU" dirty="0"/>
              <a:t>Кто, кто в невысоком живёт</a:t>
            </a:r>
            <a:r>
              <a:rPr lang="ru-RU" dirty="0" smtClean="0"/>
              <a:t>?</a:t>
            </a:r>
          </a:p>
          <a:p>
            <a:pPr algn="ctr"/>
            <a:r>
              <a:rPr lang="ru-RU" dirty="0" smtClean="0"/>
              <a:t>А живут-поживают народы России</a:t>
            </a:r>
          </a:p>
          <a:p>
            <a:pPr algn="ctr"/>
            <a:r>
              <a:rPr lang="ru-RU" dirty="0"/>
              <a:t>И</a:t>
            </a:r>
            <a:r>
              <a:rPr lang="ru-RU" dirty="0" smtClean="0"/>
              <a:t> добра наживают.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9039" y="4791809"/>
            <a:ext cx="3686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лабиринту мы пойдем,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теремочку мы придем!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691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195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7" y="740686"/>
            <a:ext cx="5663044" cy="5663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81" y="573609"/>
            <a:ext cx="5360554" cy="2474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38553" y="228601"/>
            <a:ext cx="101990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участке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группы №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прилег на печи Емеля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27964" y="3392719"/>
            <a:ext cx="26342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Уплетая калачи,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Ехал парень на печи.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Прокатился по деревне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женился на царевне.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Емеля)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191" y="3172420"/>
            <a:ext cx="3622431" cy="3622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9482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08" y="1098685"/>
            <a:ext cx="8978214" cy="50467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9573490" y="1098686"/>
            <a:ext cx="248075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русские матрешки,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Разноцветные одежки,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секреты мастерицы,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старшей прячутся сестрицы.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их там не поймешь,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младшей не найдешь.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4908" y="471055"/>
            <a:ext cx="9878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старшей группы № 11 украшают русские матрешки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129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5" y="109095"/>
            <a:ext cx="6788728" cy="5091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236" y="2489903"/>
            <a:ext cx="5126409" cy="430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51165" y="5229493"/>
            <a:ext cx="46689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подружки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Любят прятаться друг в дружке,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Носят яркие одёжки,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Называются-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матрёшки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20506" y="780320"/>
            <a:ext cx="48775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Клюшки на льду, начинаем игру…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Шайбу забросим и не одну.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Смело в атаку пойдем поскорей.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Вихрем закружит всех нас хоккей.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236" y="318655"/>
            <a:ext cx="4516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старшей группы № 12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002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1"/>
          <a:stretch/>
        </p:blipFill>
        <p:spPr>
          <a:xfrm>
            <a:off x="4722322" y="206622"/>
            <a:ext cx="7178568" cy="4308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2" y="2442864"/>
            <a:ext cx="4782285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87926" y="415636"/>
            <a:ext cx="4042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участке подготовительной группы № 6 детей встречают гостеприимные  хозяева «Мордовского подворья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52407" y="4752788"/>
            <a:ext cx="4607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Гостеприимством славен дом,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нём ждут гостей, за стол сажают.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разговоры на потом,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Гостей вначале угощают.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25527"/>
          <a:stretch/>
        </p:blipFill>
        <p:spPr>
          <a:xfrm>
            <a:off x="9328155" y="4130493"/>
            <a:ext cx="2572735" cy="2556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4699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7"/>
          <a:stretch/>
        </p:blipFill>
        <p:spPr>
          <a:xfrm>
            <a:off x="5314195" y="2880627"/>
            <a:ext cx="6710832" cy="3800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8" y="833687"/>
            <a:ext cx="4447310" cy="5929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74073" y="249382"/>
            <a:ext cx="11277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подготовительной группы №9.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Спасская башня Московского Кремля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86399" y="751572"/>
            <a:ext cx="63664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Бьют часы на Спасской башне,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Провожая день вчерашний.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 стране Москва: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ВСТУПИЛ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открытий, день свершений,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Покорения преград,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решений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вручения наград</a:t>
            </a:r>
            <a:r>
              <a:rPr lang="ru-RU" dirty="0">
                <a:latin typeface="Verdana" panose="020B060403050404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785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2" y="359153"/>
            <a:ext cx="8632535" cy="3984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92" y="4504981"/>
            <a:ext cx="2965592" cy="2222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106" y="4592692"/>
            <a:ext cx="4139917" cy="203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746" y="3052831"/>
            <a:ext cx="3595255" cy="35952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3587" y="107092"/>
            <a:ext cx="2914141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30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24" y="299167"/>
            <a:ext cx="5090681" cy="2357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424" y="2072430"/>
            <a:ext cx="4606636" cy="4606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58616" t="28287"/>
          <a:stretch/>
        </p:blipFill>
        <p:spPr>
          <a:xfrm>
            <a:off x="210772" y="2866311"/>
            <a:ext cx="3560618" cy="381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0996" y="2765970"/>
            <a:ext cx="2934822" cy="391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999018" y="299167"/>
            <a:ext cx="4779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здоровья важен спорт,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болезням дать отпор.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спортом заниматься,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здоровым оставаться!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656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0218" y="612845"/>
            <a:ext cx="1118061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воспитанники, воспитатели, родители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Морозная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зима - замечательное время для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детей. Прохладный ветер, легкий морозец,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воздухе - хорошая закалка детского организма. После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снегопада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особенно чистый, и можно кататься на санках,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лыжах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коньках, играть в подвижные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Вместе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мы решили украсить наши прогулочные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Идей было много.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остановились на теме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нравственно-патриотических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 посредством приобщения к народной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7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57745" y="651164"/>
            <a:ext cx="93102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окружающие предметы оказывают большое влияние на формирование душевных качеств ребенка – развивают любознательность, воспитывают чувство прекрасного. Окружающие предметы, впервые пробуждающие душу ребенка, воспитывающие в нем чувство красоты, должны быть национальными. Это позволяет детям с самого раннего возраста понять, что они – часть великого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944" y="3689195"/>
            <a:ext cx="5168965" cy="290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52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195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686800" y="401782"/>
            <a:ext cx="2867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272145" y="942109"/>
            <a:ext cx="8368146" cy="260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https://3mu.ru/wp-content/uploads/2019/05/nadpis-09-0008-i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" y="2244436"/>
            <a:ext cx="11489892" cy="177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536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2617" y="498764"/>
            <a:ext cx="1094509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дошкольников патриотических чувств через приобщение детей к истокам народной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-образовательной работы с детьми на прогулке в зимнее время,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активности детей в условиях детского сада.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решение следующих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Wingdings" panose="05000000000000000000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чувство любви, долга,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ответственности, уважения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красоты, доброты, привязанности, к своей родине, родным местам,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народной культуре.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 ребенке способность к пониманию культуры своего народа и позитивном отношению к культуре других народов.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Способствовать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творческих способностей детей в создании пространства для формирования у детей эстетического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вкуса.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Содействовать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укреплению связей семьи и детского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сада через привлечение родителей, воспитателей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детей к совместной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955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907" r="61023"/>
          <a:stretch/>
        </p:blipFill>
        <p:spPr>
          <a:xfrm>
            <a:off x="8159262" y="3429000"/>
            <a:ext cx="2037772" cy="4019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5539" r="12682"/>
          <a:stretch/>
        </p:blipFill>
        <p:spPr>
          <a:xfrm>
            <a:off x="10084777" y="114300"/>
            <a:ext cx="1984659" cy="3457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16263"/>
          <a:stretch/>
        </p:blipFill>
        <p:spPr>
          <a:xfrm>
            <a:off x="150138" y="3771900"/>
            <a:ext cx="4365230" cy="2742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420208" y="114300"/>
            <a:ext cx="65414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  участки 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детского сада 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становятся необыкновенными, 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 сказке. Необычно красивые, оригинальные по своему замыслу снежные постройки появились этой зимой на территории нашего детского сада: 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яркие матрешки, дымковские игрушки, предметы посуды расписанные небесно-голубой гжелью , 	персонажи любимых сказок, лабиринты 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многое др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b="16740"/>
          <a:stretch/>
        </p:blipFill>
        <p:spPr>
          <a:xfrm>
            <a:off x="334775" y="114300"/>
            <a:ext cx="2742531" cy="3052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442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607150"/>
              </p:ext>
            </p:extLst>
          </p:nvPr>
        </p:nvGraphicFramePr>
        <p:xfrm>
          <a:off x="748144" y="615454"/>
          <a:ext cx="10203868" cy="62933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4099">
                  <a:extLst>
                    <a:ext uri="{9D8B030D-6E8A-4147-A177-3AD203B41FA5}">
                      <a16:colId xmlns:a16="http://schemas.microsoft.com/office/drawing/2014/main" val="1934058610"/>
                    </a:ext>
                  </a:extLst>
                </a:gridCol>
                <a:gridCol w="3127835">
                  <a:extLst>
                    <a:ext uri="{9D8B030D-6E8A-4147-A177-3AD203B41FA5}">
                      <a16:colId xmlns:a16="http://schemas.microsoft.com/office/drawing/2014/main" val="296532853"/>
                    </a:ext>
                  </a:extLst>
                </a:gridCol>
                <a:gridCol w="2550967">
                  <a:extLst>
                    <a:ext uri="{9D8B030D-6E8A-4147-A177-3AD203B41FA5}">
                      <a16:colId xmlns:a16="http://schemas.microsoft.com/office/drawing/2014/main" val="272401359"/>
                    </a:ext>
                  </a:extLst>
                </a:gridCol>
                <a:gridCol w="2550967">
                  <a:extLst>
                    <a:ext uri="{9D8B030D-6E8A-4147-A177-3AD203B41FA5}">
                      <a16:colId xmlns:a16="http://schemas.microsoft.com/office/drawing/2014/main" val="844158382"/>
                    </a:ext>
                  </a:extLst>
                </a:gridCol>
              </a:tblGrid>
              <a:tr h="6368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детей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педагога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родителей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extLst>
                  <a:ext uri="{0D108BD9-81ED-4DB2-BD59-A6C34878D82A}">
                    <a16:rowId xmlns:a16="http://schemas.microsoft.com/office/drawing/2014/main" val="2981891861"/>
                  </a:ext>
                </a:extLst>
              </a:tr>
              <a:tr h="27852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этап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Подготовительный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 с национальной культурой, бытом; с русским народным творчеством;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русскими народными играми.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Рассматривание иллюстраций и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фотографий.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Рассматривание картины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«Зимние забавы»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с детьми о назначении построек.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Изучение материала в интернете.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Изучение методической литературы.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Oрганизация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деятельности детей и родителей.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Совместно с детьми изображают свой проект участка группы.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Решают задачу организации деятельности.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extLst>
                  <a:ext uri="{0D108BD9-81ED-4DB2-BD59-A6C34878D82A}">
                    <a16:rowId xmlns:a16="http://schemas.microsoft.com/office/drawing/2014/main" val="1029764615"/>
                  </a:ext>
                </a:extLst>
              </a:tr>
              <a:tr h="21383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этап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Практическая деятельность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Сбор снега на участке для будущих построек.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Подготовка оформления для снежных фигур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Направляет и контролирует осуществление проекта.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Оказывает практическую помощь.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Оформляет с родителями постройки на участке.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Сбор материала для оформления снежных фигур.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Помощь в сборе снега на участке для будущих построек.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Помощь в оформлении снежных форм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extLst>
                  <a:ext uri="{0D108BD9-81ED-4DB2-BD59-A6C34878D82A}">
                    <a16:rowId xmlns:a16="http://schemas.microsoft.com/office/drawing/2014/main" val="2127025088"/>
                  </a:ext>
                </a:extLst>
              </a:tr>
              <a:tr h="6588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этап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Представление окружающим продукта своей деятельности.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70718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8546" y="166255"/>
            <a:ext cx="10813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24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015" y="219808"/>
            <a:ext cx="61315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Состояние территории ДОО: </a:t>
            </a:r>
          </a:p>
          <a:p>
            <a:r>
              <a:rPr lang="ru-RU" dirty="0" smtClean="0"/>
              <a:t>отсутствие сосулек, скользких дорожек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600" y="385026"/>
            <a:ext cx="5398877" cy="2489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015" y="4167361"/>
            <a:ext cx="5267401" cy="243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789984" y="3105168"/>
            <a:ext cx="42466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Тропинка эта –  дружная,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Хорошая и нужная.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Здесь никогда не ссорятся,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Все ладят – красота!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Хожу по ней с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Артёмкою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Брожу по ней с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Алёнкою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И даже с вредным Павликом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Гуляю… иногда.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1015" y="4396155"/>
            <a:ext cx="342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 В здание заходишь если,</a:t>
            </a:r>
            <a:b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Ты постой чуть-чуть на месте.</a:t>
            </a:r>
            <a:b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И на крышу посмотри,</a:t>
            </a:r>
            <a:b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нет сосулек? Так иди!</a:t>
            </a:r>
            <a:endParaRPr lang="ru-RU" dirty="0">
              <a:solidFill>
                <a:srgbClr val="000000"/>
              </a:solidFill>
              <a:latin typeface="Times New Roman Cyr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69" y="1075658"/>
            <a:ext cx="5680534" cy="3036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9384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2"/>
          <a:stretch/>
        </p:blipFill>
        <p:spPr>
          <a:xfrm>
            <a:off x="6095999" y="3484795"/>
            <a:ext cx="5504870" cy="3403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5"/>
          <a:stretch/>
        </p:blipFill>
        <p:spPr>
          <a:xfrm>
            <a:off x="378069" y="1001946"/>
            <a:ext cx="5449453" cy="301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7244862" y="1001947"/>
            <a:ext cx="415876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Source Sans Pro"/>
              </a:rPr>
              <a:t>ИВАШКА.</a:t>
            </a:r>
            <a:r>
              <a:rPr lang="ru-RU" dirty="0">
                <a:latin typeface="Source Sans Pro"/>
              </a:rPr>
              <a:t/>
            </a:r>
            <a:br>
              <a:rPr lang="ru-RU" dirty="0">
                <a:latin typeface="Source Sans Pro"/>
              </a:rPr>
            </a:br>
            <a:r>
              <a:rPr lang="ru-RU" dirty="0">
                <a:latin typeface="Source Sans Pro"/>
              </a:rPr>
              <a:t>Брюки в </a:t>
            </a:r>
            <a:r>
              <a:rPr lang="ru-RU" dirty="0" smtClean="0">
                <a:latin typeface="Source Sans Pro"/>
              </a:rPr>
              <a:t>красную </a:t>
            </a:r>
            <a:r>
              <a:rPr lang="ru-RU" dirty="0">
                <a:latin typeface="Source Sans Pro"/>
              </a:rPr>
              <a:t>полоску,</a:t>
            </a:r>
            <a:br>
              <a:rPr lang="ru-RU" dirty="0">
                <a:latin typeface="Source Sans Pro"/>
              </a:rPr>
            </a:br>
            <a:r>
              <a:rPr lang="ru-RU" dirty="0" smtClean="0">
                <a:latin typeface="Source Sans Pro"/>
              </a:rPr>
              <a:t>Синяя </a:t>
            </a:r>
            <a:r>
              <a:rPr lang="ru-RU" dirty="0">
                <a:latin typeface="Source Sans Pro"/>
              </a:rPr>
              <a:t>рубашка,</a:t>
            </a:r>
            <a:br>
              <a:rPr lang="ru-RU" dirty="0">
                <a:latin typeface="Source Sans Pro"/>
              </a:rPr>
            </a:br>
            <a:r>
              <a:rPr lang="ru-RU" dirty="0">
                <a:latin typeface="Source Sans Pro"/>
              </a:rPr>
              <a:t>Кудри завиты волной</a:t>
            </a:r>
            <a:br>
              <a:rPr lang="ru-RU" dirty="0">
                <a:latin typeface="Source Sans Pro"/>
              </a:rPr>
            </a:br>
            <a:r>
              <a:rPr lang="ru-RU" dirty="0">
                <a:latin typeface="Source Sans Pro"/>
              </a:rPr>
              <a:t>Зовут его Ивашка.</a:t>
            </a:r>
            <a:br>
              <a:rPr lang="ru-RU" dirty="0">
                <a:latin typeface="Source Sans Pro"/>
              </a:rPr>
            </a:br>
            <a:r>
              <a:rPr lang="ru-RU" dirty="0">
                <a:latin typeface="Source Sans Pro"/>
              </a:rPr>
              <a:t>У Ивашки есть щенята,</a:t>
            </a:r>
            <a:br>
              <a:rPr lang="ru-RU" dirty="0">
                <a:latin typeface="Source Sans Pro"/>
              </a:rPr>
            </a:br>
            <a:r>
              <a:rPr lang="ru-RU" dirty="0">
                <a:latin typeface="Source Sans Pro"/>
              </a:rPr>
              <a:t>Весёлые, забавные.</a:t>
            </a:r>
            <a:br>
              <a:rPr lang="ru-RU" dirty="0">
                <a:latin typeface="Source Sans Pro"/>
              </a:rPr>
            </a:br>
            <a:r>
              <a:rPr lang="ru-RU" dirty="0">
                <a:latin typeface="Source Sans Pro"/>
              </a:rPr>
              <a:t>Они всюду рядом с ним,</a:t>
            </a:r>
            <a:br>
              <a:rPr lang="ru-RU" dirty="0">
                <a:latin typeface="Source Sans Pro"/>
              </a:rPr>
            </a:br>
            <a:r>
              <a:rPr lang="ru-RU" dirty="0">
                <a:latin typeface="Source Sans Pro"/>
              </a:rPr>
              <a:t>Вот какие славные</a:t>
            </a:r>
            <a:r>
              <a:rPr lang="ru-RU" dirty="0" smtClean="0">
                <a:latin typeface="Source Sans Pro"/>
              </a:rPr>
              <a:t>!</a:t>
            </a:r>
            <a:endParaRPr lang="ru-RU" dirty="0">
              <a:latin typeface="Source Sans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569" y="170949"/>
            <a:ext cx="10682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Участки первых младших групп № 1 и 4 украшают фигуры дымковских игрушек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069" y="4088423"/>
            <a:ext cx="39653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Source Sans Pro"/>
              </a:rPr>
              <a:t>БАРЫШНИ.</a:t>
            </a:r>
            <a:r>
              <a:rPr lang="ru-RU" dirty="0">
                <a:latin typeface="Source Sans Pro"/>
              </a:rPr>
              <a:t/>
            </a:r>
            <a:br>
              <a:rPr lang="ru-RU" dirty="0">
                <a:latin typeface="Source Sans Pro"/>
              </a:rPr>
            </a:br>
            <a:r>
              <a:rPr lang="ru-RU" dirty="0">
                <a:latin typeface="Source Sans Pro"/>
              </a:rPr>
              <a:t>Дымковские барышни</a:t>
            </a:r>
            <a:br>
              <a:rPr lang="ru-RU" dirty="0">
                <a:latin typeface="Source Sans Pro"/>
              </a:rPr>
            </a:br>
            <a:r>
              <a:rPr lang="ru-RU" dirty="0">
                <a:latin typeface="Source Sans Pro"/>
              </a:rPr>
              <a:t>Видные да статные,</a:t>
            </a:r>
            <a:br>
              <a:rPr lang="ru-RU" dirty="0">
                <a:latin typeface="Source Sans Pro"/>
              </a:rPr>
            </a:br>
            <a:r>
              <a:rPr lang="ru-RU" dirty="0">
                <a:latin typeface="Source Sans Pro"/>
              </a:rPr>
              <a:t>Яркие, нарядные —</a:t>
            </a:r>
            <a:br>
              <a:rPr lang="ru-RU" dirty="0">
                <a:latin typeface="Source Sans Pro"/>
              </a:rPr>
            </a:br>
            <a:r>
              <a:rPr lang="ru-RU" dirty="0" err="1">
                <a:latin typeface="Source Sans Pro"/>
              </a:rPr>
              <a:t>Воображули</a:t>
            </a:r>
            <a:r>
              <a:rPr lang="ru-RU" dirty="0">
                <a:latin typeface="Source Sans Pro"/>
              </a:rPr>
              <a:t> знатные.</a:t>
            </a:r>
            <a:br>
              <a:rPr lang="ru-RU" dirty="0">
                <a:latin typeface="Source Sans Pro"/>
              </a:rPr>
            </a:br>
            <a:r>
              <a:rPr lang="ru-RU" dirty="0">
                <a:latin typeface="Source Sans Pro"/>
              </a:rPr>
              <a:t>На головах кокошники,</a:t>
            </a:r>
            <a:br>
              <a:rPr lang="ru-RU" dirty="0">
                <a:latin typeface="Source Sans Pro"/>
              </a:rPr>
            </a:br>
            <a:r>
              <a:rPr lang="ru-RU" dirty="0">
                <a:latin typeface="Source Sans Pro"/>
              </a:rPr>
              <a:t>А в ушах серёжки,</a:t>
            </a:r>
            <a:br>
              <a:rPr lang="ru-RU" dirty="0">
                <a:latin typeface="Source Sans Pro"/>
              </a:rPr>
            </a:br>
            <a:r>
              <a:rPr lang="ru-RU" dirty="0">
                <a:latin typeface="Source Sans Pro"/>
              </a:rPr>
              <a:t>Кофточки с оборками,</a:t>
            </a:r>
            <a:br>
              <a:rPr lang="ru-RU" dirty="0">
                <a:latin typeface="Source Sans Pro"/>
              </a:rPr>
            </a:br>
            <a:r>
              <a:rPr lang="ru-RU" dirty="0">
                <a:latin typeface="Source Sans Pro"/>
              </a:rPr>
              <a:t>На ногах сапожки.</a:t>
            </a:r>
          </a:p>
        </p:txBody>
      </p:sp>
    </p:spTree>
    <p:extLst>
      <p:ext uri="{BB962C8B-B14F-4D97-AF65-F5344CB8AC3E}">
        <p14:creationId xmlns:p14="http://schemas.microsoft.com/office/powerpoint/2010/main" val="903114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98" y="1063869"/>
            <a:ext cx="6492402" cy="4869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95" y="1886130"/>
            <a:ext cx="3657599" cy="4876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622931" y="325315"/>
            <a:ext cx="32267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ource Sans Pro"/>
              </a:rPr>
              <a:t>Молодцы и девицы,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Source Sans Pro"/>
              </a:rPr>
              <a:t>Кони и зверушки —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Source Sans Pro"/>
              </a:rPr>
              <a:t>Грусть-тоска развеется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Source Sans Pro"/>
              </a:rPr>
              <a:t>Дымковской игрушкой!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6138" y="457199"/>
            <a:ext cx="5987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первой младшей группы №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645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39354" y="211823"/>
            <a:ext cx="46862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участке второй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 группы №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живет-поживает русская девица-красавица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5" y="153506"/>
            <a:ext cx="6898120" cy="3917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039" y="1412152"/>
            <a:ext cx="3405174" cy="4540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24184"/>
          <a:stretch/>
        </p:blipFill>
        <p:spPr>
          <a:xfrm>
            <a:off x="4746049" y="2916263"/>
            <a:ext cx="3507996" cy="3972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62" y="4010921"/>
            <a:ext cx="3798137" cy="284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96527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570</Words>
  <Application>Microsoft Office PowerPoint</Application>
  <PresentationFormat>Широкоэкранный</PresentationFormat>
  <Paragraphs>78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Source Sans Pro</vt:lpstr>
      <vt:lpstr>Times New Roman</vt:lpstr>
      <vt:lpstr>Times New Roman Cyr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Алексей</cp:lastModifiedBy>
  <cp:revision>47</cp:revision>
  <dcterms:created xsi:type="dcterms:W3CDTF">2023-02-15T16:32:42Z</dcterms:created>
  <dcterms:modified xsi:type="dcterms:W3CDTF">2023-02-16T18:38:41Z</dcterms:modified>
</cp:coreProperties>
</file>