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370" r:id="rId1"/>
  </p:sldMasterIdLst>
  <p:notesMasterIdLst>
    <p:notesMasterId r:id="rId49"/>
  </p:notesMasterIdLst>
  <p:sldIdLst>
    <p:sldId id="256" r:id="rId2"/>
    <p:sldId id="275" r:id="rId3"/>
    <p:sldId id="704" r:id="rId4"/>
    <p:sldId id="365" r:id="rId5"/>
    <p:sldId id="703" r:id="rId6"/>
    <p:sldId id="705" r:id="rId7"/>
    <p:sldId id="589" r:id="rId8"/>
    <p:sldId id="653" r:id="rId9"/>
    <p:sldId id="619" r:id="rId10"/>
    <p:sldId id="618" r:id="rId11"/>
    <p:sldId id="685" r:id="rId12"/>
    <p:sldId id="688" r:id="rId13"/>
    <p:sldId id="696" r:id="rId14"/>
    <p:sldId id="289" r:id="rId15"/>
    <p:sldId id="641" r:id="rId16"/>
    <p:sldId id="706" r:id="rId17"/>
    <p:sldId id="697" r:id="rId18"/>
    <p:sldId id="654" r:id="rId19"/>
    <p:sldId id="702" r:id="rId20"/>
    <p:sldId id="662" r:id="rId21"/>
    <p:sldId id="690" r:id="rId22"/>
    <p:sldId id="714" r:id="rId23"/>
    <p:sldId id="263" r:id="rId24"/>
    <p:sldId id="301" r:id="rId25"/>
    <p:sldId id="707" r:id="rId26"/>
    <p:sldId id="268" r:id="rId27"/>
    <p:sldId id="592" r:id="rId28"/>
    <p:sldId id="693" r:id="rId29"/>
    <p:sldId id="306" r:id="rId30"/>
    <p:sldId id="712" r:id="rId31"/>
    <p:sldId id="709" r:id="rId32"/>
    <p:sldId id="320" r:id="rId33"/>
    <p:sldId id="695" r:id="rId34"/>
    <p:sldId id="713" r:id="rId35"/>
    <p:sldId id="594" r:id="rId36"/>
    <p:sldId id="710" r:id="rId37"/>
    <p:sldId id="616" r:id="rId38"/>
    <p:sldId id="711" r:id="rId39"/>
    <p:sldId id="323" r:id="rId40"/>
    <p:sldId id="593" r:id="rId41"/>
    <p:sldId id="608" r:id="rId42"/>
    <p:sldId id="650" r:id="rId43"/>
    <p:sldId id="692" r:id="rId44"/>
    <p:sldId id="701" r:id="rId45"/>
    <p:sldId id="700" r:id="rId46"/>
    <p:sldId id="651" r:id="rId47"/>
    <p:sldId id="715" r:id="rId48"/>
  </p:sldIdLst>
  <p:sldSz cx="9144000" cy="6858000" type="screen4x3"/>
  <p:notesSz cx="6858000" cy="994727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C0600"/>
    <a:srgbClr val="D5D5FF"/>
    <a:srgbClr val="ACA89A"/>
    <a:srgbClr val="CC0000"/>
    <a:srgbClr val="FA1E23"/>
    <a:srgbClr val="EBEBFF"/>
    <a:srgbClr val="003399"/>
    <a:srgbClr val="CC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803" autoAdjust="0"/>
  </p:normalViewPr>
  <p:slideViewPr>
    <p:cSldViewPr>
      <p:cViewPr>
        <p:scale>
          <a:sx n="94" d="100"/>
          <a:sy n="94" d="100"/>
        </p:scale>
        <p:origin x="-666" y="-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33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6858000" cy="9947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0" y="0"/>
            <a:ext cx="6858000" cy="9947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0" y="0"/>
            <a:ext cx="6858000" cy="9947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0" y="0"/>
            <a:ext cx="6858000" cy="9947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0" y="0"/>
            <a:ext cx="6858000" cy="9947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0" y="0"/>
            <a:ext cx="6858000" cy="9947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0" y="0"/>
            <a:ext cx="6858000" cy="99472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5305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96938" y="1016000"/>
            <a:ext cx="4859337" cy="3644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5030788"/>
            <a:ext cx="4595813" cy="4049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43000" y="738188"/>
            <a:ext cx="4572000" cy="37465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5030788"/>
            <a:ext cx="4597400" cy="4051300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5350" y="1016000"/>
            <a:ext cx="4870450" cy="3654425"/>
          </a:xfrm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1875" y="5030788"/>
            <a:ext cx="4597400" cy="4051300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5350" y="1016000"/>
            <a:ext cx="4870450" cy="36544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5030788"/>
            <a:ext cx="4597400" cy="4051300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5350" y="1016000"/>
            <a:ext cx="4870450" cy="3654425"/>
          </a:xfrm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1875" y="5030788"/>
            <a:ext cx="4597400" cy="4051300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5350" y="1016000"/>
            <a:ext cx="4870450" cy="3654425"/>
          </a:xfrm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1875" y="5030788"/>
            <a:ext cx="4597400" cy="4051300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5350" y="1016000"/>
            <a:ext cx="4870450" cy="3654425"/>
          </a:xfrm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1875" y="5030788"/>
            <a:ext cx="4597400" cy="4051300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5350" y="1016000"/>
            <a:ext cx="4870450" cy="3654425"/>
          </a:xfrm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1875" y="5030788"/>
            <a:ext cx="4597400" cy="4051300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1014413"/>
            <a:ext cx="4873625" cy="3654425"/>
          </a:xfrm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1875" y="5030788"/>
            <a:ext cx="4597400" cy="4051300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1014413"/>
            <a:ext cx="4873625" cy="3654425"/>
          </a:xfrm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1875" y="5030788"/>
            <a:ext cx="4597400" cy="4051300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5350" y="1016000"/>
            <a:ext cx="4870450" cy="3654425"/>
          </a:xfrm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1875" y="5030788"/>
            <a:ext cx="4597400" cy="4051300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143000" y="738188"/>
            <a:ext cx="4572000" cy="37465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5030788"/>
            <a:ext cx="4597400" cy="4051300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5" name="Straight Connector 16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8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1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2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99DD8-A3F8-4547-9C35-62D5D25E8477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CEF5F-70D8-4DC0-9068-C0C27953C5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6DF7-3B4B-4278-968D-481A2B9DC4A9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89CCB-26E9-4291-879B-ACD1724A75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2C132-5C8E-44E1-82ED-54BF71730EF9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0E5DB-D2B8-4F0A-8836-30119513B7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sz="800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defRPr/>
            </a:pPr>
            <a:r>
              <a:rPr lang="en-U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E0952-D003-41CA-BF72-60F2E0A51DA7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9F39B-4C12-4DA7-8737-3C0001BCB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73CB3-9A01-48C4-B968-F58C287B12D7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C95B2-5E41-49F3-8BF8-8738DCB085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sz="800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defRPr/>
            </a:pPr>
            <a:r>
              <a:rPr lang="en-U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84C94-321C-4F4F-9FFD-E18098F5CE48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4FD10-C217-4E77-8354-D1AF8F415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E72A2-8A80-4CD8-A915-7DF1463F483E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8A369-5667-41BD-A1DA-CE726ECF11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0A70A-CD4E-4392-A697-3A9637107D19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2BD8B-9AF8-4CAF-9717-CB632D392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9CDFF-5C30-4832-A616-00EB7211E882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5CE0C-305F-41B2-B5B4-B1DF165F5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82F88-3BE5-4814-822A-48C404A453FE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1784-0B4E-486D-9B67-708CB78CBF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5BEB3-AA90-4C25-AAA3-2FC08E96262A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31FDD-FF32-4481-9DEC-A192C6AB17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3D604-3353-4B50-8072-E8096F42C89A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71B61-4605-4E4D-89A7-74BF6EC8FB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97CE8-A337-41DD-9295-2CEA49FA3E64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1FD23-278E-4791-96CD-21CF59D0C9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E0F15-6BB2-49C2-9BAF-3869A5CBDAC4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4FBB9-0330-453B-B257-0DE367D06B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CBA4B-B6E9-45B7-A9B6-04D3311FC275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2741B-5416-4963-8C77-9405C4B851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7ED85-9A23-4981-B63E-FBA4AAFBFA33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EC75B-3A5D-4D4A-8CA3-D2C8B06485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8C0AE-7761-44E4-B71B-766C79A066E2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4444A-93A3-49B9-AF70-8230476DFB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533400"/>
            <a:ext cx="6554788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48C1D5-C47F-4AEF-94CD-ECA4F5D2EF8A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800">
                <a:solidFill>
                  <a:srgbClr val="0A304A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4E24FFDE-7257-4F01-9141-1F938CFEB4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205" r:id="rId1"/>
    <p:sldLayoutId id="2147486191" r:id="rId2"/>
    <p:sldLayoutId id="2147486192" r:id="rId3"/>
    <p:sldLayoutId id="2147486193" r:id="rId4"/>
    <p:sldLayoutId id="2147486194" r:id="rId5"/>
    <p:sldLayoutId id="2147486195" r:id="rId6"/>
    <p:sldLayoutId id="2147486196" r:id="rId7"/>
    <p:sldLayoutId id="2147486197" r:id="rId8"/>
    <p:sldLayoutId id="2147486198" r:id="rId9"/>
    <p:sldLayoutId id="2147486199" r:id="rId10"/>
    <p:sldLayoutId id="2147486200" r:id="rId11"/>
    <p:sldLayoutId id="2147486206" r:id="rId12"/>
    <p:sldLayoutId id="2147486201" r:id="rId13"/>
    <p:sldLayoutId id="2147486207" r:id="rId14"/>
    <p:sldLayoutId id="2147486202" r:id="rId15"/>
    <p:sldLayoutId id="2147486203" r:id="rId16"/>
    <p:sldLayoutId id="2147486204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86800" cy="836613"/>
          </a:xfrm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rgbClr val="0C06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</a:p>
        </p:txBody>
      </p:sp>
      <p:sp>
        <p:nvSpPr>
          <p:cNvPr id="5123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86250" y="928688"/>
            <a:ext cx="4476750" cy="2906712"/>
          </a:xfrm>
        </p:spPr>
        <p:txBody>
          <a:bodyPr rtlCol="0">
            <a:normAutofit fontScale="92500" lnSpcReduction="10000"/>
          </a:bodyPr>
          <a:lstStyle/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Ломшиной Марии Ильиничны</a:t>
            </a:r>
            <a:endParaRPr lang="ru-RU" alt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автономного дошкольного образовательного учреждения городского округа Саранск 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«Центр развития ребёнка - 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детский сад № 90»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1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1400" b="1" dirty="0" smtClean="0">
                <a:solidFill>
                  <a:schemeClr val="bg1">
                    <a:lumMod val="50000"/>
                  </a:schemeClr>
                </a:solidFill>
              </a:rPr>
              <a:t>   </a:t>
            </a:r>
          </a:p>
          <a:p>
            <a:pPr eaLnBrk="1" fontAlgn="auto" hangingPunct="1">
              <a:buFont typeface="Wingdings" panose="05000000000000000000" pitchFamily="2" charset="2"/>
              <a:buNone/>
              <a:defRPr/>
            </a:pPr>
            <a:endParaRPr lang="ru-RU" altLang="ru-RU" sz="14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211263" y="4632325"/>
            <a:ext cx="6529387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377950" y="4578350"/>
            <a:ext cx="5976938" cy="368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827088" y="4198938"/>
            <a:ext cx="796925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255588" y="3068638"/>
            <a:ext cx="8564562" cy="34163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Дата рождения: 03.11.1993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Профессиональное образование: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высшее, окончила ФГБОУ высшего профессионального образования «МГПУ (быв. МГПИ) имени М.Е.Евсевьева», в 2015 г., присвоена квалификация Бакалавр по направлению подготовки 050100 Педагогическое образование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Стаж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педагогической работы :  7 лет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Общий трудовой стаж: 7 лет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Наличие квалификационной категории: не имею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Звание: не имею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>
              <a:solidFill>
                <a:schemeClr val="bg1">
                  <a:lumMod val="50000"/>
                </a:schemeClr>
              </a:solidFill>
              <a:cs typeface="Times New Roman" pitchFamily="18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>
              <a:solidFill>
                <a:schemeClr val="bg1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5129" name="Picture 10" descr="C:\Users\Rabota\Desktop\97f5a4d92b79745b753bddbdff539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0" y="785813"/>
            <a:ext cx="20716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C:\Users\рс\Desktop\image002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A\Desktop\1473732-016-015-s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4320479" cy="6741368"/>
          </a:xfrm>
          <a:prstGeom prst="rect">
            <a:avLst/>
          </a:prstGeom>
          <a:noFill/>
        </p:spPr>
      </p:pic>
      <p:pic>
        <p:nvPicPr>
          <p:cNvPr id="4099" name="Picture 3" descr="C:\Users\A\Desktop\Печать М\sertificat-metodica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16632"/>
            <a:ext cx="4852211" cy="6796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\Desktop\Печать М\svidetelstv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0"/>
            <a:ext cx="4848301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D:\Desktop\IMG-c6684d00904e44ceb54d9e21280351e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4813"/>
            <a:ext cx="3779837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C:\Users\A\Desktop\2022-02-11 3\3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7430" y="404664"/>
            <a:ext cx="4735050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D:\Desktop\Дипломы распечатать\Ломшина, Дергунова (1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350"/>
            <a:ext cx="429895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A\Desktop\Печать М\Ломшина на сайт\certifica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60648"/>
            <a:ext cx="4392488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250825" y="765175"/>
            <a:ext cx="8424863" cy="3508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4.РЕЗУЛЬТАТЫ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УЧАСТИЯ</a:t>
            </a:r>
            <a:br>
              <a:rPr lang="ru-RU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ru-RU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ВОСПИТАННИКОВ В: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400" i="1" dirty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400" i="1" dirty="0">
              <a:latin typeface="Arial" charset="0"/>
            </a:endParaRPr>
          </a:p>
        </p:txBody>
      </p:sp>
      <p:sp>
        <p:nvSpPr>
          <p:cNvPr id="33795" name="Подзаголовок 4"/>
          <p:cNvSpPr>
            <a:spLocks noGrp="1"/>
          </p:cNvSpPr>
          <p:nvPr>
            <p:ph type="subTitle" sz="quarter" idx="4294967295"/>
          </p:nvPr>
        </p:nvSpPr>
        <p:spPr>
          <a:xfrm>
            <a:off x="923925" y="3514725"/>
            <a:ext cx="7548563" cy="2970213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КОНКУРСАХ;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ТУРНИРАХ;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СОРЕВНОВАНИЯХ;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ФЕСТИВАЛЯХ.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\Desktop\2022-02-11 2\2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715" y="332656"/>
            <a:ext cx="4986570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\Desktop\2022-02-11 2\2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88640"/>
            <a:ext cx="4554522" cy="6480720"/>
          </a:xfrm>
          <a:prstGeom prst="rect">
            <a:avLst/>
          </a:prstGeom>
          <a:noFill/>
        </p:spPr>
      </p:pic>
      <p:pic>
        <p:nvPicPr>
          <p:cNvPr id="9219" name="Picture 3" descr="C:\Users\A\Desktop\Печать М\дип маш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4355975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G:\АТТЕСТАЦИЯ НА КАТЕГОРИЮД\Оксана\IMG-e58c91965dc2e41bc08e47eb96371a63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5888"/>
            <a:ext cx="4103688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A\Desktop\2022-02-11 2\2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16632"/>
            <a:ext cx="4770546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D:\Desktop\Дипломы распечатать\Sc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4392613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A\Desktop\2022-02-11 2\2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410506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\Desktop\2022-02-11 2\2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6632"/>
            <a:ext cx="4410506" cy="6480720"/>
          </a:xfrm>
          <a:prstGeom prst="rect">
            <a:avLst/>
          </a:prstGeom>
          <a:noFill/>
        </p:spPr>
      </p:pic>
      <p:pic>
        <p:nvPicPr>
          <p:cNvPr id="12291" name="Picture 3" descr="C:\Users\A\Desktop\Печать М\Житина-Анастас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4320479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C:\Users\рс\Desktop\image002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857250" y="642938"/>
            <a:ext cx="7553325" cy="4048125"/>
          </a:xfrm>
        </p:spPr>
        <p:txBody>
          <a:bodyPr rtlCol="0">
            <a:normAutofit fontScale="92500" lnSpcReduction="20000"/>
          </a:bodyPr>
          <a:lstStyle/>
          <a:p>
            <a:pPr marL="0" algn="ctr" eaLnBrk="1" fontAlgn="auto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altLang="ru-RU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СОБСТВЕННЫЙ</a:t>
            </a:r>
          </a:p>
          <a:p>
            <a:pPr marL="0" algn="ctr" eaLnBrk="1" fontAlgn="auto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ИННОВАЦИОННЫЙ ПЕДАГОГИЧЕСКИЙ ОПЫТ РАЗМЕЩЁН НА САЙТЕ МАДОУ</a:t>
            </a:r>
          </a:p>
          <a:p>
            <a:pPr marL="0" algn="ctr" eaLnBrk="1" fontAlgn="auto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ru-RU" altLang="ru-RU" sz="2400" b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\Desktop\Печать М\4451801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5349"/>
            <a:ext cx="8136904" cy="6467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\Downloads\Page_0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0"/>
            <a:ext cx="4392488" cy="6669360"/>
          </a:xfrm>
          <a:prstGeom prst="rect">
            <a:avLst/>
          </a:prstGeom>
          <a:noFill/>
        </p:spPr>
      </p:pic>
      <p:pic>
        <p:nvPicPr>
          <p:cNvPr id="14339" name="Picture 3" descr="C:\Users\A\Desktop\МАША\маша стимулирование\Стимулирование март\Page_0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464496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\Desktop\АТТЕСТАЦИЯ ЛОМШИНА М.И 2\Печать М\Сертификат в память о Пыкове Александре Васильевич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849" y="332656"/>
            <a:ext cx="4848301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8"/>
          <p:cNvSpPr>
            <a:spLocks noChangeArrowheads="1"/>
          </p:cNvSpPr>
          <p:nvPr/>
        </p:nvSpPr>
        <p:spPr bwMode="auto">
          <a:xfrm>
            <a:off x="442913" y="1125538"/>
            <a:ext cx="8207375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5400" b="1">
                <a:solidFill>
                  <a:srgbClr val="002060"/>
                </a:solidFill>
                <a:cs typeface="Times New Roman" pitchFamily="18" charset="0"/>
              </a:rPr>
              <a:t>5. НАЛИЧИЕ</a:t>
            </a:r>
            <a:br>
              <a:rPr lang="ru-RU" sz="5400" b="1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5400" b="1">
                <a:solidFill>
                  <a:srgbClr val="002060"/>
                </a:solidFill>
                <a:cs typeface="Times New Roman" pitchFamily="18" charset="0"/>
              </a:rPr>
              <a:t>АВТОРСКИХ ПРОГРАММ,  МЕТОДИЧЕСКИХ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5400" b="1">
                <a:solidFill>
                  <a:srgbClr val="002060"/>
                </a:solidFill>
                <a:cs typeface="Times New Roman" pitchFamily="18" charset="0"/>
              </a:rPr>
              <a:t>ПОСОБИЙ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ChangeArrowheads="1"/>
          </p:cNvSpPr>
          <p:nvPr/>
        </p:nvSpPr>
        <p:spPr bwMode="auto">
          <a:xfrm>
            <a:off x="717550" y="260350"/>
            <a:ext cx="7704138" cy="69865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4400" b="1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b="1" dirty="0">
                <a:solidFill>
                  <a:srgbClr val="002060"/>
                </a:solidFill>
                <a:cs typeface="Times New Roman" pitchFamily="18" charset="0"/>
              </a:rPr>
              <a:t>6. ВЫСТУПЛЕНИЯ</a:t>
            </a:r>
            <a:br>
              <a:rPr lang="ru-RU" sz="4400" b="1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4400" b="1" dirty="0">
                <a:solidFill>
                  <a:srgbClr val="002060"/>
                </a:solidFill>
                <a:cs typeface="Times New Roman" pitchFamily="18" charset="0"/>
              </a:rPr>
              <a:t>НА НАУЧНО-ПРАКТИЧЕСКИХ КОНФЕРЕНЦИЯХ,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b="1" dirty="0">
                <a:solidFill>
                  <a:srgbClr val="002060"/>
                </a:solidFill>
                <a:cs typeface="Times New Roman" pitchFamily="18" charset="0"/>
              </a:rPr>
              <a:t>СЕМИНАРАХ, СЕКЦИЯХ, МЕТОДИЧЕСКИХ ОБЪЕДИНЕНИЯХ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4800" b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4800" i="1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88640"/>
            <a:ext cx="471601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 descr="C:\Users\A\Desktop\2022-02-11 2\2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4499992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95288" y="836613"/>
            <a:ext cx="8497887" cy="5386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5400" b="1" dirty="0">
                <a:solidFill>
                  <a:srgbClr val="002060"/>
                </a:solidFill>
                <a:cs typeface="Times New Roman" pitchFamily="18" charset="0"/>
              </a:rPr>
              <a:t>7. ПРОВЕДЕНИЕ</a:t>
            </a:r>
            <a:br>
              <a:rPr lang="ru-RU" sz="5400" b="1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5400" b="1" dirty="0">
                <a:solidFill>
                  <a:srgbClr val="002060"/>
                </a:solidFill>
                <a:cs typeface="Times New Roman" pitchFamily="18" charset="0"/>
              </a:rPr>
              <a:t>ОТКРЫТЫХ ЗАНЯТИЙ,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5400" b="1" dirty="0">
                <a:solidFill>
                  <a:srgbClr val="002060"/>
                </a:solidFill>
                <a:cs typeface="Times New Roman" pitchFamily="18" charset="0"/>
              </a:rPr>
              <a:t>МАСТЕР – КЛАССОВ,</a:t>
            </a:r>
            <a:br>
              <a:rPr lang="ru-RU" sz="5400" b="1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5400" b="1" dirty="0">
                <a:solidFill>
                  <a:srgbClr val="002060"/>
                </a:solidFill>
                <a:cs typeface="Times New Roman" pitchFamily="18" charset="0"/>
              </a:rPr>
              <a:t>МЕРОПРИЯТИЙ</a:t>
            </a:r>
            <a:r>
              <a:rPr lang="ru-RU" sz="5400" b="1" dirty="0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ru-RU" sz="5400" b="1" dirty="0">
                <a:solidFill>
                  <a:srgbClr val="FFFF00"/>
                </a:solidFill>
                <a:cs typeface="Times New Roman" pitchFamily="18" charset="0"/>
              </a:rPr>
            </a:br>
            <a:r>
              <a:rPr lang="ru-RU" sz="2400" i="1" dirty="0">
                <a:solidFill>
                  <a:srgbClr val="FFFF00"/>
                </a:solidFill>
                <a:latin typeface="Arial" charset="0"/>
              </a:rPr>
              <a:t> </a:t>
            </a:r>
            <a:br>
              <a:rPr lang="ru-RU" sz="2400" i="1" dirty="0">
                <a:solidFill>
                  <a:srgbClr val="FFFF00"/>
                </a:solidFill>
                <a:latin typeface="Arial" charset="0"/>
              </a:rPr>
            </a:br>
            <a:endParaRPr lang="ru-RU" sz="2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1748" name="Подзаголовок 2"/>
          <p:cNvSpPr>
            <a:spLocks noGrp="1"/>
          </p:cNvSpPr>
          <p:nvPr>
            <p:ph type="subTitle" sz="quarter" idx="4294967295"/>
          </p:nvPr>
        </p:nvSpPr>
        <p:spPr>
          <a:xfrm>
            <a:off x="0" y="4132263"/>
            <a:ext cx="8129588" cy="754062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altLang="ru-RU" sz="2400" b="1" smtClean="0"/>
              <a:t>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\Desktop\2022-02-11 2\2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715" y="188640"/>
            <a:ext cx="4986570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700213"/>
            <a:ext cx="8229600" cy="31607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 sz="quarter" idx="4294967295"/>
          </p:nvPr>
        </p:nvSpPr>
        <p:spPr>
          <a:xfrm>
            <a:off x="395288" y="1557338"/>
            <a:ext cx="8128000" cy="364331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</a:t>
            </a:r>
            <a:b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В ЖЮРИ КОНКУРСОВ</a:t>
            </a:r>
            <a:r>
              <a:rPr lang="ru-RU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0" name="Подзаголовок 4"/>
          <p:cNvSpPr>
            <a:spLocks noGrp="1"/>
          </p:cNvSpPr>
          <p:nvPr>
            <p:ph type="subTitle" sz="quarter" idx="4294967295"/>
          </p:nvPr>
        </p:nvSpPr>
        <p:spPr>
          <a:xfrm>
            <a:off x="0" y="3535363"/>
            <a:ext cx="7019925" cy="3001962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smtClean="0">
              <a:solidFill>
                <a:srgbClr val="00206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smtClean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2400" b="1" smtClean="0">
              <a:solidFill>
                <a:srgbClr val="00206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smtClean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smtClean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smtClean="0">
                <a:solidFill>
                  <a:srgbClr val="002060"/>
                </a:solidFill>
              </a:rPr>
              <a:t>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C:\Users\рс\Desktop\image002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\Desktop\Новый рисун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628800"/>
            <a:ext cx="6840760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\Desktop\2022-02-11 2\2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715" y="404664"/>
            <a:ext cx="4986570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D:\Desktop\СКАНЫ СПРАВОК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4322763" cy="610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C:\Users\A\Desktop\2022-02-11 2\2 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4554522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ChangeArrowheads="1"/>
          </p:cNvSpPr>
          <p:nvPr/>
        </p:nvSpPr>
        <p:spPr bwMode="auto">
          <a:xfrm>
            <a:off x="541338" y="765175"/>
            <a:ext cx="7945437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5400" b="1">
                <a:solidFill>
                  <a:srgbClr val="002060"/>
                </a:solidFill>
                <a:cs typeface="Times New Roman" pitchFamily="18" charset="0"/>
              </a:rPr>
              <a:t>10. ПОЗИТИВНЫЕ РЕЗУЛЬТАТЫ </a:t>
            </a:r>
            <a:br>
              <a:rPr lang="ru-RU" sz="5400" b="1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5400" b="1">
                <a:solidFill>
                  <a:srgbClr val="002060"/>
                </a:solidFill>
                <a:cs typeface="Times New Roman" pitchFamily="18" charset="0"/>
              </a:rPr>
              <a:t>РАБОТЫ С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5400" b="1">
                <a:solidFill>
                  <a:srgbClr val="002060"/>
                </a:solidFill>
                <a:cs typeface="Times New Roman" pitchFamily="18" charset="0"/>
              </a:rPr>
              <a:t>ВОСПИТАННИКАМИ</a:t>
            </a:r>
            <a:r>
              <a:rPr lang="ru-RU" sz="5400" b="1">
                <a:cs typeface="Times New Roman" pitchFamily="18" charset="0"/>
              </a:rPr>
              <a:t/>
            </a:r>
            <a:br>
              <a:rPr lang="ru-RU" sz="5400" b="1">
                <a:cs typeface="Times New Roman" pitchFamily="18" charset="0"/>
              </a:rPr>
            </a:br>
            <a:endParaRPr lang="ru-RU" sz="5400" b="1"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\Desktop\2022-02-11 2\2 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248472" cy="6597352"/>
          </a:xfrm>
          <a:prstGeom prst="rect">
            <a:avLst/>
          </a:prstGeom>
          <a:noFill/>
        </p:spPr>
      </p:pic>
      <p:pic>
        <p:nvPicPr>
          <p:cNvPr id="19459" name="Picture 3" descr="C:\Users\A\Desktop\2022-02-11 2\2 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6632"/>
            <a:ext cx="4427984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\Desktop\2022-02-11 2\2 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715" y="188640"/>
            <a:ext cx="4986570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9600" cy="45450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\Desktop\2022-02-11 2\2 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464496" cy="6552728"/>
          </a:xfrm>
          <a:prstGeom prst="rect">
            <a:avLst/>
          </a:prstGeom>
          <a:noFill/>
        </p:spPr>
      </p:pic>
      <p:pic>
        <p:nvPicPr>
          <p:cNvPr id="21507" name="Picture 3" descr="C:\Users\A\Desktop\2022-02-11 2\2 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6632"/>
            <a:ext cx="4499992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C:\Users\рс\Desktop\image002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39068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C:\Users\рс\Desktop\image002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C:\Users\A\Desktop\2022-02-11 2\2 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392488" cy="6552728"/>
          </a:xfrm>
          <a:prstGeom prst="rect">
            <a:avLst/>
          </a:prstGeom>
          <a:noFill/>
        </p:spPr>
      </p:pic>
      <p:pic>
        <p:nvPicPr>
          <p:cNvPr id="22531" name="Picture 3" descr="C:\Users\A\Desktop\2022-02-11 2\2 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8640"/>
            <a:ext cx="4464496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395288" y="1755775"/>
            <a:ext cx="8640762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5400" b="1">
                <a:solidFill>
                  <a:srgbClr val="002060"/>
                </a:solidFill>
                <a:cs typeface="Times New Roman" pitchFamily="18" charset="0"/>
              </a:rPr>
              <a:t>13. УЧАСТИЕ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5400" b="1">
                <a:solidFill>
                  <a:srgbClr val="002060"/>
                </a:solidFill>
                <a:cs typeface="Times New Roman" pitchFamily="18" charset="0"/>
              </a:rPr>
              <a:t>ПЕДАГОГА В </a:t>
            </a:r>
            <a:br>
              <a:rPr lang="ru-RU" sz="5400" b="1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5400" b="1">
                <a:solidFill>
                  <a:srgbClr val="002060"/>
                </a:solidFill>
                <a:cs typeface="Times New Roman" pitchFamily="18" charset="0"/>
              </a:rPr>
              <a:t>ПРОФЕССИОНАЛЬНЫХ КОНКУРСАХ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5400" b="1" i="1">
                <a:solidFill>
                  <a:srgbClr val="9900FF"/>
                </a:solidFill>
                <a:cs typeface="Times New Roman" pitchFamily="18" charset="0"/>
              </a:rPr>
              <a:t/>
            </a:r>
            <a:br>
              <a:rPr lang="ru-RU" sz="5400" b="1" i="1">
                <a:solidFill>
                  <a:srgbClr val="9900FF"/>
                </a:solidFill>
                <a:cs typeface="Times New Roman" pitchFamily="18" charset="0"/>
              </a:rPr>
            </a:br>
            <a:endParaRPr lang="ru-RU" sz="5400" b="1" i="1">
              <a:solidFill>
                <a:srgbClr val="9900FF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C:\Users\рс\Desktop\image002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Rectangle 4"/>
          <p:cNvSpPr>
            <a:spLocks noChangeArrowheads="1"/>
          </p:cNvSpPr>
          <p:nvPr/>
        </p:nvSpPr>
        <p:spPr bwMode="auto">
          <a:xfrm>
            <a:off x="2266950" y="1863725"/>
            <a:ext cx="687705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36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59429" name="Rectangle 5"/>
          <p:cNvSpPr>
            <a:spLocks noChangeArrowheads="1"/>
          </p:cNvSpPr>
          <p:nvPr/>
        </p:nvSpPr>
        <p:spPr bwMode="auto">
          <a:xfrm>
            <a:off x="444500" y="1376363"/>
            <a:ext cx="8159750" cy="52006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1.УЧАСТИЕ В ИННОВАЦИОННОЙ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(ЭКСПЕРИМЕНТАЛЬНОЙ) ДЕЯТЕЛЬНОСТИ</a:t>
            </a:r>
            <a:r>
              <a:rPr lang="ru-RU" sz="3600" i="1" dirty="0">
                <a:solidFill>
                  <a:srgbClr val="28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600" i="1" dirty="0">
                <a:solidFill>
                  <a:srgbClr val="28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2400" i="1" dirty="0">
                <a:solidFill>
                  <a:srgbClr val="280099"/>
                </a:solidFill>
                <a:latin typeface="Arial" charset="0"/>
              </a:rPr>
              <a:t> </a:t>
            </a:r>
            <a:br>
              <a:rPr lang="ru-RU" sz="2400" i="1" dirty="0">
                <a:solidFill>
                  <a:srgbClr val="280099"/>
                </a:solidFill>
                <a:latin typeface="Arial" charset="0"/>
              </a:rPr>
            </a:br>
            <a:endParaRPr lang="ru-RU" sz="2400" i="1" dirty="0">
              <a:solidFill>
                <a:srgbClr val="280099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\Desktop\2022-02-11 2\2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88640"/>
            <a:ext cx="4986570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\Desktop\Печать М\____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96799"/>
            <a:ext cx="8856984" cy="6464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F:\АТТЕСТАЦИЯ НА КАТЕГОРИЮД\Оксана\об итогах конкурсов Месячник нациоанльной культуры_page-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0088" y="422275"/>
            <a:ext cx="414813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6" descr="F:\АТТЕСТАЦИЯ НА КАТЕГОРИЮД\Оксана\об итогах конкурсов Месячник нациоанльной культуры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04813"/>
            <a:ext cx="4160838" cy="588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Desktop\АТТЕСТАЦИЯ ЛОМШИНА М.И 2\Печать М\Ломаш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6632"/>
            <a:ext cx="4392488" cy="6480720"/>
          </a:xfrm>
          <a:prstGeom prst="rect">
            <a:avLst/>
          </a:prstGeom>
          <a:noFill/>
        </p:spPr>
      </p:pic>
      <p:pic>
        <p:nvPicPr>
          <p:cNvPr id="1027" name="Picture 3" descr="C:\Users\A\Desktop\АТТЕСТАЦИЯ ЛОМШИНА М.И 2\Печать М\Ломшина на сайт\diplo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16632"/>
            <a:ext cx="4464495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D: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150" y="184150"/>
            <a:ext cx="4078288" cy="641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 descr="C:\Users\A\Desktop\2022-02-11 2\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4554522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347663" y="1376363"/>
            <a:ext cx="8447087" cy="6242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5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ru-RU" sz="5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ru-RU" sz="5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14. НАГРАДЫ И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5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ПООЩРЕНИЯ</a:t>
            </a:r>
            <a:br>
              <a:rPr lang="ru-RU" sz="5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5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ПЕДАГОГА</a:t>
            </a:r>
            <a:r>
              <a:rPr lang="ru-RU" sz="54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ru-RU" sz="54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endParaRPr lang="ru-RU" sz="5400" b="1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54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ru-RU" sz="54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endParaRPr lang="ru-RU" sz="54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\Desktop\Печать М\Ломшина-М.И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4104456" cy="6408712"/>
          </a:xfrm>
          <a:prstGeom prst="rect">
            <a:avLst/>
          </a:prstGeom>
          <a:noFill/>
        </p:spPr>
      </p:pic>
      <p:pic>
        <p:nvPicPr>
          <p:cNvPr id="3074" name="Picture 2" descr="C:\Users\A\Desktop\АТТЕСТАЦИЯ ЛОМШИНА М.И 2\Печать М\S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88640"/>
            <a:ext cx="4563607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\Desktop\980072К1.Б.2021.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4297336" cy="6076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 descr="C:\Users\1\Desktop\справк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14313"/>
            <a:ext cx="4143375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" descr="C:\Users\1\Desktop\программа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214313"/>
            <a:ext cx="4214813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рс\Desktop\image002_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Рисунок 2" descr="СПРАВКА_ШАБЛОН Кустова инновация-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300" y="527050"/>
            <a:ext cx="43307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\Desktop\2022-02-11 2\2 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48680"/>
            <a:ext cx="4392488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C:\Users\рс\Desktop\image002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163" y="-192088"/>
            <a:ext cx="9144001" cy="702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4651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1563" y="2420938"/>
            <a:ext cx="6780212" cy="1524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ПУБЛИКАЦИЙ, ВКЛЮЧАЯ ИНТЕРНЕТ 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ПУБЛИКАЦИИ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\Desktop\2022-02-11 2\2 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4211960" cy="6597352"/>
          </a:xfrm>
          <a:prstGeom prst="rect">
            <a:avLst/>
          </a:prstGeom>
          <a:noFill/>
        </p:spPr>
      </p:pic>
      <p:pic>
        <p:nvPicPr>
          <p:cNvPr id="3075" name="Picture 3" descr="C:\Users\A\Desktop\2022-02-11 2\2 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16632"/>
            <a:ext cx="4698538" cy="6624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8650</TotalTime>
  <Words>145</Words>
  <Application>Microsoft Office PowerPoint</Application>
  <PresentationFormat>Экран (4:3)</PresentationFormat>
  <Paragraphs>57</Paragraphs>
  <Slides>47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Сектор</vt:lpstr>
      <vt:lpstr>Министерство образования РМ</vt:lpstr>
      <vt:lpstr>Слайд 2</vt:lpstr>
      <vt:lpstr>Слайд 3</vt:lpstr>
      <vt:lpstr>Слайд 4</vt:lpstr>
      <vt:lpstr>Слайд 5</vt:lpstr>
      <vt:lpstr>Слайд 6</vt:lpstr>
      <vt:lpstr>2. Наставничество</vt:lpstr>
      <vt:lpstr>3. НАЛИЧИЕ ПУБЛИКАЦИЙ, ВКЛЮЧАЯ ИНТЕРНЕТ   ПУБЛИКАЦИИ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8. Экспертная деятельность</vt:lpstr>
      <vt:lpstr>   9. ОБЩЕСТВЕННО-ПЕДАГОГИЧЕСКАЯ АКТИВНОСТЬ ПЕДАГОГА:  УЧАСТИЕ В КОМИССИЯХ, ПЕДАГОГИЧЕСКИХ СООБЩЕСТВАХ, В ЖЮРИ КОНКУРСОВ  </vt:lpstr>
      <vt:lpstr>Слайд 30</vt:lpstr>
      <vt:lpstr>Слайд 31</vt:lpstr>
      <vt:lpstr>Слайд 32</vt:lpstr>
      <vt:lpstr>Слайд 33</vt:lpstr>
      <vt:lpstr>Слайд 34</vt:lpstr>
      <vt:lpstr>11. Качество взаимодействия с родителями</vt:lpstr>
      <vt:lpstr>Слайд 36</vt:lpstr>
      <vt:lpstr>   12. Работа с детьми из социально-неблагополучных семей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A</cp:lastModifiedBy>
  <cp:revision>749</cp:revision>
  <cp:lastPrinted>2022-01-20T05:23:40Z</cp:lastPrinted>
  <dcterms:created xsi:type="dcterms:W3CDTF">2010-08-04T11:06:49Z</dcterms:created>
  <dcterms:modified xsi:type="dcterms:W3CDTF">2022-02-14T09:38:43Z</dcterms:modified>
</cp:coreProperties>
</file>