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6"/>
  </p:notesMasterIdLst>
  <p:handoutMasterIdLst>
    <p:handoutMasterId r:id="rId37"/>
  </p:handoutMasterIdLst>
  <p:sldIdLst>
    <p:sldId id="262" r:id="rId2"/>
    <p:sldId id="256" r:id="rId3"/>
    <p:sldId id="263" r:id="rId4"/>
    <p:sldId id="281" r:id="rId5"/>
    <p:sldId id="282" r:id="rId6"/>
    <p:sldId id="283" r:id="rId7"/>
    <p:sldId id="284" r:id="rId8"/>
    <p:sldId id="285" r:id="rId9"/>
    <p:sldId id="286" r:id="rId10"/>
    <p:sldId id="309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5" r:id="rId19"/>
    <p:sldId id="294" r:id="rId20"/>
    <p:sldId id="296" r:id="rId21"/>
    <p:sldId id="297" r:id="rId22"/>
    <p:sldId id="298" r:id="rId23"/>
    <p:sldId id="299" r:id="rId24"/>
    <p:sldId id="300" r:id="rId25"/>
    <p:sldId id="278" r:id="rId26"/>
    <p:sldId id="302" r:id="rId27"/>
    <p:sldId id="280" r:id="rId28"/>
    <p:sldId id="303" r:id="rId29"/>
    <p:sldId id="275" r:id="rId30"/>
    <p:sldId id="305" r:id="rId31"/>
    <p:sldId id="304" r:id="rId32"/>
    <p:sldId id="308" r:id="rId33"/>
    <p:sldId id="264" r:id="rId34"/>
    <p:sldId id="266" r:id="rId35"/>
  </p:sldIdLst>
  <p:sldSz cx="9144000" cy="6858000" type="screen4x3"/>
  <p:notesSz cx="6858000" cy="9144000"/>
  <p:custDataLst>
    <p:tags r:id="rId3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 autoAdjust="0"/>
    <p:restoredTop sz="87455" autoAdjust="0"/>
  </p:normalViewPr>
  <p:slideViewPr>
    <p:cSldViewPr>
      <p:cViewPr>
        <p:scale>
          <a:sx n="88" d="100"/>
          <a:sy n="88" d="100"/>
        </p:scale>
        <p:origin x="-384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55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dirty="0" smtClean="0"/>
              <a:t>Бесплатно и без регистрации.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577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1502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217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299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0" y="3573016"/>
            <a:ext cx="4283968" cy="1980220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564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627784" y="692696"/>
            <a:ext cx="6516216" cy="882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2"/>
          <p:cNvSpPr>
            <a:spLocks noGrp="1"/>
          </p:cNvSpPr>
          <p:nvPr>
            <p:ph idx="1"/>
          </p:nvPr>
        </p:nvSpPr>
        <p:spPr>
          <a:xfrm>
            <a:off x="2843808" y="1700808"/>
            <a:ext cx="6192688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301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220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2114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4413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505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702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312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7335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216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562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50" r:id="rId13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redcham.schoolrm.ru/sveden/employees/43750/398050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44724"/>
            <a:ext cx="7308304" cy="1656184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solidFill>
                  <a:srgbClr val="FF0000"/>
                </a:solidFill>
              </a:rPr>
              <a:t>Министерство образования РМ</a:t>
            </a:r>
            <a:r>
              <a:rPr lang="ru-RU" sz="2700" b="1" dirty="0" smtClean="0">
                <a:solidFill>
                  <a:srgbClr val="FF0000"/>
                </a:solidFill>
              </a:rPr>
              <a:t/>
            </a:r>
            <a:br>
              <a:rPr lang="ru-RU" sz="2700" b="1" dirty="0" smtClean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>Портфолио 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i="1" dirty="0" err="1" smtClean="0">
                <a:solidFill>
                  <a:schemeClr val="accent1">
                    <a:lumMod val="50000"/>
                  </a:schemeClr>
                </a:solidFill>
              </a:rPr>
              <a:t>Чукановой</a:t>
            </a: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</a:rPr>
              <a:t> Елены Валентиновны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altLang="ru-RU" sz="2700" b="0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 «Детский сад комбинированного вида </a:t>
            </a:r>
            <a:br>
              <a:rPr lang="ru-RU" altLang="ru-RU" sz="2700" b="0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700" b="0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«Аленький цветочек»</a:t>
            </a:r>
            <a:br>
              <a:rPr lang="ru-RU" altLang="ru-RU" sz="2700" b="0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700" b="0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МБДОУ «Детский сад «Планета детства» </a:t>
            </a:r>
            <a:br>
              <a:rPr lang="ru-RU" altLang="ru-RU" sz="2700" b="0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700" b="0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комбинированного вида» </a:t>
            </a:r>
            <a:br>
              <a:rPr lang="ru-RU" altLang="ru-RU" sz="2700" b="0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700" b="0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altLang="ru-RU" sz="2700" b="0" i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пгт.Комсомольский</a:t>
            </a:r>
            <a:r>
              <a:rPr lang="ru-RU" altLang="ru-RU" sz="2700" b="0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altLang="ru-RU" sz="2700" b="0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700" b="0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700" b="0" i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Чамзинского</a:t>
            </a:r>
            <a:r>
              <a:rPr lang="ru-RU" altLang="ru-RU" sz="2700" b="0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 района РМ</a:t>
            </a:r>
            <a:endParaRPr lang="ru-RU" sz="27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3501008"/>
            <a:ext cx="7992888" cy="3672408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Дата рождения: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13.02.1976г.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Профессиональное образование: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МГПИ </a:t>
            </a:r>
            <a:r>
              <a:rPr lang="ru-RU" altLang="ru-RU" sz="3100" dirty="0">
                <a:solidFill>
                  <a:schemeClr val="accent4">
                    <a:lumMod val="50000"/>
                  </a:schemeClr>
                </a:solidFill>
              </a:rPr>
              <a:t>«Мордовский государственный педагогический институт имени М.Е. </a:t>
            </a:r>
            <a:r>
              <a:rPr lang="ru-RU" altLang="ru-RU" sz="3100" dirty="0" err="1">
                <a:solidFill>
                  <a:schemeClr val="accent4">
                    <a:lumMod val="50000"/>
                  </a:schemeClr>
                </a:solidFill>
              </a:rPr>
              <a:t>Евсевьева</a:t>
            </a:r>
            <a:r>
              <a:rPr lang="ru-RU" altLang="ru-RU" sz="3100" dirty="0" smtClean="0">
                <a:solidFill>
                  <a:schemeClr val="accent4">
                    <a:lumMod val="50000"/>
                  </a:schemeClr>
                </a:solidFill>
              </a:rPr>
              <a:t>»</a:t>
            </a:r>
          </a:p>
          <a:p>
            <a:r>
              <a:rPr lang="ru-RU" sz="3100" dirty="0" smtClean="0">
                <a:solidFill>
                  <a:schemeClr val="accent4">
                    <a:lumMod val="50000"/>
                  </a:schemeClr>
                </a:solidFill>
              </a:rPr>
              <a:t>Квалификация – педагог дошкольного образования по специальности «Педагогика и методика дошкольного образования».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№ диплома, </a:t>
            </a:r>
            <a:r>
              <a:rPr lang="ru-RU" b="1" dirty="0">
                <a:solidFill>
                  <a:srgbClr val="FF0000"/>
                </a:solidFill>
              </a:rPr>
              <a:t>дата </a:t>
            </a:r>
            <a:r>
              <a:rPr lang="ru-RU" b="1" dirty="0" smtClean="0">
                <a:solidFill>
                  <a:srgbClr val="FF0000"/>
                </a:solidFill>
              </a:rPr>
              <a:t>выдачи</a:t>
            </a:r>
            <a:r>
              <a:rPr lang="ru-RU" dirty="0" smtClean="0">
                <a:solidFill>
                  <a:srgbClr val="FF0000"/>
                </a:solidFill>
              </a:rPr>
              <a:t>: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БВС 0450894,30.06.1999г</a:t>
            </a:r>
            <a:r>
              <a:rPr lang="ru-RU" dirty="0">
                <a:solidFill>
                  <a:srgbClr val="FF0000"/>
                </a:solidFill>
              </a:rPr>
              <a:t>.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Стаж педагогической работы </a:t>
            </a:r>
            <a:r>
              <a:rPr lang="ru-RU" b="1" dirty="0" smtClean="0">
                <a:solidFill>
                  <a:srgbClr val="FF0000"/>
                </a:solidFill>
              </a:rPr>
              <a:t>:(</a:t>
            </a:r>
            <a:r>
              <a:rPr lang="ru-RU" b="1" dirty="0">
                <a:solidFill>
                  <a:srgbClr val="FF0000"/>
                </a:solidFill>
              </a:rPr>
              <a:t>по специальности</a:t>
            </a:r>
            <a:r>
              <a:rPr lang="ru-RU" b="1" dirty="0" smtClean="0">
                <a:solidFill>
                  <a:srgbClr val="FF0000"/>
                </a:solidFill>
              </a:rPr>
              <a:t>):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26 лет.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Общий трудовой </a:t>
            </a:r>
            <a:r>
              <a:rPr lang="ru-RU" b="1" dirty="0" smtClean="0">
                <a:solidFill>
                  <a:srgbClr val="FF0000"/>
                </a:solidFill>
              </a:rPr>
              <a:t>стаж: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26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лет.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Наличие квалификационной категории: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первая,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приказ МО РМ от 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22.12.2015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№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1231. 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476672"/>
            <a:ext cx="194421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QWERT\Desktop\ЧУКАНОВА\КДС-ДО № 60-1720-Вдовина Валерия-1(1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357166"/>
            <a:ext cx="4463235" cy="607219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788" y="260648"/>
            <a:ext cx="423947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2746" y="235678"/>
            <a:ext cx="4257620" cy="585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997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8640"/>
            <a:ext cx="4481044" cy="63367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260648"/>
            <a:ext cx="4328282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5190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88640"/>
            <a:ext cx="4379202" cy="619268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6626" y="202902"/>
            <a:ext cx="4420038" cy="625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369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95566"/>
            <a:ext cx="4680520" cy="6618786"/>
          </a:xfrm>
        </p:spPr>
      </p:pic>
    </p:spTree>
    <p:extLst>
      <p:ext uri="{BB962C8B-B14F-4D97-AF65-F5344CB8AC3E}">
        <p14:creationId xmlns:p14="http://schemas.microsoft.com/office/powerpoint/2010/main" xmlns="" val="329048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2505"/>
            <a:ext cx="8229600" cy="1143000"/>
          </a:xfrm>
        </p:spPr>
        <p:txBody>
          <a:bodyPr>
            <a:noAutofit/>
          </a:bodyPr>
          <a:lstStyle/>
          <a:p>
            <a:pPr lvl="0" defTabSz="449263" eaLnBrk="0" fontAlgn="base" hangingPunct="0">
              <a:spcAft>
                <a:spcPct val="0"/>
              </a:spcAft>
              <a:defRPr/>
            </a:pPr>
            <a:r>
              <a:rPr lang="ru-RU" altLang="ru-RU" sz="3200" b="1" dirty="0" smtClean="0">
                <a:solidFill>
                  <a:srgbClr val="C00000"/>
                </a:solidFill>
                <a:latin typeface="Arial"/>
                <a:ea typeface="MS Gothic" pitchFamily="49" charset="-128"/>
                <a:cs typeface="Times New Roman" pitchFamily="18" charset="0"/>
              </a:rPr>
              <a:t>5. Наличие авторских программ, методических пособий</a:t>
            </a:r>
            <a:br>
              <a:rPr lang="ru-RU" altLang="ru-RU" sz="3200" b="1" dirty="0" smtClean="0">
                <a:solidFill>
                  <a:srgbClr val="C00000"/>
                </a:solidFill>
                <a:latin typeface="Arial"/>
                <a:ea typeface="MS Gothic" pitchFamily="49" charset="-128"/>
                <a:cs typeface="Times New Roman" pitchFamily="18" charset="0"/>
              </a:rPr>
            </a:b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0539" y="33786"/>
            <a:ext cx="184731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altLang="ru-RU" sz="2800" b="1" i="1" dirty="0" smtClean="0">
              <a:solidFill>
                <a:srgbClr val="C00000"/>
              </a:solidFill>
              <a:latin typeface="Arial"/>
              <a:ea typeface="MS Gothic" pitchFamily="49" charset="-128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79854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826" y="260648"/>
            <a:ext cx="8229600" cy="1143000"/>
          </a:xfrm>
        </p:spPr>
        <p:txBody>
          <a:bodyPr>
            <a:noAutofit/>
          </a:bodyPr>
          <a:lstStyle/>
          <a:p>
            <a:pPr lvl="0" defTabSz="449263" eaLnBrk="0" fontAlgn="base" hangingPunct="0">
              <a:spcAft>
                <a:spcPct val="0"/>
              </a:spcAft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latin typeface="Arial"/>
                <a:ea typeface="MS Gothic" pitchFamily="49" charset="-128"/>
                <a:cs typeface="Times New Roman" pitchFamily="18" charset="0"/>
              </a:rPr>
              <a:t>6. Выступления </a:t>
            </a:r>
            <a:r>
              <a:rPr lang="ru-RU" altLang="ru-RU" sz="2400" b="1" dirty="0">
                <a:solidFill>
                  <a:srgbClr val="C00000"/>
                </a:solidFill>
                <a:latin typeface="Arial"/>
                <a:ea typeface="MS Gothic" pitchFamily="49" charset="-128"/>
                <a:cs typeface="Times New Roman" pitchFamily="18" charset="0"/>
              </a:rPr>
              <a:t>на научно-практических конференциях, педагогических чтениях, семинарах, секциях, методических </a:t>
            </a:r>
            <a:r>
              <a:rPr lang="ru-RU" altLang="ru-RU" sz="2400" b="1" dirty="0" smtClean="0">
                <a:solidFill>
                  <a:srgbClr val="C00000"/>
                </a:solidFill>
                <a:latin typeface="Arial"/>
                <a:ea typeface="MS Gothic" pitchFamily="49" charset="-128"/>
                <a:cs typeface="Times New Roman" pitchFamily="18" charset="0"/>
              </a:rPr>
              <a:t>объединениях (</a:t>
            </a:r>
            <a:r>
              <a:rPr lang="ru-RU" altLang="ru-RU" sz="2400" b="1" dirty="0" err="1" smtClean="0">
                <a:solidFill>
                  <a:srgbClr val="C00000"/>
                </a:solidFill>
                <a:latin typeface="Arial"/>
                <a:ea typeface="MS Gothic" pitchFamily="49" charset="-128"/>
                <a:cs typeface="Times New Roman" pitchFamily="18" charset="0"/>
              </a:rPr>
              <a:t>очно</a:t>
            </a:r>
            <a:r>
              <a:rPr lang="ru-RU" altLang="ru-RU" sz="2400" b="1" dirty="0" smtClean="0">
                <a:solidFill>
                  <a:srgbClr val="C00000"/>
                </a:solidFill>
                <a:latin typeface="Arial"/>
                <a:ea typeface="MS Gothic" pitchFamily="49" charset="-128"/>
                <a:cs typeface="Times New Roman" pitchFamily="18" charset="0"/>
              </a:rPr>
              <a:t>):</a:t>
            </a:r>
            <a:r>
              <a:rPr lang="ru-RU" sz="2400" b="1" dirty="0">
                <a:solidFill>
                  <a:prstClr val="white"/>
                </a:solidFill>
                <a:latin typeface="Arial"/>
                <a:ea typeface="MS Gothic" pitchFamily="49" charset="-128"/>
                <a:cs typeface="Times New Roman" pitchFamily="18" charset="0"/>
              </a:rPr>
              <a:t/>
            </a:r>
            <a:br>
              <a:rPr lang="ru-RU" sz="2400" b="1" dirty="0">
                <a:solidFill>
                  <a:prstClr val="white"/>
                </a:solidFill>
                <a:latin typeface="Arial"/>
                <a:ea typeface="MS Gothic" pitchFamily="49" charset="-128"/>
                <a:cs typeface="Times New Roman" pitchFamily="18" charset="0"/>
              </a:rPr>
            </a:br>
            <a:endParaRPr lang="ru-RU" sz="24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96171914"/>
              </p:ext>
            </p:extLst>
          </p:nvPr>
        </p:nvGraphicFramePr>
        <p:xfrm>
          <a:off x="457200" y="1600200"/>
          <a:ext cx="8435280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2392"/>
                <a:gridCol w="1224136"/>
                <a:gridCol w="1296144"/>
                <a:gridCol w="1944216"/>
                <a:gridCol w="1584176"/>
                <a:gridCol w="194421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Уровень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 выступления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Сентябрь 2018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МБДОУ Д/с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«Аленький цветочек»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Муниципальный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«Развитие творческих способностей дошкольников</a:t>
                      </a:r>
                      <a:r>
                        <a:rPr lang="ru-RU" baseline="0" dirty="0" smtClean="0"/>
                        <a:t> через нетрадиционные техники изобразительной деятельности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Августовское секционное совещание педагогов средних  групп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Чамзинского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Lucida Sans Unicode" pitchFamily="34" charset="0"/>
                        </a:rPr>
                        <a:t> муниципального района.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Февраль</a:t>
                      </a:r>
                    </a:p>
                    <a:p>
                      <a:r>
                        <a:rPr lang="ru-RU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МБДОУ Д/с «Аленький цветочек»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Образовательная организация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«Все работы хороши» (викторина для педагогов)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Педагогический совет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91104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22178074"/>
              </p:ext>
            </p:extLst>
          </p:nvPr>
        </p:nvGraphicFramePr>
        <p:xfrm>
          <a:off x="539552" y="764705"/>
          <a:ext cx="8424936" cy="31638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56"/>
                <a:gridCol w="1080120"/>
                <a:gridCol w="1368152"/>
                <a:gridCol w="1944216"/>
                <a:gridCol w="1656184"/>
                <a:gridCol w="1872208"/>
              </a:tblGrid>
              <a:tr h="1152128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Уровень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 выступления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Апрель </a:t>
                      </a:r>
                    </a:p>
                    <a:p>
                      <a:r>
                        <a:rPr lang="ru-RU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МБДОУ Д/с</a:t>
                      </a:r>
                    </a:p>
                    <a:p>
                      <a:r>
                        <a:rPr lang="ru-RU" dirty="0" smtClean="0"/>
                        <a:t>«Аленький цветочек»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Образовательная организация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«Знания, умения</a:t>
                      </a:r>
                      <a:r>
                        <a:rPr lang="ru-RU" baseline="0" dirty="0" smtClean="0"/>
                        <a:t> и навыки, необходимые для изображения предметов»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Педагогический</a:t>
                      </a:r>
                      <a:r>
                        <a:rPr lang="ru-RU" baseline="0" dirty="0" smtClean="0"/>
                        <a:t> совет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67065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859"/>
          <a:stretch/>
        </p:blipFill>
        <p:spPr bwMode="auto">
          <a:xfrm rot="5400000">
            <a:off x="-664634" y="1272843"/>
            <a:ext cx="5596039" cy="3756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72" r="8075"/>
          <a:stretch/>
        </p:blipFill>
        <p:spPr bwMode="auto">
          <a:xfrm rot="5400000">
            <a:off x="3554606" y="1370631"/>
            <a:ext cx="5596045" cy="356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01905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22" r="6894"/>
          <a:stretch/>
        </p:blipFill>
        <p:spPr bwMode="auto">
          <a:xfrm rot="5400000">
            <a:off x="1612878" y="1275554"/>
            <a:ext cx="6076163" cy="390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0080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800" dirty="0"/>
              <a:t/>
            </a:r>
            <a:br>
              <a:rPr lang="ru-RU" sz="4800" dirty="0"/>
            </a:br>
            <a:endParaRPr lang="ru-RU" sz="4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224837"/>
            <a:ext cx="7236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Характеристика-представление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54" r="3464"/>
          <a:stretch/>
        </p:blipFill>
        <p:spPr bwMode="auto">
          <a:xfrm rot="5400000">
            <a:off x="1740147" y="2024554"/>
            <a:ext cx="5592621" cy="34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5787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4000" b="1" dirty="0" smtClean="0">
                <a:solidFill>
                  <a:srgbClr val="C00000"/>
                </a:solidFill>
                <a:cs typeface="Times New Roman" pitchFamily="18" charset="0"/>
              </a:rPr>
              <a:t>. Проведение открытых занятий, мастер-классов, мероприятий</a:t>
            </a:r>
            <a:r>
              <a:rPr lang="ru-RU" b="1" dirty="0" smtClean="0">
                <a:cs typeface="Times New Roman" pitchFamily="18" charset="0"/>
              </a:rPr>
              <a:t/>
            </a:r>
            <a:br>
              <a:rPr lang="ru-RU" b="1" dirty="0" smtClean="0"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55509608"/>
              </p:ext>
            </p:extLst>
          </p:nvPr>
        </p:nvGraphicFramePr>
        <p:xfrm>
          <a:off x="457200" y="1600200"/>
          <a:ext cx="8229600" cy="3749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400"/>
                <a:gridCol w="1512168"/>
                <a:gridCol w="2088232"/>
                <a:gridCol w="1440160"/>
                <a:gridCol w="1080120"/>
                <a:gridCol w="159452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Уровень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мероприятия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Март 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СП «Детский </a:t>
                      </a:r>
                      <a:r>
                        <a:rPr lang="ru-RU" dirty="0" smtClean="0"/>
                        <a:t>сад комбинированного вида                         «Аленький цветочек»</a:t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> МБДОУ «Детский сад «Планета детства»               комбинированного вида» </a:t>
                      </a:r>
                      <a:br>
                        <a:rPr lang="ru-RU" dirty="0" smtClean="0"/>
                      </a:b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Муниципальный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«Лесной гость»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Районное методическое объединение для воспитателей младших групп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202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648"/>
            <a:ext cx="4824536" cy="643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4119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227659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7484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активность педагога: участие в комиссиях, педагогических сообществах, в жюри конкурсов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24373244"/>
              </p:ext>
            </p:extLst>
          </p:nvPr>
        </p:nvGraphicFramePr>
        <p:xfrm>
          <a:off x="539552" y="2204864"/>
          <a:ext cx="8229600" cy="1376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9842"/>
                <a:gridCol w="3456384"/>
                <a:gridCol w="1296144"/>
                <a:gridCol w="311723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Член профсоюзного комитета ДОУ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Образовательная организация</a:t>
                      </a:r>
                    </a:p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87066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89" r="7482"/>
          <a:stretch/>
        </p:blipFill>
        <p:spPr bwMode="auto">
          <a:xfrm rot="5400000">
            <a:off x="1551149" y="1265275"/>
            <a:ext cx="6304225" cy="415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108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236296" cy="882937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10</a:t>
            </a:r>
            <a:r>
              <a:rPr lang="ru-RU" sz="3600" b="1" dirty="0" smtClean="0">
                <a:solidFill>
                  <a:srgbClr val="C00000"/>
                </a:solidFill>
              </a:rPr>
              <a:t>. Позитивные результаты работы с воспитанниками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18"/>
          <a:stretch/>
        </p:blipFill>
        <p:spPr bwMode="auto">
          <a:xfrm>
            <a:off x="788276" y="1539720"/>
            <a:ext cx="3567699" cy="508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586"/>
          <a:stretch/>
        </p:blipFill>
        <p:spPr bwMode="auto">
          <a:xfrm rot="5400000">
            <a:off x="3899949" y="2422039"/>
            <a:ext cx="5088259" cy="331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6967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11. Качество </a:t>
            </a:r>
            <a:r>
              <a:rPr lang="ru-RU" b="1" dirty="0" err="1" smtClean="0">
                <a:solidFill>
                  <a:srgbClr val="C00000"/>
                </a:solidFill>
              </a:rPr>
              <a:t>взаимодейтсвия</a:t>
            </a:r>
            <a:r>
              <a:rPr lang="ru-RU" b="1" dirty="0" smtClean="0">
                <a:solidFill>
                  <a:srgbClr val="C00000"/>
                </a:solidFill>
              </a:rPr>
              <a:t> с родителями: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C:\Users\Детский сад Аленький\Desktop\справка 1Е.В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428736"/>
            <a:ext cx="3714776" cy="52541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80615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100392" cy="88293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12. Работа с детьми из социально-неблагополучных семей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78" t="3384" r="10067"/>
          <a:stretch/>
        </p:blipFill>
        <p:spPr bwMode="auto">
          <a:xfrm rot="5400000">
            <a:off x="2049123" y="2279469"/>
            <a:ext cx="5115886" cy="338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61658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29600" cy="1143000"/>
          </a:xfrm>
        </p:spPr>
        <p:txBody>
          <a:bodyPr>
            <a:normAutofit fontScale="90000"/>
          </a:bodyPr>
          <a:lstStyle/>
          <a:p>
            <a:pPr lvl="0" defTabSz="449263" eaLnBrk="0" fontAlgn="base" hangingPunct="0">
              <a:spcAft>
                <a:spcPct val="0"/>
              </a:spcAft>
            </a:pPr>
            <a:r>
              <a:rPr lang="ru-RU" altLang="ru-RU" sz="4000" b="1" dirty="0">
                <a:solidFill>
                  <a:srgbClr val="C00000"/>
                </a:solidFill>
                <a:latin typeface="Arial" charset="0"/>
                <a:ea typeface="MS Gothic" pitchFamily="49" charset="-128"/>
                <a:cs typeface="Lucida Sans Unicode"/>
              </a:rPr>
              <a:t>13</a:t>
            </a:r>
            <a:r>
              <a:rPr lang="ru-RU" altLang="ru-RU" sz="4000" b="1" dirty="0" smtClean="0">
                <a:solidFill>
                  <a:srgbClr val="C00000"/>
                </a:solidFill>
                <a:latin typeface="Arial" charset="0"/>
                <a:ea typeface="MS Gothic" pitchFamily="49" charset="-128"/>
                <a:cs typeface="Lucida Sans Unicode"/>
              </a:rPr>
              <a:t>. Участие </a:t>
            </a:r>
            <a:r>
              <a:rPr lang="ru-RU" altLang="ru-RU" sz="4000" b="1" dirty="0">
                <a:solidFill>
                  <a:srgbClr val="C00000"/>
                </a:solidFill>
                <a:latin typeface="Arial" charset="0"/>
                <a:ea typeface="MS Gothic" pitchFamily="49" charset="-128"/>
                <a:cs typeface="Lucida Sans Unicode"/>
              </a:rPr>
              <a:t>педагога в профессиональных конкурсах</a:t>
            </a:r>
            <a:r>
              <a:rPr lang="ru-RU" altLang="ru-RU" sz="1800" dirty="0">
                <a:solidFill>
                  <a:srgbClr val="C00000"/>
                </a:solidFill>
                <a:latin typeface="Arial" charset="0"/>
                <a:ea typeface="MS Gothic" pitchFamily="49" charset="-128"/>
                <a:cs typeface="Lucida Sans Unicode"/>
              </a:rPr>
              <a:t>.</a:t>
            </a:r>
            <a:r>
              <a:rPr lang="ru-RU" altLang="ru-RU" sz="1800" dirty="0">
                <a:solidFill>
                  <a:prstClr val="white"/>
                </a:solidFill>
                <a:latin typeface="Arial" charset="0"/>
                <a:ea typeface="MS Gothic" pitchFamily="49" charset="-128"/>
                <a:cs typeface="Lucida Sans Unicode"/>
              </a:rPr>
              <a:t/>
            </a:r>
            <a:br>
              <a:rPr lang="ru-RU" altLang="ru-RU" sz="1800" dirty="0">
                <a:solidFill>
                  <a:prstClr val="white"/>
                </a:solidFill>
                <a:latin typeface="Arial" charset="0"/>
                <a:ea typeface="MS Gothic" pitchFamily="49" charset="-128"/>
                <a:cs typeface="Lucida Sans Unicode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6501375"/>
              </p:ext>
            </p:extLst>
          </p:nvPr>
        </p:nvGraphicFramePr>
        <p:xfrm>
          <a:off x="467544" y="1844824"/>
          <a:ext cx="8568952" cy="3627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0065"/>
                <a:gridCol w="2722303"/>
                <a:gridCol w="2160240"/>
                <a:gridCol w="1512168"/>
                <a:gridCol w="1584176"/>
              </a:tblGrid>
              <a:tr h="581975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№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Название конкурса, номинация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Уровень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Дата проведения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Достижения</a:t>
                      </a:r>
                      <a:endParaRPr lang="ru-RU" sz="2000" dirty="0"/>
                    </a:p>
                  </a:txBody>
                  <a:tcPr/>
                </a:tc>
              </a:tr>
              <a:tr h="813837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«Проектная</a:t>
                      </a:r>
                      <a:r>
                        <a:rPr lang="ru-RU" sz="2000" baseline="0" dirty="0" smtClean="0"/>
                        <a:t> деятельность в ДОУ».</a:t>
                      </a:r>
                      <a:endParaRPr lang="ru-RU" sz="2000" dirty="0" smtClean="0"/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Всероссийский конкурс.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Март 2020г.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 </a:t>
                      </a:r>
                      <a:r>
                        <a:rPr lang="ru-RU" sz="2000" smtClean="0"/>
                        <a:t>1 место.</a:t>
                      </a:r>
                      <a:endParaRPr lang="ru-RU" sz="2000" dirty="0" smtClean="0"/>
                    </a:p>
                    <a:p>
                      <a:endParaRPr lang="ru-RU" sz="2000" dirty="0"/>
                    </a:p>
                  </a:txBody>
                  <a:tcPr/>
                </a:tc>
              </a:tr>
              <a:tr h="404388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«Основные</a:t>
                      </a:r>
                      <a:r>
                        <a:rPr lang="ru-RU" sz="2000" baseline="0" dirty="0" smtClean="0"/>
                        <a:t> принципы национальной системы профессионального роста педагогических работников».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Международная  профессиональная олимпиада.    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Сентябрь 2020г.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III</a:t>
                      </a:r>
                      <a:r>
                        <a:rPr lang="ru-RU" sz="2000" dirty="0" smtClean="0"/>
                        <a:t>-я степень.  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60160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3264"/>
            <a:ext cx="5760640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8488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61711" y="980728"/>
            <a:ext cx="8316416" cy="88293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Представление </a:t>
            </a:r>
            <a:r>
              <a:rPr lang="ru-RU" b="1" dirty="0">
                <a:solidFill>
                  <a:srgbClr val="FF0000"/>
                </a:solidFill>
              </a:rPr>
              <a:t>собственного инновационного педагогического </a:t>
            </a:r>
            <a:r>
              <a:rPr lang="ru-RU" b="1" dirty="0" smtClean="0">
                <a:solidFill>
                  <a:srgbClr val="FF0000"/>
                </a:solidFill>
              </a:rPr>
              <a:t>опыта на тему: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683568" y="2852936"/>
            <a:ext cx="8136904" cy="37856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«Развитие творческих способностей у детей дошкольного возраста в изобразительной деятельности посредством  нетрадиционных техник рисования»</a:t>
            </a:r>
          </a:p>
          <a:p>
            <a:pPr eaLnBrk="0" hangingPunct="0"/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  <a:p>
            <a:pPr algn="ctr" eaLnBrk="0" hangingPunct="0"/>
            <a:r>
              <a:rPr lang="ru-RU" sz="2400" b="1" dirty="0" smtClean="0">
                <a:solidFill>
                  <a:srgbClr val="FF0000"/>
                </a:solidFill>
                <a:latin typeface="Arial" charset="0"/>
              </a:rPr>
              <a:t>ПОРТФОЛИО </a:t>
            </a:r>
          </a:p>
          <a:p>
            <a:pPr algn="ctr" eaLnBrk="0" hangingPunct="0"/>
            <a:r>
              <a:rPr lang="en-US" sz="2400" b="1" dirty="0" smtClean="0">
                <a:solidFill>
                  <a:srgbClr val="FF0000"/>
                </a:solidFill>
                <a:latin typeface="Arial" charset="0"/>
                <a:hlinkClick r:id="rId2"/>
              </a:rPr>
              <a:t>https://redcham.schoolrm.ru/sveden/employees/43750/398050/</a:t>
            </a:r>
            <a:endParaRPr lang="ru-RU" sz="2400" b="1" dirty="0" smtClean="0">
              <a:solidFill>
                <a:srgbClr val="FF0000"/>
              </a:solidFill>
              <a:latin typeface="Arial" charset="0"/>
            </a:endParaRPr>
          </a:p>
          <a:p>
            <a:pPr eaLnBrk="0" hangingPunct="0"/>
            <a:endParaRPr lang="ru-RU" sz="24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  <a:p>
            <a:pPr eaLnBrk="0" hangingPunct="0"/>
            <a:endParaRPr lang="en-US" sz="2400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302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1714488"/>
            <a:ext cx="3643338" cy="1428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636"/>
          <a:stretch/>
        </p:blipFill>
        <p:spPr bwMode="auto">
          <a:xfrm rot="5400000">
            <a:off x="1314618" y="1251740"/>
            <a:ext cx="6603302" cy="423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78747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 педагога в </a:t>
            </a:r>
            <a:r>
              <a:rPr lang="ru-RU" alt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общественностью.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3546821"/>
              </p:ext>
            </p:extLst>
          </p:nvPr>
        </p:nvGraphicFramePr>
        <p:xfrm>
          <a:off x="467544" y="1700808"/>
          <a:ext cx="8267978" cy="44646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1094"/>
                <a:gridCol w="4123597"/>
                <a:gridCol w="2097970"/>
                <a:gridCol w="1395317"/>
              </a:tblGrid>
              <a:tr h="35970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№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Поощрения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Уровень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Дата</a:t>
                      </a:r>
                      <a:endParaRPr lang="ru-RU" sz="1400" dirty="0"/>
                    </a:p>
                  </a:txBody>
                  <a:tcPr/>
                </a:tc>
              </a:tr>
              <a:tr h="65410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Грамота за активное участие в подготовке и проведении Выборов Главы Республики Мордовии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Республиканский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Сентябрь 2017</a:t>
                      </a:r>
                      <a:endParaRPr lang="ru-RU" sz="1400" dirty="0"/>
                    </a:p>
                  </a:txBody>
                  <a:tcPr/>
                </a:tc>
              </a:tr>
              <a:tr h="71438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Благодарность за успешную работу</a:t>
                      </a:r>
                      <a:r>
                        <a:rPr lang="ru-RU" sz="1400" baseline="0" dirty="0" smtClean="0"/>
                        <a:t> по подготовке проведению выборов Президента Российской Федерации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Всероссийский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Март 2018</a:t>
                      </a:r>
                      <a:endParaRPr lang="ru-RU" sz="1400" dirty="0"/>
                    </a:p>
                  </a:txBody>
                  <a:tcPr/>
                </a:tc>
              </a:tr>
              <a:tr h="84011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Почетная грамота за многолетний добросовестный труд и достигнутые  успехи в профессиональной деятельности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Республиканский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Сентябрь 2018</a:t>
                      </a:r>
                      <a:endParaRPr lang="ru-RU" sz="1400" dirty="0"/>
                    </a:p>
                  </a:txBody>
                  <a:tcPr/>
                </a:tc>
              </a:tr>
              <a:tr h="71438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Благодарственное письмо  за большой личный вклад в подготовку</a:t>
                      </a:r>
                      <a:r>
                        <a:rPr lang="ru-RU" sz="1400" baseline="0" dirty="0" smtClean="0"/>
                        <a:t> и успешное проведение выборов Президента РФ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Республиканский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Март 2018</a:t>
                      </a:r>
                      <a:endParaRPr lang="ru-RU" sz="1400" dirty="0"/>
                    </a:p>
                  </a:txBody>
                  <a:tcPr/>
                </a:tc>
              </a:tr>
              <a:tr h="48292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Благодарность от родителей</a:t>
                      </a:r>
                    </a:p>
                    <a:p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Образовательная организация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Май 2018</a:t>
                      </a:r>
                      <a:endParaRPr lang="ru-RU" sz="1400" dirty="0"/>
                    </a:p>
                  </a:txBody>
                  <a:tcPr/>
                </a:tc>
              </a:tr>
              <a:tr h="62948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Диплом за подготовку победителей конкурса «</a:t>
                      </a:r>
                      <a:r>
                        <a:rPr lang="ru-RU" sz="1400" smtClean="0"/>
                        <a:t>Дары осени»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Международный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Сентябрь 2020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31090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507" y="332656"/>
            <a:ext cx="4161908" cy="588373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049186" cy="572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560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03342"/>
            <a:ext cx="4248472" cy="6006107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6" r="4827"/>
          <a:stretch/>
        </p:blipFill>
        <p:spPr bwMode="auto">
          <a:xfrm>
            <a:off x="4761186" y="260648"/>
            <a:ext cx="3720662" cy="588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6162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58" t="4013" r="13118" b="2888"/>
          <a:stretch/>
        </p:blipFill>
        <p:spPr bwMode="auto">
          <a:xfrm rot="5400000">
            <a:off x="-638682" y="995815"/>
            <a:ext cx="4979951" cy="341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QWERT\Desktop\КВС-ДО № 60-1720-Чуканова Елена Валентиновна-1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14290"/>
            <a:ext cx="3524230" cy="49843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2597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82" r="5298"/>
          <a:stretch/>
        </p:blipFill>
        <p:spPr bwMode="auto">
          <a:xfrm>
            <a:off x="251520" y="599589"/>
            <a:ext cx="8554246" cy="542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9402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alt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609626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4000" b="1" dirty="0" smtClean="0">
                <a:solidFill>
                  <a:srgbClr val="C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2. Наставничество</a:t>
            </a:r>
            <a:r>
              <a:rPr lang="ru-RU" altLang="ru-RU" b="1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altLang="ru-RU" b="1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74562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3. Наличие публикаций</a:t>
            </a:r>
            <a:endParaRPr lang="ru-RU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0269331"/>
              </p:ext>
            </p:extLst>
          </p:nvPr>
        </p:nvGraphicFramePr>
        <p:xfrm>
          <a:off x="457200" y="1600200"/>
          <a:ext cx="8229600" cy="28323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82068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Название публикации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Уровень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Дата публикаций 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Место публикации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Статья «Воспитываем</a:t>
                      </a:r>
                      <a:r>
                        <a:rPr lang="ru-RU" baseline="0" dirty="0" smtClean="0"/>
                        <a:t> милосердие </a:t>
                      </a:r>
                      <a:r>
                        <a:rPr lang="ru-RU" baseline="0" smtClean="0"/>
                        <a:t>в детях»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Муниципальный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Сентябрь</a:t>
                      </a:r>
                      <a:r>
                        <a:rPr lang="ru-RU" baseline="0" dirty="0" smtClean="0"/>
                        <a:t> 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Газета «Знамя» </a:t>
                      </a:r>
                      <a:r>
                        <a:rPr lang="ru-RU" sz="1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Чамзинского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 Республики Мордовия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57242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QWERT\Desktop\IMG-d4ed8b56198ccd41d834c60691d68968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214237"/>
            <a:ext cx="4589932" cy="59294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963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spc="-1" dirty="0">
                <a:solidFill>
                  <a:srgbClr val="C00000"/>
                </a:solidFill>
                <a:latin typeface="Arial"/>
                <a:ea typeface="MS Gothic" panose="020B0609070205080204" pitchFamily="49" charset="-128"/>
                <a:cs typeface="Times New Roman" pitchFamily="18" charset="0"/>
              </a:rPr>
              <a:t>4</a:t>
            </a:r>
            <a:r>
              <a:rPr lang="ru-RU" sz="2800" b="1" spc="-1" dirty="0" smtClean="0">
                <a:solidFill>
                  <a:srgbClr val="C00000"/>
                </a:solidFill>
                <a:latin typeface="Arial"/>
                <a:ea typeface="MS Gothic" panose="020B0609070205080204" pitchFamily="49" charset="-128"/>
                <a:cs typeface="Times New Roman" pitchFamily="18" charset="0"/>
              </a:rPr>
              <a:t>. Результаты</a:t>
            </a:r>
            <a:r>
              <a:rPr lang="ru-RU" sz="2800" b="1" i="1" spc="-1" dirty="0" smtClean="0">
                <a:solidFill>
                  <a:srgbClr val="C00000"/>
                </a:solidFill>
                <a:latin typeface="Arial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ru-RU" sz="2800" b="1" spc="-1" dirty="0">
                <a:solidFill>
                  <a:srgbClr val="C00000"/>
                </a:solidFill>
                <a:latin typeface="Arial"/>
                <a:ea typeface="MS Gothic" panose="020B0609070205080204" pitchFamily="49" charset="-128"/>
                <a:cs typeface="Times New Roman" pitchFamily="18" charset="0"/>
              </a:rPr>
              <a:t>участия</a:t>
            </a:r>
            <a:r>
              <a:rPr lang="ru-RU" sz="2800" b="1" i="1" spc="-1" dirty="0">
                <a:solidFill>
                  <a:srgbClr val="C00000"/>
                </a:solidFill>
                <a:latin typeface="Arial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ru-RU" sz="2800" b="1" spc="-1" dirty="0">
                <a:solidFill>
                  <a:srgbClr val="C00000"/>
                </a:solidFill>
                <a:latin typeface="Arial"/>
                <a:ea typeface="MS Gothic" panose="020B0609070205080204" pitchFamily="49" charset="-128"/>
                <a:cs typeface="Times New Roman" pitchFamily="18" charset="0"/>
              </a:rPr>
              <a:t>воспитанников</a:t>
            </a:r>
            <a:r>
              <a:rPr lang="ru-RU" sz="2800" b="1" i="1" spc="-1" dirty="0">
                <a:solidFill>
                  <a:srgbClr val="C00000"/>
                </a:solidFill>
                <a:latin typeface="Arial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ru-RU" sz="2800" b="1" spc="-1" dirty="0">
                <a:solidFill>
                  <a:srgbClr val="C00000"/>
                </a:solidFill>
                <a:latin typeface="Arial"/>
                <a:ea typeface="MS Gothic" panose="020B0609070205080204" pitchFamily="49" charset="-128"/>
                <a:cs typeface="Times New Roman" pitchFamily="18" charset="0"/>
              </a:rPr>
              <a:t>в</a:t>
            </a:r>
            <a:r>
              <a:rPr lang="ru-RU" sz="2800" b="1" i="1" spc="-1" dirty="0">
                <a:solidFill>
                  <a:srgbClr val="C00000"/>
                </a:solidFill>
                <a:latin typeface="Arial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ru-RU" sz="2800" b="1" spc="-1" dirty="0">
                <a:solidFill>
                  <a:srgbClr val="C00000"/>
                </a:solidFill>
                <a:latin typeface="Arial"/>
                <a:ea typeface="MS Gothic" panose="020B0609070205080204" pitchFamily="49" charset="-128"/>
                <a:cs typeface="Times New Roman" pitchFamily="18" charset="0"/>
              </a:rPr>
              <a:t>конкурсах</a:t>
            </a:r>
            <a:r>
              <a:rPr lang="ru-RU" sz="2800" b="1" i="1" spc="-1" dirty="0">
                <a:solidFill>
                  <a:srgbClr val="C00000"/>
                </a:solidFill>
                <a:latin typeface="Arial"/>
                <a:ea typeface="MS Gothic" panose="020B0609070205080204" pitchFamily="49" charset="-128"/>
                <a:cs typeface="Times New Roman" pitchFamily="18" charset="0"/>
              </a:rPr>
              <a:t>, </a:t>
            </a:r>
            <a:r>
              <a:rPr lang="ru-RU" sz="2800" b="1" spc="-1" dirty="0">
                <a:solidFill>
                  <a:srgbClr val="C00000"/>
                </a:solidFill>
                <a:latin typeface="Arial"/>
                <a:ea typeface="MS Gothic" panose="020B0609070205080204" pitchFamily="49" charset="-128"/>
                <a:cs typeface="Times New Roman" pitchFamily="18" charset="0"/>
              </a:rPr>
              <a:t>выставках</a:t>
            </a:r>
            <a:r>
              <a:rPr lang="ru-RU" sz="2800" b="1" i="1" spc="-1" dirty="0">
                <a:solidFill>
                  <a:srgbClr val="C00000"/>
                </a:solidFill>
                <a:latin typeface="Arial"/>
                <a:ea typeface="MS Gothic" panose="020B0609070205080204" pitchFamily="49" charset="-128"/>
                <a:cs typeface="Times New Roman" pitchFamily="18" charset="0"/>
              </a:rPr>
              <a:t>, </a:t>
            </a:r>
            <a:r>
              <a:rPr lang="ru-RU" sz="2800" b="1" spc="-1" dirty="0">
                <a:solidFill>
                  <a:srgbClr val="C00000"/>
                </a:solidFill>
                <a:latin typeface="Arial"/>
                <a:ea typeface="MS Gothic" panose="020B0609070205080204" pitchFamily="49" charset="-128"/>
                <a:cs typeface="Times New Roman" pitchFamily="18" charset="0"/>
              </a:rPr>
              <a:t>турнирах, соревнованиях, акциях, фестивалях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3080" indent="-342720">
              <a:lnSpc>
                <a:spcPct val="80000"/>
              </a:lnSpc>
              <a:spcBef>
                <a:spcPts val="561"/>
              </a:spcBef>
              <a:buClr>
                <a:srgbClr val="0070C0"/>
              </a:buClr>
              <a:buSzPct val="70000"/>
              <a:buFont typeface="Wingdings" charset="2"/>
              <a:buChar char=""/>
              <a:defRPr/>
            </a:pPr>
            <a:r>
              <a:rPr lang="ru-RU" sz="2400" spc="-1" dirty="0">
                <a:solidFill>
                  <a:srgbClr val="C00000"/>
                </a:solidFill>
                <a:latin typeface="Franklin Gothic Book"/>
                <a:ea typeface="MS Gothic" panose="020B0609070205080204" pitchFamily="49" charset="-128"/>
              </a:rPr>
              <a:t>В сети «Интернет»:</a:t>
            </a:r>
          </a:p>
          <a:p>
            <a:pPr marL="343080" indent="-342720">
              <a:lnSpc>
                <a:spcPct val="80000"/>
              </a:lnSpc>
              <a:spcBef>
                <a:spcPts val="561"/>
              </a:spcBef>
              <a:buClr>
                <a:srgbClr val="0070C0"/>
              </a:buClr>
              <a:buSzPct val="70000"/>
              <a:buFont typeface="Wingdings" charset="2"/>
              <a:buChar char=""/>
              <a:defRPr/>
            </a:pPr>
            <a:r>
              <a:rPr lang="ru-RU" sz="2400" spc="-1" dirty="0">
                <a:solidFill>
                  <a:srgbClr val="0070C0"/>
                </a:solidFill>
                <a:latin typeface="Franklin Gothic Book"/>
                <a:ea typeface="MS Gothic" panose="020B0609070205080204" pitchFamily="49" charset="-128"/>
              </a:rPr>
              <a:t>Победы и призовые </a:t>
            </a:r>
            <a:r>
              <a:rPr lang="ru-RU" sz="2400" spc="-1" dirty="0" smtClean="0">
                <a:solidFill>
                  <a:srgbClr val="0070C0"/>
                </a:solidFill>
                <a:latin typeface="Franklin Gothic Book"/>
                <a:ea typeface="MS Gothic" panose="020B0609070205080204" pitchFamily="49" charset="-128"/>
              </a:rPr>
              <a:t>места - 1  </a:t>
            </a:r>
            <a:endParaRPr lang="ru-RU" sz="2400" spc="-1" dirty="0">
              <a:solidFill>
                <a:srgbClr val="0070C0"/>
              </a:solidFill>
              <a:latin typeface="Franklin Gothic Book"/>
              <a:ea typeface="MS Gothic" panose="020B0609070205080204" pitchFamily="49" charset="-128"/>
            </a:endParaRPr>
          </a:p>
          <a:p>
            <a:pPr marL="343080" indent="-342720">
              <a:lnSpc>
                <a:spcPct val="80000"/>
              </a:lnSpc>
              <a:spcBef>
                <a:spcPts val="561"/>
              </a:spcBef>
              <a:buClr>
                <a:srgbClr val="0070C0"/>
              </a:buClr>
              <a:buSzPct val="70000"/>
              <a:buFont typeface="Wingdings" charset="2"/>
              <a:buChar char=""/>
              <a:defRPr/>
            </a:pPr>
            <a:r>
              <a:rPr lang="ru-RU" sz="2400" spc="-1" dirty="0">
                <a:solidFill>
                  <a:srgbClr val="C00000"/>
                </a:solidFill>
                <a:latin typeface="Franklin Gothic Book"/>
                <a:ea typeface="MS Gothic" panose="020B0609070205080204" pitchFamily="49" charset="-128"/>
              </a:rPr>
              <a:t>Муниципальный уровень:</a:t>
            </a:r>
            <a:endParaRPr lang="ru-RU" sz="2400" spc="-1" dirty="0">
              <a:solidFill>
                <a:srgbClr val="4E3B30"/>
              </a:solidFill>
              <a:latin typeface="Franklin Gothic Book"/>
              <a:ea typeface="MS Gothic" panose="020B0609070205080204" pitchFamily="49" charset="-128"/>
            </a:endParaRPr>
          </a:p>
          <a:p>
            <a:pPr marL="343080" indent="-342720">
              <a:lnSpc>
                <a:spcPct val="80000"/>
              </a:lnSpc>
              <a:spcBef>
                <a:spcPts val="561"/>
              </a:spcBef>
              <a:buClr>
                <a:srgbClr val="0070C0"/>
              </a:buClr>
              <a:buSzPct val="70000"/>
              <a:buFont typeface="Wingdings" charset="2"/>
              <a:buChar char=""/>
              <a:defRPr/>
            </a:pPr>
            <a:r>
              <a:rPr lang="ru-RU" sz="2400" spc="-1" dirty="0">
                <a:solidFill>
                  <a:srgbClr val="0070C0"/>
                </a:solidFill>
                <a:latin typeface="Franklin Gothic Book"/>
                <a:ea typeface="MS Gothic" panose="020B0609070205080204" pitchFamily="49" charset="-128"/>
              </a:rPr>
              <a:t>Победы и призовые места - </a:t>
            </a:r>
            <a:r>
              <a:rPr lang="ru-RU" sz="2400" spc="-1" dirty="0" smtClean="0">
                <a:solidFill>
                  <a:srgbClr val="0070C0"/>
                </a:solidFill>
                <a:latin typeface="Franklin Gothic Book"/>
                <a:ea typeface="MS Gothic" panose="020B0609070205080204" pitchFamily="49" charset="-128"/>
              </a:rPr>
              <a:t>7</a:t>
            </a:r>
            <a:endParaRPr lang="ru-RU" sz="2400" spc="-1" dirty="0">
              <a:solidFill>
                <a:srgbClr val="4E3B30"/>
              </a:solidFill>
              <a:latin typeface="Franklin Gothic Book"/>
              <a:ea typeface="MS Gothic" panose="020B0609070205080204" pitchFamily="49" charset="-128"/>
            </a:endParaRPr>
          </a:p>
          <a:p>
            <a:pPr marL="343080" indent="-342720">
              <a:lnSpc>
                <a:spcPct val="80000"/>
              </a:lnSpc>
              <a:spcBef>
                <a:spcPts val="561"/>
              </a:spcBef>
              <a:buClr>
                <a:srgbClr val="0070C0"/>
              </a:buClr>
              <a:buSzPct val="70000"/>
              <a:buFont typeface="Wingdings" charset="2"/>
              <a:buChar char=""/>
              <a:defRPr/>
            </a:pPr>
            <a:r>
              <a:rPr lang="ru-RU" sz="2400" spc="-1" dirty="0">
                <a:solidFill>
                  <a:srgbClr val="C00000"/>
                </a:solidFill>
                <a:latin typeface="Franklin Gothic Book"/>
                <a:ea typeface="MS Gothic" panose="020B0609070205080204" pitchFamily="49" charset="-128"/>
              </a:rPr>
              <a:t>Республиканский уровень: </a:t>
            </a:r>
            <a:endParaRPr lang="ru-RU" sz="2400" spc="-1" dirty="0">
              <a:solidFill>
                <a:srgbClr val="4E3B30"/>
              </a:solidFill>
              <a:latin typeface="Franklin Gothic Book"/>
              <a:ea typeface="MS Gothic" panose="020B0609070205080204" pitchFamily="49" charset="-128"/>
            </a:endParaRPr>
          </a:p>
          <a:p>
            <a:pPr marL="343080" indent="-342720">
              <a:lnSpc>
                <a:spcPct val="80000"/>
              </a:lnSpc>
              <a:spcBef>
                <a:spcPts val="561"/>
              </a:spcBef>
              <a:buClr>
                <a:srgbClr val="0070C0"/>
              </a:buClr>
              <a:buSzPct val="70000"/>
              <a:buFont typeface="Wingdings" charset="2"/>
              <a:buChar char=""/>
              <a:defRPr/>
            </a:pPr>
            <a:r>
              <a:rPr lang="ru-RU" sz="2400" spc="-1" dirty="0">
                <a:solidFill>
                  <a:srgbClr val="0070C0"/>
                </a:solidFill>
                <a:latin typeface="Franklin Gothic Book"/>
                <a:ea typeface="MS Gothic" panose="020B0609070205080204" pitchFamily="49" charset="-128"/>
              </a:rPr>
              <a:t>Победы и призовые места </a:t>
            </a:r>
            <a:r>
              <a:rPr lang="ru-RU" sz="2400" spc="-1" dirty="0" smtClean="0">
                <a:solidFill>
                  <a:srgbClr val="0070C0"/>
                </a:solidFill>
                <a:latin typeface="Franklin Gothic Book"/>
                <a:ea typeface="MS Gothic" panose="020B0609070205080204" pitchFamily="49" charset="-128"/>
              </a:rPr>
              <a:t> </a:t>
            </a:r>
            <a:endParaRPr lang="ru-RU" sz="2400" spc="-1" dirty="0">
              <a:solidFill>
                <a:srgbClr val="4E3B30"/>
              </a:solidFill>
              <a:latin typeface="Franklin Gothic Book"/>
              <a:ea typeface="MS Gothic" panose="020B0609070205080204" pitchFamily="49" charset="-128"/>
            </a:endParaRPr>
          </a:p>
          <a:p>
            <a:pPr marL="343080" indent="-342720">
              <a:lnSpc>
                <a:spcPct val="80000"/>
              </a:lnSpc>
              <a:spcBef>
                <a:spcPts val="561"/>
              </a:spcBef>
              <a:buClr>
                <a:srgbClr val="0070C0"/>
              </a:buClr>
              <a:buSzPct val="70000"/>
              <a:buFont typeface="Wingdings" charset="2"/>
              <a:buChar char=""/>
              <a:defRPr/>
            </a:pPr>
            <a:r>
              <a:rPr lang="ru-RU" sz="2400" spc="-1" dirty="0">
                <a:solidFill>
                  <a:srgbClr val="C00000"/>
                </a:solidFill>
                <a:latin typeface="Franklin Gothic Book"/>
                <a:ea typeface="MS Gothic" panose="020B0609070205080204" pitchFamily="49" charset="-128"/>
              </a:rPr>
              <a:t>Российский уровень:</a:t>
            </a:r>
            <a:endParaRPr lang="ru-RU" sz="2400" spc="-1" dirty="0">
              <a:solidFill>
                <a:srgbClr val="4E3B30"/>
              </a:solidFill>
              <a:latin typeface="Franklin Gothic Book"/>
              <a:ea typeface="MS Gothic" panose="020B0609070205080204" pitchFamily="49" charset="-128"/>
            </a:endParaRPr>
          </a:p>
          <a:p>
            <a:pPr marL="343080" indent="-342720">
              <a:lnSpc>
                <a:spcPct val="80000"/>
              </a:lnSpc>
              <a:spcBef>
                <a:spcPts val="561"/>
              </a:spcBef>
              <a:buClr>
                <a:srgbClr val="0070C0"/>
              </a:buClr>
              <a:buSzPct val="70000"/>
              <a:buFont typeface="Wingdings" charset="2"/>
              <a:buChar char=""/>
              <a:defRPr/>
            </a:pPr>
            <a:r>
              <a:rPr lang="ru-RU" sz="2400" spc="-1" dirty="0">
                <a:solidFill>
                  <a:srgbClr val="0070C0"/>
                </a:solidFill>
                <a:latin typeface="Franklin Gothic Book"/>
                <a:ea typeface="MS Gothic" panose="020B0609070205080204" pitchFamily="49" charset="-128"/>
              </a:rPr>
              <a:t>Победы и призовые места </a:t>
            </a:r>
            <a:r>
              <a:rPr lang="ru-RU" sz="2400" spc="-1" dirty="0" smtClean="0">
                <a:solidFill>
                  <a:srgbClr val="0070C0"/>
                </a:solidFill>
                <a:latin typeface="Franklin Gothic Book"/>
                <a:ea typeface="MS Gothic" panose="020B0609070205080204" pitchFamily="49" charset="-128"/>
              </a:rPr>
              <a:t> </a:t>
            </a:r>
            <a:endParaRPr lang="ru-RU" sz="2400" spc="-1" dirty="0">
              <a:solidFill>
                <a:srgbClr val="4E3B30"/>
              </a:solidFill>
              <a:latin typeface="Franklin Gothic Book"/>
              <a:ea typeface="MS Gothic" panose="020B0609070205080204" pitchFamily="49" charset="-128"/>
            </a:endParaRPr>
          </a:p>
          <a:p>
            <a:pPr marL="343080" indent="-342720">
              <a:lnSpc>
                <a:spcPct val="80000"/>
              </a:lnSpc>
              <a:spcBef>
                <a:spcPts val="561"/>
              </a:spcBef>
              <a:buClr>
                <a:srgbClr val="0070C0"/>
              </a:buClr>
              <a:buSzPct val="70000"/>
              <a:buFont typeface="Wingdings" charset="2"/>
              <a:buChar char=""/>
              <a:defRPr/>
            </a:pPr>
            <a:r>
              <a:rPr lang="ru-RU" sz="2400" spc="-1" dirty="0">
                <a:solidFill>
                  <a:srgbClr val="C00000"/>
                </a:solidFill>
                <a:latin typeface="Franklin Gothic Book"/>
                <a:ea typeface="MS Gothic" panose="020B0609070205080204" pitchFamily="49" charset="-128"/>
              </a:rPr>
              <a:t>Международный уровень:</a:t>
            </a:r>
            <a:endParaRPr lang="ru-RU" sz="2400" spc="-1" dirty="0">
              <a:solidFill>
                <a:srgbClr val="4E3B30"/>
              </a:solidFill>
              <a:latin typeface="Franklin Gothic Book"/>
              <a:ea typeface="MS Gothic" panose="020B0609070205080204" pitchFamily="49" charset="-128"/>
            </a:endParaRPr>
          </a:p>
          <a:p>
            <a:pPr marL="343080" indent="-342720">
              <a:lnSpc>
                <a:spcPct val="80000"/>
              </a:lnSpc>
              <a:spcBef>
                <a:spcPts val="561"/>
              </a:spcBef>
              <a:buClr>
                <a:srgbClr val="0070C0"/>
              </a:buClr>
              <a:buSzPct val="70000"/>
              <a:buFont typeface="Wingdings" charset="2"/>
              <a:buChar char=""/>
              <a:defRPr/>
            </a:pPr>
            <a:r>
              <a:rPr lang="ru-RU" sz="2400" spc="-1" dirty="0">
                <a:solidFill>
                  <a:srgbClr val="0070C0"/>
                </a:solidFill>
                <a:latin typeface="Franklin Gothic Book"/>
                <a:ea typeface="MS Gothic" panose="020B0609070205080204" pitchFamily="49" charset="-128"/>
              </a:rPr>
              <a:t>Победы и призовые места </a:t>
            </a:r>
            <a:endParaRPr lang="ru-RU" sz="2400" spc="-1" dirty="0">
              <a:solidFill>
                <a:srgbClr val="4E3B30"/>
              </a:solidFill>
              <a:latin typeface="Franklin Gothic Book"/>
              <a:ea typeface="MS Gothic" panose="020B0609070205080204" pitchFamily="49" charset="-128"/>
            </a:endParaRPr>
          </a:p>
          <a:p>
            <a:pPr>
              <a:defRPr/>
            </a:pPr>
            <a:endParaRPr lang="ru-RU" sz="2400" dirty="0"/>
          </a:p>
          <a:p>
            <a:endParaRPr lang="ru-RU" sz="2400" i="1" dirty="0" smtClean="0">
              <a:solidFill>
                <a:schemeClr val="accent1"/>
              </a:solidFill>
            </a:endParaRPr>
          </a:p>
          <a:p>
            <a:endParaRPr lang="ru-RU" sz="24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960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82193a30d8bfaede72681ddd535124205abdc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3306</TotalTime>
  <Words>612</Words>
  <Application>Microsoft Office PowerPoint</Application>
  <PresentationFormat>Экран (4:3)</PresentationFormat>
  <Paragraphs>147</Paragraphs>
  <Slides>34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Министерство образования РМ Портфолио  Чукановой Елены Валентиновны СП «Детский сад комбинированного вида                           «Аленький цветочек»  МБДОУ «Детский сад «Планета детства»                  комбинированного вида»                     пгт.Комсомольский    Чамзинского муниципального  района РМ</vt:lpstr>
      <vt:lpstr> </vt:lpstr>
      <vt:lpstr>Представление собственного инновационного педагогического опыта на тему:</vt:lpstr>
      <vt:lpstr>Слайд 4</vt:lpstr>
      <vt:lpstr>1. Участие в инновационной (экспериментальной) деятельности </vt:lpstr>
      <vt:lpstr>2. Наставничество </vt:lpstr>
      <vt:lpstr>3. Наличие публикаций</vt:lpstr>
      <vt:lpstr>Слайд 8</vt:lpstr>
      <vt:lpstr>4. Результаты участия воспитанников в конкурсах, выставках, турнирах, соревнованиях, акциях, фестивалях</vt:lpstr>
      <vt:lpstr>Слайд 10</vt:lpstr>
      <vt:lpstr>Слайд 11</vt:lpstr>
      <vt:lpstr>Слайд 12</vt:lpstr>
      <vt:lpstr>Слайд 13</vt:lpstr>
      <vt:lpstr>Слайд 14</vt:lpstr>
      <vt:lpstr>5. Наличие авторских программ, методических пособий </vt:lpstr>
      <vt:lpstr>6. Выступления на научно-практических конференциях, педагогических чтениях, семинарах, секциях, методических объединениях (очно): </vt:lpstr>
      <vt:lpstr>Слайд 17</vt:lpstr>
      <vt:lpstr>Слайд 18</vt:lpstr>
      <vt:lpstr>Слайд 19</vt:lpstr>
      <vt:lpstr>7. Проведение открытых занятий, мастер-классов, мероприятий </vt:lpstr>
      <vt:lpstr>Слайд 21</vt:lpstr>
      <vt:lpstr>8. Экспертная деятельность </vt:lpstr>
      <vt:lpstr>9. Общественно-педагогическая активность педагога: участие в комиссиях, педагогических сообществах, в жюри конкурсов</vt:lpstr>
      <vt:lpstr>Слайд 24</vt:lpstr>
      <vt:lpstr>10. Позитивные результаты работы с воспитанниками</vt:lpstr>
      <vt:lpstr>11. Качество взаимодейтсвия с родителями:</vt:lpstr>
      <vt:lpstr>12. Работа с детьми из социально-неблагополучных семей</vt:lpstr>
      <vt:lpstr>13. Участие педагога в профессиональных конкурсах. </vt:lpstr>
      <vt:lpstr>Слайд 29</vt:lpstr>
      <vt:lpstr>Слайд 30</vt:lpstr>
      <vt:lpstr>14. Награды и поощрения педагога в межаттестационный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общественностью. </vt:lpstr>
      <vt:lpstr>Слайд 32</vt:lpstr>
      <vt:lpstr>Слайд 33</vt:lpstr>
      <vt:lpstr>Слайд 34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Светло-полосатый шаблон</dc:title>
  <dc:creator>obstinate</dc:creator>
  <dc:description>Шаблон презентации с сайта https://presentation-creation.ru/</dc:description>
  <cp:lastModifiedBy>Детский сад Аленький</cp:lastModifiedBy>
  <cp:revision>1175</cp:revision>
  <dcterms:created xsi:type="dcterms:W3CDTF">2018-02-25T09:09:03Z</dcterms:created>
  <dcterms:modified xsi:type="dcterms:W3CDTF">2020-10-28T08:41:23Z</dcterms:modified>
</cp:coreProperties>
</file>