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0" r:id="rId7"/>
    <p:sldId id="261" r:id="rId8"/>
    <p:sldId id="262" r:id="rId9"/>
    <p:sldId id="277" r:id="rId10"/>
    <p:sldId id="263" r:id="rId11"/>
    <p:sldId id="264" r:id="rId12"/>
    <p:sldId id="265" r:id="rId13"/>
    <p:sldId id="278" r:id="rId14"/>
    <p:sldId id="267"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40"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14.03.2018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14.03.2018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14.03.2018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14.03.2018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60648"/>
            <a:ext cx="7056784" cy="1143000"/>
          </a:xfrm>
        </p:spPr>
        <p:txBody>
          <a:bodyPr>
            <a:normAutofit fontScale="90000"/>
          </a:bodyPr>
          <a:lstStyle/>
          <a:p>
            <a:r>
              <a:rPr lang="ru-RU" sz="1800" b="1" dirty="0" smtClean="0">
                <a:latin typeface="Times New Roman" pitchFamily="18" charset="0"/>
                <a:cs typeface="Times New Roman" pitchFamily="18" charset="0"/>
              </a:rPr>
              <a:t>         Муниципальное  бюджетное общеобразовательное                        учреждение «Латышовская  средняя  общеобразовательная школа» </a:t>
            </a:r>
            <a:br>
              <a:rPr lang="ru-RU" sz="1800" b="1" dirty="0" smtClean="0">
                <a:latin typeface="Times New Roman" pitchFamily="18" charset="0"/>
                <a:cs typeface="Times New Roman" pitchFamily="18" charset="0"/>
              </a:rPr>
            </a:br>
            <a:r>
              <a:rPr lang="ru-RU" sz="1800" b="1" dirty="0" err="1" smtClean="0">
                <a:latin typeface="Times New Roman" pitchFamily="18" charset="0"/>
                <a:cs typeface="Times New Roman" pitchFamily="18" charset="0"/>
              </a:rPr>
              <a:t>Кадошкинского</a:t>
            </a:r>
            <a:r>
              <a:rPr lang="ru-RU" sz="1800" b="1" dirty="0" smtClean="0">
                <a:latin typeface="Times New Roman" pitchFamily="18" charset="0"/>
                <a:cs typeface="Times New Roman" pitchFamily="18" charset="0"/>
              </a:rPr>
              <a:t> муниципального </a:t>
            </a:r>
            <a:r>
              <a:rPr lang="ru-RU" sz="1800" b="1" smtClean="0">
                <a:latin typeface="Times New Roman" pitchFamily="18" charset="0"/>
                <a:cs typeface="Times New Roman" pitchFamily="18" charset="0"/>
              </a:rPr>
              <a:t>района </a:t>
            </a:r>
            <a:r>
              <a:rPr lang="ru-RU" sz="1800" b="1" smtClean="0">
                <a:latin typeface="Times New Roman" pitchFamily="18" charset="0"/>
                <a:cs typeface="Times New Roman" pitchFamily="18" charset="0"/>
              </a:rPr>
              <a:t>Республики </a:t>
            </a:r>
            <a:r>
              <a:rPr lang="ru-RU" sz="1800" b="1" dirty="0" smtClean="0">
                <a:latin typeface="Times New Roman" pitchFamily="18" charset="0"/>
                <a:cs typeface="Times New Roman" pitchFamily="18" charset="0"/>
              </a:rPr>
              <a:t>Мордовия</a:t>
            </a:r>
            <a:endParaRPr lang="ru-RU" sz="1800" b="1" dirty="0">
              <a:latin typeface="Times New Roman" pitchFamily="18" charset="0"/>
              <a:cs typeface="Times New Roman" pitchFamily="18" charset="0"/>
            </a:endParaRPr>
          </a:p>
        </p:txBody>
      </p:sp>
      <p:sp>
        <p:nvSpPr>
          <p:cNvPr id="3" name="Подзаголовок 2"/>
          <p:cNvSpPr>
            <a:spLocks noGrp="1"/>
          </p:cNvSpPr>
          <p:nvPr>
            <p:ph idx="1"/>
          </p:nvPr>
        </p:nvSpPr>
        <p:spPr>
          <a:xfrm>
            <a:off x="467544" y="1628800"/>
            <a:ext cx="8352928" cy="4900634"/>
          </a:xfrm>
        </p:spPr>
        <p:txBody>
          <a:bodyPr>
            <a:normAutofit fontScale="85000" lnSpcReduction="20000"/>
          </a:bodyPr>
          <a:lstStyle/>
          <a:p>
            <a:endParaRPr lang="ru-RU" dirty="0" smtClean="0"/>
          </a:p>
          <a:p>
            <a:pPr algn="ctr">
              <a:buNone/>
            </a:pPr>
            <a:r>
              <a:rPr lang="ru-RU" sz="4300" b="1" dirty="0" smtClean="0"/>
              <a:t>       Исследовательская работа</a:t>
            </a:r>
          </a:p>
          <a:p>
            <a:pPr algn="ctr">
              <a:buNone/>
            </a:pPr>
            <a:r>
              <a:rPr lang="ru-RU" b="1" dirty="0" smtClean="0"/>
              <a:t>по теме</a:t>
            </a:r>
          </a:p>
          <a:p>
            <a:pPr algn="ctr">
              <a:buNone/>
            </a:pPr>
            <a:r>
              <a:rPr lang="ru-RU" sz="4300" b="1" dirty="0" smtClean="0"/>
              <a:t>   «Зимующие птицы нашей местности.   Дрозд-рябинник»</a:t>
            </a:r>
          </a:p>
          <a:p>
            <a:pPr algn="r">
              <a:buNone/>
            </a:pPr>
            <a:endParaRPr lang="ru-RU" b="1" dirty="0" smtClean="0"/>
          </a:p>
          <a:p>
            <a:pPr algn="r">
              <a:buNone/>
            </a:pPr>
            <a:endParaRPr lang="ru-RU" b="1" dirty="0" smtClean="0"/>
          </a:p>
          <a:p>
            <a:pPr algn="r">
              <a:buNone/>
            </a:pPr>
            <a:r>
              <a:rPr lang="ru-RU" b="1" dirty="0"/>
              <a:t>Выполнил </a:t>
            </a:r>
          </a:p>
          <a:p>
            <a:pPr algn="r">
              <a:buNone/>
            </a:pPr>
            <a:r>
              <a:rPr lang="ru-RU" b="1" dirty="0"/>
              <a:t>ученик 4 класса </a:t>
            </a:r>
          </a:p>
          <a:p>
            <a:pPr algn="r">
              <a:buNone/>
            </a:pPr>
            <a:r>
              <a:rPr lang="ru-RU" b="1" dirty="0"/>
              <a:t>Левченко Александр</a:t>
            </a:r>
          </a:p>
          <a:p>
            <a:pPr algn="ctr">
              <a:buNone/>
            </a:pP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146" name="Picture 2" descr="C:\Users\admin\Desktop\по дрозду\IMG_6826.JPG"/>
          <p:cNvPicPr>
            <a:picLocks noGrp="1" noChangeAspect="1" noChangeArrowheads="1"/>
          </p:cNvPicPr>
          <p:nvPr>
            <p:ph idx="1"/>
          </p:nvPr>
        </p:nvPicPr>
        <p:blipFill>
          <a:blip r:embed="rId2" cstate="print"/>
          <a:srcRect/>
          <a:stretch>
            <a:fillRect/>
          </a:stretch>
        </p:blipFill>
        <p:spPr bwMode="auto">
          <a:xfrm>
            <a:off x="179512" y="170211"/>
            <a:ext cx="8784976" cy="6588732"/>
          </a:xfrm>
          <a:prstGeom prst="rect">
            <a:avLst/>
          </a:prstGeom>
          <a:noFill/>
        </p:spPr>
      </p:pic>
      <p:pic>
        <p:nvPicPr>
          <p:cNvPr id="6147" name="Picture 3" descr="C:\Users\admin\Desktop\по дрозду\IMG_6832.JPG"/>
          <p:cNvPicPr>
            <a:picLocks noChangeAspect="1" noChangeArrowheads="1"/>
          </p:cNvPicPr>
          <p:nvPr/>
        </p:nvPicPr>
        <p:blipFill>
          <a:blip r:embed="rId3" cstate="print"/>
          <a:srcRect/>
          <a:stretch>
            <a:fillRect/>
          </a:stretch>
        </p:blipFill>
        <p:spPr bwMode="auto">
          <a:xfrm>
            <a:off x="179512" y="116631"/>
            <a:ext cx="8784976" cy="65887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par>
                          <p:cTn id="8" fill="hold">
                            <p:stCondLst>
                              <p:cond delay="500"/>
                            </p:stCondLst>
                            <p:childTnLst>
                              <p:par>
                                <p:cTn id="9" presetID="3" presetClass="entr" presetSubtype="10" fill="hold" nodeType="afterEffect">
                                  <p:stCondLst>
                                    <p:cond delay="1000"/>
                                  </p:stCondLst>
                                  <p:childTnLst>
                                    <p:set>
                                      <p:cBhvr>
                                        <p:cTn id="10" dur="1" fill="hold">
                                          <p:stCondLst>
                                            <p:cond delay="0"/>
                                          </p:stCondLst>
                                        </p:cTn>
                                        <p:tgtEl>
                                          <p:spTgt spid="6147"/>
                                        </p:tgtEl>
                                        <p:attrNameLst>
                                          <p:attrName>style.visibility</p:attrName>
                                        </p:attrNameLst>
                                      </p:cBhvr>
                                      <p:to>
                                        <p:strVal val="visible"/>
                                      </p:to>
                                    </p:set>
                                    <p:animEffect transition="in" filter="blinds(horizontal)">
                                      <p:cBhvr>
                                        <p:cTn id="11"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7128792" cy="1143000"/>
          </a:xfrm>
        </p:spPr>
        <p:txBody>
          <a:bodyPr>
            <a:noAutofit/>
          </a:bodyPr>
          <a:lstStyle/>
          <a:p>
            <a:pPr algn="l"/>
            <a:r>
              <a:rPr lang="ru-RU" sz="2400" dirty="0">
                <a:latin typeface="Tahoma" panose="020B0604030504040204" pitchFamily="34" charset="0"/>
                <a:ea typeface="Tahoma" panose="020B0604030504040204" pitchFamily="34" charset="0"/>
                <a:cs typeface="Tahoma" panose="020B0604030504040204" pitchFamily="34" charset="0"/>
              </a:rPr>
              <a:t>Через какое –то время к рябинкам стала прилетать красивая птица - не снегирь, точно не воробей и не синица. Оказалось, это дрозд- рябинник. </a:t>
            </a:r>
          </a:p>
        </p:txBody>
      </p:sp>
      <p:pic>
        <p:nvPicPr>
          <p:cNvPr id="4" name="Содержимое 3" descr="Дрозды рябинники"/>
          <p:cNvPicPr>
            <a:picLocks noGrp="1"/>
          </p:cNvPicPr>
          <p:nvPr>
            <p:ph idx="1"/>
          </p:nvPr>
        </p:nvPicPr>
        <p:blipFill>
          <a:blip r:embed="rId2"/>
          <a:srcRect/>
          <a:stretch>
            <a:fillRect/>
          </a:stretch>
        </p:blipFill>
        <p:spPr bwMode="auto">
          <a:xfrm>
            <a:off x="1835696" y="1772816"/>
            <a:ext cx="7128792" cy="48589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3496" y="188640"/>
            <a:ext cx="7128792" cy="1872208"/>
          </a:xfrm>
        </p:spPr>
        <p:txBody>
          <a:bodyPr>
            <a:noAutofit/>
          </a:bodyPr>
          <a:lstStyle/>
          <a:p>
            <a:pPr algn="l"/>
            <a:r>
              <a:rPr lang="ru-RU" sz="2400" dirty="0">
                <a:latin typeface="Tahoma" panose="020B0604030504040204" pitchFamily="34" charset="0"/>
                <a:ea typeface="Tahoma" panose="020B0604030504040204" pitchFamily="34" charset="0"/>
                <a:cs typeface="Tahoma" panose="020B0604030504040204" pitchFamily="34" charset="0"/>
              </a:rPr>
              <a:t>Изучив дополнительную литературу и из И</a:t>
            </a:r>
            <a:r>
              <a:rPr lang="ru-RU" sz="2400" dirty="0" smtClean="0">
                <a:latin typeface="Tahoma" panose="020B0604030504040204" pitchFamily="34" charset="0"/>
                <a:ea typeface="Tahoma" panose="020B0604030504040204" pitchFamily="34" charset="0"/>
                <a:cs typeface="Tahoma" panose="020B0604030504040204" pitchFamily="34" charset="0"/>
              </a:rPr>
              <a:t>нтернет- </a:t>
            </a:r>
            <a:r>
              <a:rPr lang="ru-RU" sz="2400" dirty="0">
                <a:latin typeface="Tahoma" panose="020B0604030504040204" pitchFamily="34" charset="0"/>
                <a:ea typeface="Tahoma" panose="020B0604030504040204" pitchFamily="34" charset="0"/>
                <a:cs typeface="Tahoma" panose="020B0604030504040204" pitchFamily="34" charset="0"/>
              </a:rPr>
              <a:t>источников я узнал, что дроздов в мире более 500 видов. </a:t>
            </a:r>
            <a:r>
              <a:rPr lang="ru-RU" sz="2400" dirty="0" smtClean="0">
                <a:latin typeface="Tahoma" panose="020B0604030504040204" pitchFamily="34" charset="0"/>
                <a:ea typeface="Tahoma" panose="020B0604030504040204" pitchFamily="34" charset="0"/>
                <a:cs typeface="Tahoma" panose="020B0604030504040204" pitchFamily="34" charset="0"/>
              </a:rPr>
              <a:t>На </a:t>
            </a:r>
            <a:r>
              <a:rPr lang="ru-RU" sz="2400" dirty="0">
                <a:latin typeface="Tahoma" panose="020B0604030504040204" pitchFamily="34" charset="0"/>
                <a:ea typeface="Tahoma" panose="020B0604030504040204" pitchFamily="34" charset="0"/>
                <a:cs typeface="Tahoma" panose="020B0604030504040204" pitchFamily="34" charset="0"/>
              </a:rPr>
              <a:t>территории России встречается около 20 видов.</a:t>
            </a:r>
          </a:p>
        </p:txBody>
      </p:sp>
      <p:pic>
        <p:nvPicPr>
          <p:cNvPr id="4" name="Содержимое 3" descr="Певчий дрозд"/>
          <p:cNvPicPr>
            <a:picLocks noGrp="1"/>
          </p:cNvPicPr>
          <p:nvPr>
            <p:ph idx="1"/>
          </p:nvPr>
        </p:nvPicPr>
        <p:blipFill>
          <a:blip r:embed="rId2" cstate="print"/>
          <a:srcRect/>
          <a:stretch>
            <a:fillRect/>
          </a:stretch>
        </p:blipFill>
        <p:spPr bwMode="auto">
          <a:xfrm>
            <a:off x="2020970" y="2924944"/>
            <a:ext cx="3271109" cy="2413758"/>
          </a:xfrm>
          <a:prstGeom prst="rect">
            <a:avLst/>
          </a:prstGeom>
          <a:noFill/>
          <a:ln w="9525">
            <a:noFill/>
            <a:miter lim="800000"/>
            <a:headEnd/>
            <a:tailEnd/>
          </a:ln>
        </p:spPr>
      </p:pic>
      <p:pic>
        <p:nvPicPr>
          <p:cNvPr id="5" name="Рисунок 4" descr="Дрозд деряба"/>
          <p:cNvPicPr/>
          <p:nvPr/>
        </p:nvPicPr>
        <p:blipFill>
          <a:blip r:embed="rId3" cstate="print"/>
          <a:srcRect/>
          <a:stretch>
            <a:fillRect/>
          </a:stretch>
        </p:blipFill>
        <p:spPr bwMode="auto">
          <a:xfrm>
            <a:off x="5683177" y="2924944"/>
            <a:ext cx="3150220" cy="2430016"/>
          </a:xfrm>
          <a:prstGeom prst="rect">
            <a:avLst/>
          </a:prstGeom>
          <a:noFill/>
          <a:ln w="9525">
            <a:noFill/>
            <a:miter lim="800000"/>
            <a:headEnd/>
            <a:tailEnd/>
          </a:ln>
        </p:spPr>
      </p:pic>
      <p:sp>
        <p:nvSpPr>
          <p:cNvPr id="3" name="TextBox 2"/>
          <p:cNvSpPr txBox="1"/>
          <p:nvPr/>
        </p:nvSpPr>
        <p:spPr>
          <a:xfrm>
            <a:off x="2123728" y="5877272"/>
            <a:ext cx="2952328" cy="461665"/>
          </a:xfrm>
          <a:prstGeom prst="rect">
            <a:avLst/>
          </a:prstGeom>
          <a:noFill/>
        </p:spPr>
        <p:txBody>
          <a:bodyPr wrap="square" rtlCol="0">
            <a:spAutoFit/>
          </a:bodyPr>
          <a:lstStyle/>
          <a:p>
            <a:r>
              <a:rPr lang="ru-RU" sz="2400" dirty="0">
                <a:latin typeface="Tahoma" panose="020B0604030504040204" pitchFamily="34" charset="0"/>
                <a:ea typeface="Tahoma" panose="020B0604030504040204" pitchFamily="34" charset="0"/>
                <a:cs typeface="Tahoma" panose="020B0604030504040204" pitchFamily="34" charset="0"/>
              </a:rPr>
              <a:t>ПЕВЧИЙ ДРОЗД</a:t>
            </a:r>
          </a:p>
        </p:txBody>
      </p:sp>
      <p:sp>
        <p:nvSpPr>
          <p:cNvPr id="8" name="TextBox 7"/>
          <p:cNvSpPr txBox="1"/>
          <p:nvPr/>
        </p:nvSpPr>
        <p:spPr>
          <a:xfrm>
            <a:off x="5796136" y="5896664"/>
            <a:ext cx="2376264" cy="461665"/>
          </a:xfrm>
          <a:prstGeom prst="rect">
            <a:avLst/>
          </a:prstGeom>
          <a:noFill/>
        </p:spPr>
        <p:txBody>
          <a:bodyPr wrap="square" rtlCol="0">
            <a:spAutoFit/>
          </a:bodyPr>
          <a:lstStyle>
            <a:defPPr>
              <a:defRPr lang="ru-RU"/>
            </a:defPPr>
            <a:lvl1pPr>
              <a:defRPr sz="2400">
                <a:latin typeface="Tahoma" panose="020B0604030504040204" pitchFamily="34" charset="0"/>
                <a:ea typeface="Tahoma" panose="020B0604030504040204" pitchFamily="34" charset="0"/>
                <a:cs typeface="Tahoma" panose="020B0604030504040204" pitchFamily="34" charset="0"/>
              </a:defRPr>
            </a:lvl1pPr>
          </a:lstStyle>
          <a:p>
            <a:r>
              <a:rPr lang="ru-RU" dirty="0"/>
              <a:t>ДРОЗД-ДЕРЯБА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Дрозд-белобровик"/>
          <p:cNvPicPr/>
          <p:nvPr/>
        </p:nvPicPr>
        <p:blipFill>
          <a:blip r:embed="rId2" cstate="print"/>
          <a:srcRect/>
          <a:stretch>
            <a:fillRect/>
          </a:stretch>
        </p:blipFill>
        <p:spPr bwMode="auto">
          <a:xfrm>
            <a:off x="1907704" y="260648"/>
            <a:ext cx="3134866" cy="2381250"/>
          </a:xfrm>
          <a:prstGeom prst="rect">
            <a:avLst/>
          </a:prstGeom>
          <a:noFill/>
          <a:ln w="9525">
            <a:noFill/>
            <a:miter lim="800000"/>
            <a:headEnd/>
            <a:tailEnd/>
          </a:ln>
        </p:spPr>
      </p:pic>
      <p:pic>
        <p:nvPicPr>
          <p:cNvPr id="7" name="Рисунок 6" descr="Одноцветный дрозд"/>
          <p:cNvPicPr/>
          <p:nvPr/>
        </p:nvPicPr>
        <p:blipFill>
          <a:blip r:embed="rId3" cstate="print"/>
          <a:srcRect/>
          <a:stretch>
            <a:fillRect/>
          </a:stretch>
        </p:blipFill>
        <p:spPr bwMode="auto">
          <a:xfrm>
            <a:off x="5652120" y="260648"/>
            <a:ext cx="3252440" cy="2381250"/>
          </a:xfrm>
          <a:prstGeom prst="rect">
            <a:avLst/>
          </a:prstGeom>
          <a:noFill/>
          <a:ln w="9525">
            <a:noFill/>
            <a:miter lim="800000"/>
            <a:headEnd/>
            <a:tailEnd/>
          </a:ln>
        </p:spPr>
      </p:pic>
      <p:pic>
        <p:nvPicPr>
          <p:cNvPr id="10" name="Содержимое 3" descr="https://im0-tub-ru.yandex.net/i?id=c29db86182b545103fb9606ea02876b1-l&amp;n=13"/>
          <p:cNvPicPr>
            <a:picLocks noGrp="1"/>
          </p:cNvPicPr>
          <p:nvPr>
            <p:ph idx="1"/>
          </p:nvPr>
        </p:nvPicPr>
        <p:blipFill>
          <a:blip r:embed="rId4"/>
          <a:srcRect/>
          <a:stretch>
            <a:fillRect/>
          </a:stretch>
        </p:blipFill>
        <p:spPr bwMode="auto">
          <a:xfrm>
            <a:off x="395536" y="3283357"/>
            <a:ext cx="4500593" cy="2886070"/>
          </a:xfrm>
          <a:prstGeom prst="rect">
            <a:avLst/>
          </a:prstGeom>
          <a:noFill/>
          <a:ln w="9525">
            <a:noFill/>
            <a:miter lim="800000"/>
            <a:headEnd/>
            <a:tailEnd/>
          </a:ln>
        </p:spPr>
      </p:pic>
      <p:pic>
        <p:nvPicPr>
          <p:cNvPr id="11" name="Рисунок 10" descr="https://o-prirode.ru/wp-content/uploads/2017/05/drozd-shama.jpg"/>
          <p:cNvPicPr/>
          <p:nvPr/>
        </p:nvPicPr>
        <p:blipFill>
          <a:blip r:embed="rId5"/>
          <a:srcRect/>
          <a:stretch>
            <a:fillRect/>
          </a:stretch>
        </p:blipFill>
        <p:spPr bwMode="auto">
          <a:xfrm>
            <a:off x="5220072" y="3356992"/>
            <a:ext cx="3481510" cy="2808312"/>
          </a:xfrm>
          <a:prstGeom prst="rect">
            <a:avLst/>
          </a:prstGeom>
          <a:noFill/>
          <a:ln w="9525">
            <a:noFill/>
            <a:miter lim="800000"/>
            <a:headEnd/>
            <a:tailEnd/>
          </a:ln>
        </p:spPr>
      </p:pic>
      <p:sp>
        <p:nvSpPr>
          <p:cNvPr id="13" name="TextBox 12"/>
          <p:cNvSpPr txBox="1"/>
          <p:nvPr/>
        </p:nvSpPr>
        <p:spPr>
          <a:xfrm>
            <a:off x="1514178" y="2801283"/>
            <a:ext cx="3528392" cy="461665"/>
          </a:xfrm>
          <a:prstGeom prst="rect">
            <a:avLst/>
          </a:prstGeom>
          <a:noFill/>
        </p:spPr>
        <p:txBody>
          <a:bodyPr wrap="square" rtlCol="0">
            <a:spAutoFit/>
          </a:bodyPr>
          <a:lstStyle/>
          <a:p>
            <a:r>
              <a:rPr lang="ru-RU" sz="2400" dirty="0" smtClean="0">
                <a:latin typeface="Tahoma" panose="020B0604030504040204" pitchFamily="34" charset="0"/>
                <a:ea typeface="Tahoma" panose="020B0604030504040204" pitchFamily="34" charset="0"/>
                <a:cs typeface="Tahoma" panose="020B0604030504040204" pitchFamily="34" charset="0"/>
              </a:rPr>
              <a:t>ДРОЗД - БЕЛОБРОВИК</a:t>
            </a:r>
            <a:endParaRPr lang="ru-RU"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5042570" y="2801283"/>
            <a:ext cx="3960439" cy="461665"/>
          </a:xfrm>
          <a:prstGeom prst="rect">
            <a:avLst/>
          </a:prstGeom>
          <a:noFill/>
        </p:spPr>
        <p:txBody>
          <a:bodyPr wrap="square" rtlCol="0">
            <a:spAutoFit/>
          </a:bodyPr>
          <a:lstStyle/>
          <a:p>
            <a:r>
              <a:rPr lang="ru-RU" sz="2400" dirty="0" smtClean="0">
                <a:latin typeface="Tahoma" panose="020B0604030504040204" pitchFamily="34" charset="0"/>
                <a:ea typeface="Tahoma" panose="020B0604030504040204" pitchFamily="34" charset="0"/>
                <a:cs typeface="Tahoma" panose="020B0604030504040204" pitchFamily="34" charset="0"/>
              </a:rPr>
              <a:t>ОДНОЦВЕТНЫЙ ДРОЗД </a:t>
            </a:r>
            <a:endParaRPr lang="ru-RU"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1089587" y="6165304"/>
            <a:ext cx="3926954" cy="461665"/>
          </a:xfrm>
          <a:prstGeom prst="rect">
            <a:avLst/>
          </a:prstGeom>
          <a:noFill/>
        </p:spPr>
        <p:txBody>
          <a:bodyPr wrap="square" rtlCol="0">
            <a:spAutoFit/>
          </a:bodyPr>
          <a:lstStyle/>
          <a:p>
            <a:r>
              <a:rPr lang="ru-RU" sz="2400" dirty="0" smtClean="0">
                <a:latin typeface="Tahoma" panose="020B0604030504040204" pitchFamily="34" charset="0"/>
                <a:ea typeface="Tahoma" panose="020B0604030504040204" pitchFamily="34" charset="0"/>
                <a:cs typeface="Tahoma" panose="020B0604030504040204" pitchFamily="34" charset="0"/>
              </a:rPr>
              <a:t>БЕЛОЗОБЫЙ ДРОЗД</a:t>
            </a:r>
            <a:endParaRPr lang="ru-RU" sz="2400" dirty="0">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5220072" y="6187466"/>
            <a:ext cx="2952328" cy="461665"/>
          </a:xfrm>
          <a:prstGeom prst="rect">
            <a:avLst/>
          </a:prstGeom>
          <a:noFill/>
        </p:spPr>
        <p:txBody>
          <a:bodyPr wrap="square" rtlCol="0">
            <a:spAutoFit/>
          </a:bodyPr>
          <a:lstStyle/>
          <a:p>
            <a:r>
              <a:rPr lang="ru-RU" sz="2400" dirty="0" smtClean="0">
                <a:latin typeface="Tahoma" panose="020B0604030504040204" pitchFamily="34" charset="0"/>
                <a:ea typeface="Tahoma" panose="020B0604030504040204" pitchFamily="34" charset="0"/>
                <a:cs typeface="Tahoma" panose="020B0604030504040204" pitchFamily="34" charset="0"/>
              </a:rPr>
              <a:t>ШАМА- </a:t>
            </a:r>
            <a:r>
              <a:rPr lang="ru-RU" sz="2400" dirty="0">
                <a:latin typeface="Tahoma" panose="020B0604030504040204" pitchFamily="34" charset="0"/>
                <a:ea typeface="Tahoma" panose="020B0604030504040204" pitchFamily="34" charset="0"/>
                <a:cs typeface="Tahoma" panose="020B0604030504040204" pitchFamily="34" charset="0"/>
              </a:rPr>
              <a:t>ДРОЗД</a:t>
            </a:r>
          </a:p>
        </p:txBody>
      </p:sp>
    </p:spTree>
    <p:extLst>
      <p:ext uri="{BB962C8B-B14F-4D97-AF65-F5344CB8AC3E}">
        <p14:creationId xmlns:p14="http://schemas.microsoft.com/office/powerpoint/2010/main" xmlns="" val="2405450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Чёрный дрозд"/>
          <p:cNvPicPr>
            <a:picLocks noGrp="1"/>
          </p:cNvPicPr>
          <p:nvPr>
            <p:ph idx="1"/>
          </p:nvPr>
        </p:nvPicPr>
        <p:blipFill>
          <a:blip r:embed="rId2" cstate="print"/>
          <a:srcRect/>
          <a:stretch>
            <a:fillRect/>
          </a:stretch>
        </p:blipFill>
        <p:spPr bwMode="auto">
          <a:xfrm>
            <a:off x="251520" y="332656"/>
            <a:ext cx="3534640" cy="2396237"/>
          </a:xfrm>
          <a:prstGeom prst="rect">
            <a:avLst/>
          </a:prstGeom>
          <a:noFill/>
          <a:ln w="9525">
            <a:noFill/>
            <a:miter lim="800000"/>
            <a:headEnd/>
            <a:tailEnd/>
          </a:ln>
        </p:spPr>
      </p:pic>
      <p:pic>
        <p:nvPicPr>
          <p:cNvPr id="5" name="Рисунок 4" descr="drozd-9"/>
          <p:cNvPicPr/>
          <p:nvPr/>
        </p:nvPicPr>
        <p:blipFill>
          <a:blip r:embed="rId3"/>
          <a:srcRect/>
          <a:stretch>
            <a:fillRect/>
          </a:stretch>
        </p:blipFill>
        <p:spPr bwMode="auto">
          <a:xfrm>
            <a:off x="4786314" y="404664"/>
            <a:ext cx="3386086" cy="2324229"/>
          </a:xfrm>
          <a:prstGeom prst="rect">
            <a:avLst/>
          </a:prstGeom>
          <a:noFill/>
          <a:ln w="9525">
            <a:noFill/>
            <a:miter lim="800000"/>
            <a:headEnd/>
            <a:tailEnd/>
          </a:ln>
        </p:spPr>
      </p:pic>
      <p:pic>
        <p:nvPicPr>
          <p:cNvPr id="6" name="Рисунок 5" descr="Рыжебрюхий дрозд"/>
          <p:cNvPicPr/>
          <p:nvPr/>
        </p:nvPicPr>
        <p:blipFill>
          <a:blip r:embed="rId4" cstate="print"/>
          <a:srcRect/>
          <a:stretch>
            <a:fillRect/>
          </a:stretch>
        </p:blipFill>
        <p:spPr bwMode="auto">
          <a:xfrm>
            <a:off x="395536" y="3384559"/>
            <a:ext cx="3600400" cy="2636729"/>
          </a:xfrm>
          <a:prstGeom prst="rect">
            <a:avLst/>
          </a:prstGeom>
          <a:noFill/>
          <a:ln w="9525">
            <a:noFill/>
            <a:miter lim="800000"/>
            <a:headEnd/>
            <a:tailEnd/>
          </a:ln>
        </p:spPr>
      </p:pic>
      <p:pic>
        <p:nvPicPr>
          <p:cNvPr id="7" name="Рисунок 6" descr="https://otvet.imgsmail.ru/download/9ecd4be1fdf40b1ac84a9983cdca655d_i-344.jpg"/>
          <p:cNvPicPr/>
          <p:nvPr/>
        </p:nvPicPr>
        <p:blipFill>
          <a:blip r:embed="rId5"/>
          <a:srcRect/>
          <a:stretch>
            <a:fillRect/>
          </a:stretch>
        </p:blipFill>
        <p:spPr bwMode="auto">
          <a:xfrm>
            <a:off x="4786314" y="3501008"/>
            <a:ext cx="3386086" cy="2520280"/>
          </a:xfrm>
          <a:prstGeom prst="rect">
            <a:avLst/>
          </a:prstGeom>
          <a:noFill/>
          <a:ln w="9525">
            <a:noFill/>
            <a:miter lim="800000"/>
            <a:headEnd/>
            <a:tailEnd/>
          </a:ln>
        </p:spPr>
      </p:pic>
      <p:sp>
        <p:nvSpPr>
          <p:cNvPr id="8" name="TextBox 7"/>
          <p:cNvSpPr txBox="1"/>
          <p:nvPr/>
        </p:nvSpPr>
        <p:spPr>
          <a:xfrm>
            <a:off x="1833986" y="2922892"/>
            <a:ext cx="2952328" cy="461665"/>
          </a:xfrm>
          <a:prstGeom prst="rect">
            <a:avLst/>
          </a:prstGeom>
          <a:noFill/>
        </p:spPr>
        <p:txBody>
          <a:bodyPr wrap="square" rtlCol="0">
            <a:spAutoFit/>
          </a:bodyPr>
          <a:lstStyle/>
          <a:p>
            <a:r>
              <a:rPr lang="ru-RU" sz="2400" dirty="0" smtClean="0">
                <a:latin typeface="Tahoma" panose="020B0604030504040204" pitchFamily="34" charset="0"/>
                <a:ea typeface="Tahoma" panose="020B0604030504040204" pitchFamily="34" charset="0"/>
                <a:cs typeface="Tahoma" panose="020B0604030504040204" pitchFamily="34" charset="0"/>
              </a:rPr>
              <a:t>ЧЕРНЫЙ  </a:t>
            </a:r>
            <a:r>
              <a:rPr lang="ru-RU" sz="2400" dirty="0">
                <a:latin typeface="Tahoma" panose="020B0604030504040204" pitchFamily="34" charset="0"/>
                <a:ea typeface="Tahoma" panose="020B0604030504040204" pitchFamily="34" charset="0"/>
                <a:cs typeface="Tahoma" panose="020B0604030504040204" pitchFamily="34" charset="0"/>
              </a:rPr>
              <a:t>ДРОЗД</a:t>
            </a:r>
          </a:p>
        </p:txBody>
      </p:sp>
      <p:sp>
        <p:nvSpPr>
          <p:cNvPr id="9" name="TextBox 8"/>
          <p:cNvSpPr txBox="1"/>
          <p:nvPr/>
        </p:nvSpPr>
        <p:spPr>
          <a:xfrm>
            <a:off x="5298629" y="2910853"/>
            <a:ext cx="2952328" cy="461665"/>
          </a:xfrm>
          <a:prstGeom prst="rect">
            <a:avLst/>
          </a:prstGeom>
          <a:noFill/>
        </p:spPr>
        <p:txBody>
          <a:bodyPr wrap="square" rtlCol="0">
            <a:spAutoFit/>
          </a:bodyPr>
          <a:lstStyle/>
          <a:p>
            <a:r>
              <a:rPr lang="ru-RU" sz="2400" dirty="0" smtClean="0">
                <a:latin typeface="Tahoma" panose="020B0604030504040204" pitchFamily="34" charset="0"/>
                <a:ea typeface="Tahoma" panose="020B0604030504040204" pitchFamily="34" charset="0"/>
                <a:cs typeface="Tahoma" panose="020B0604030504040204" pitchFamily="34" charset="0"/>
              </a:rPr>
              <a:t>БЕЛЫЙ ДРОЗД</a:t>
            </a:r>
            <a:endParaRPr lang="ru-RU"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395536" y="6110410"/>
            <a:ext cx="3390624" cy="461665"/>
          </a:xfrm>
          <a:prstGeom prst="rect">
            <a:avLst/>
          </a:prstGeom>
          <a:noFill/>
        </p:spPr>
        <p:txBody>
          <a:bodyPr wrap="square" rtlCol="0">
            <a:spAutoFit/>
          </a:bodyPr>
          <a:lstStyle/>
          <a:p>
            <a:r>
              <a:rPr lang="ru-RU" sz="2400" dirty="0" smtClean="0">
                <a:latin typeface="Tahoma" panose="020B0604030504040204" pitchFamily="34" charset="0"/>
                <a:ea typeface="Tahoma" panose="020B0604030504040204" pitchFamily="34" charset="0"/>
                <a:cs typeface="Tahoma" panose="020B0604030504040204" pitchFamily="34" charset="0"/>
              </a:rPr>
              <a:t>РЫЖЕБРЮХИЙ </a:t>
            </a:r>
            <a:r>
              <a:rPr lang="ru-RU" sz="2400" dirty="0">
                <a:latin typeface="Tahoma" panose="020B0604030504040204" pitchFamily="34" charset="0"/>
                <a:ea typeface="Tahoma" panose="020B0604030504040204" pitchFamily="34" charset="0"/>
                <a:cs typeface="Tahoma" panose="020B0604030504040204" pitchFamily="34" charset="0"/>
              </a:rPr>
              <a:t>ДРОЗД</a:t>
            </a:r>
          </a:p>
        </p:txBody>
      </p:sp>
      <p:sp>
        <p:nvSpPr>
          <p:cNvPr id="11" name="TextBox 10"/>
          <p:cNvSpPr txBox="1"/>
          <p:nvPr/>
        </p:nvSpPr>
        <p:spPr>
          <a:xfrm>
            <a:off x="4786314" y="6145587"/>
            <a:ext cx="4178174" cy="461665"/>
          </a:xfrm>
          <a:prstGeom prst="rect">
            <a:avLst/>
          </a:prstGeom>
          <a:noFill/>
        </p:spPr>
        <p:txBody>
          <a:bodyPr wrap="square" rtlCol="0">
            <a:spAutoFit/>
          </a:bodyPr>
          <a:lstStyle/>
          <a:p>
            <a:r>
              <a:rPr lang="ru-RU" sz="2400" dirty="0" smtClean="0">
                <a:latin typeface="Tahoma" panose="020B0604030504040204" pitchFamily="34" charset="0"/>
                <a:ea typeface="Tahoma" panose="020B0604030504040204" pitchFamily="34" charset="0"/>
                <a:cs typeface="Tahoma" panose="020B0604030504040204" pitchFamily="34" charset="0"/>
              </a:rPr>
              <a:t>СТРАНСТВУЮЩИЙ </a:t>
            </a:r>
            <a:r>
              <a:rPr lang="ru-RU" sz="2400" dirty="0">
                <a:latin typeface="Tahoma" panose="020B0604030504040204" pitchFamily="34" charset="0"/>
                <a:ea typeface="Tahoma" panose="020B0604030504040204" pitchFamily="34" charset="0"/>
                <a:cs typeface="Tahoma" panose="020B0604030504040204" pitchFamily="34" charset="0"/>
              </a:rPr>
              <a:t>ДРОЗД</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260648"/>
            <a:ext cx="3008313" cy="512744"/>
          </a:xfrm>
        </p:spPr>
        <p:txBody>
          <a:bodyPr>
            <a:normAutofit fontScale="90000"/>
          </a:bodyPr>
          <a:lstStyle/>
          <a:p>
            <a:r>
              <a:rPr lang="ru-RU" sz="2800" b="1" dirty="0" smtClean="0"/>
              <a:t>ДРОЗД-РЯБИННИК</a:t>
            </a:r>
            <a:endParaRPr lang="ru-RU" sz="2800" b="1" dirty="0"/>
          </a:p>
        </p:txBody>
      </p:sp>
      <p:pic>
        <p:nvPicPr>
          <p:cNvPr id="9" name="Содержимое 3" descr="https://avatars.mds.yandex.net/get-pdb/234183/d7acb793-ad90-44be-8cdf-edf6b0e9740f/s1200?webp=false"/>
          <p:cNvPicPr>
            <a:picLocks noGrp="1"/>
          </p:cNvPicPr>
          <p:nvPr>
            <p:ph idx="1"/>
          </p:nvPr>
        </p:nvPicPr>
        <p:blipFill>
          <a:blip r:embed="rId2"/>
          <a:stretch>
            <a:fillRect/>
          </a:stretch>
        </p:blipFill>
        <p:spPr bwMode="auto">
          <a:xfrm>
            <a:off x="179512" y="836712"/>
            <a:ext cx="5221814" cy="3786214"/>
          </a:xfrm>
          <a:prstGeom prst="rect">
            <a:avLst/>
          </a:prstGeom>
          <a:noFill/>
          <a:ln w="9525">
            <a:noFill/>
            <a:miter lim="800000"/>
            <a:headEnd/>
            <a:tailEnd/>
          </a:ln>
        </p:spPr>
      </p:pic>
      <p:sp>
        <p:nvSpPr>
          <p:cNvPr id="10" name="Содержимое 9"/>
          <p:cNvSpPr>
            <a:spLocks noGrp="1"/>
          </p:cNvSpPr>
          <p:nvPr>
            <p:ph idx="1"/>
          </p:nvPr>
        </p:nvSpPr>
        <p:spPr>
          <a:xfrm>
            <a:off x="5508104" y="273051"/>
            <a:ext cx="3456384" cy="4308078"/>
          </a:xfrm>
        </p:spPr>
        <p:txBody>
          <a:bodyPr>
            <a:noAutofit/>
          </a:bodyPr>
          <a:lstStyle/>
          <a:p>
            <a:pPr marL="0" indent="0">
              <a:buNone/>
            </a:pPr>
            <a:r>
              <a:rPr lang="ru-RU" sz="1800" dirty="0" smtClean="0"/>
              <a:t>   </a:t>
            </a:r>
            <a:r>
              <a:rPr lang="ru-RU" sz="2000" dirty="0" smtClean="0"/>
              <a:t>Дрозды — перелетные птицы. У них вытянутое, стройное тело, прямой средней длины клюв, высокие ноги и остроконечные крылья. Оперение у всех птиц (кроме черного дрозда) почти одинаковое: бледно-кофейное с характерными треугольными пятнами темно-коричневого цвета. Зрение и слух у дроздов превосходные. </a:t>
            </a:r>
            <a:endParaRPr lang="ru-RU" sz="2000" dirty="0"/>
          </a:p>
        </p:txBody>
      </p:sp>
      <p:sp>
        <p:nvSpPr>
          <p:cNvPr id="3" name="Прямоугольник 2"/>
          <p:cNvSpPr/>
          <p:nvPr/>
        </p:nvSpPr>
        <p:spPr>
          <a:xfrm>
            <a:off x="1913822" y="4915998"/>
            <a:ext cx="7022046" cy="1631216"/>
          </a:xfrm>
          <a:prstGeom prst="rect">
            <a:avLst/>
          </a:prstGeom>
        </p:spPr>
        <p:txBody>
          <a:bodyPr wrap="square">
            <a:spAutoFit/>
          </a:bodyPr>
          <a:lstStyle/>
          <a:p>
            <a:r>
              <a:rPr lang="ru-RU" sz="2000" dirty="0"/>
              <a:t>Все дрозды хорошие летуны. </a:t>
            </a:r>
            <a:r>
              <a:rPr lang="ru-RU" sz="2000" dirty="0" smtClean="0"/>
              <a:t>Они </a:t>
            </a:r>
            <a:r>
              <a:rPr lang="ru-RU" sz="2000" dirty="0"/>
              <a:t>весьма подвижные, ловкие, осторожные и недоверчивые птицы. Очень общителен дрозд-рябинник, который любит селиться целыми колониями. Остальные же виды, как, например, певчий и черный дрозды, наоборот, предпочитают жить в уединении.</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85728"/>
            <a:ext cx="8229600" cy="6083320"/>
          </a:xfrm>
        </p:spPr>
        <p:txBody>
          <a:bodyPr>
            <a:noAutofit/>
          </a:bodyPr>
          <a:lstStyle/>
          <a:p>
            <a:r>
              <a:rPr lang="ru-RU" sz="2400" dirty="0" smtClean="0"/>
              <a:t>Дрозды-рябинники, летом питаются разнообразно. Основу их ежедневного рациона составляют дождевые черви, насекомые, пауки и моллюски. Когда созревают ягоды, дрозды с удовольствием лакомятся ими, особенно выделяя рябину. Птицы довольно осторожны и, прилетев, сначала затихают. Удостоверившись в безопасности, они с тихим глуховатым чоканьем начинают щипать ягоды, дергая за кисть и быстро глотая их целиком.</a:t>
            </a:r>
            <a:br>
              <a:rPr lang="ru-RU" sz="2400" dirty="0" smtClean="0"/>
            </a:br>
            <a:r>
              <a:rPr lang="ru-RU" sz="2400" dirty="0" smtClean="0"/>
              <a:t>В годы, когда ягод на деревьях и кустах особенно много, рябинники даже остаются на зимовку в России. Дрозд рябинник зимой также может питаться калиной, облепихой. Когда в конце зимы уже не остается ягод, дрозд питается водными беспозвоночными, которых находит на незамерзающих родниках, перекатах. Если корма зимой недостаточно, то рябинник не остается в России, а отправляется в Центральную Азию или Средиземноморье.</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Главным из всех гостей птичьей столовой был дрозд- рябинник. Его назвали Кузей. Уже две зимы мы всей школой наблюдаем за этой птицей. Каждое утро, приходя в школу, мы с нашей учительницей спешим вынести и повесить на ветки рябину, потому что Кузя уже ждет.</a:t>
            </a:r>
            <a:br>
              <a:rPr lang="ru-RU" sz="2700" dirty="0" smtClean="0"/>
            </a:br>
            <a:r>
              <a:rPr lang="ru-RU" sz="2700" dirty="0" smtClean="0"/>
              <a:t>  </a:t>
            </a:r>
            <a:r>
              <a:rPr lang="ru-RU" dirty="0" smtClean="0"/>
              <a:t/>
            </a:r>
            <a:br>
              <a:rPr lang="ru-RU" dirty="0" smtClean="0"/>
            </a:br>
            <a:endParaRPr lang="ru-RU" dirty="0"/>
          </a:p>
        </p:txBody>
      </p:sp>
      <p:pic>
        <p:nvPicPr>
          <p:cNvPr id="1026" name="Picture 2" descr="C:\Users\admin\Desktop\IMG_6762+—+копия(1).JPG"/>
          <p:cNvPicPr>
            <a:picLocks noChangeAspect="1" noChangeArrowheads="1"/>
          </p:cNvPicPr>
          <p:nvPr/>
        </p:nvPicPr>
        <p:blipFill>
          <a:blip r:embed="rId2" cstate="print"/>
          <a:srcRect/>
          <a:stretch>
            <a:fillRect/>
          </a:stretch>
        </p:blipFill>
        <p:spPr bwMode="auto">
          <a:xfrm>
            <a:off x="2000232" y="2199518"/>
            <a:ext cx="6715172" cy="44187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anim calcmode="lin" valueType="num">
                                      <p:cBhvr>
                                        <p:cTn id="11" dur="2000" fill="hold"/>
                                        <p:tgtEl>
                                          <p:spTgt spid="2"/>
                                        </p:tgtEl>
                                        <p:attrNameLst>
                                          <p:attrName>ppt_x</p:attrName>
                                        </p:attrNameLst>
                                      </p:cBhvr>
                                      <p:tavLst>
                                        <p:tav tm="0">
                                          <p:val>
                                            <p:strVal val="#ppt_x"/>
                                          </p:val>
                                        </p:tav>
                                        <p:tav tm="100000">
                                          <p:val>
                                            <p:strVal val="#ppt_x"/>
                                          </p:val>
                                        </p:tav>
                                      </p:tavLst>
                                    </p:anim>
                                    <p:anim calcmode="lin" valueType="num">
                                      <p:cBhvr>
                                        <p:cTn id="12"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188640"/>
            <a:ext cx="6840761" cy="936104"/>
          </a:xfrm>
        </p:spPr>
        <p:txBody>
          <a:bodyPr>
            <a:normAutofit fontScale="90000"/>
          </a:bodyPr>
          <a:lstStyle/>
          <a:p>
            <a:r>
              <a:rPr lang="ru-RU" sz="2700" dirty="0" smtClean="0"/>
              <a:t/>
            </a:r>
            <a:br>
              <a:rPr lang="ru-RU" sz="2700" dirty="0" smtClean="0"/>
            </a:br>
            <a:r>
              <a:rPr lang="ru-RU" sz="2800" b="1" dirty="0" smtClean="0"/>
              <a:t>Сначала </a:t>
            </a:r>
            <a:r>
              <a:rPr lang="ru-RU" sz="2800" b="1" dirty="0"/>
              <a:t>птица кушает быстро и жадно. </a:t>
            </a:r>
            <a:r>
              <a:rPr lang="ru-RU" sz="3100" dirty="0" smtClean="0"/>
              <a:t/>
            </a:r>
            <a:br>
              <a:rPr lang="ru-RU" sz="3100" dirty="0" smtClean="0"/>
            </a:br>
            <a:endParaRPr lang="ru-RU" sz="3100" dirty="0"/>
          </a:p>
        </p:txBody>
      </p:sp>
      <p:pic>
        <p:nvPicPr>
          <p:cNvPr id="3" name="Рисунок 2" descr="C:\Users\admin\Desktop\по дрозду\IMG_6849.JPG"/>
          <p:cNvPicPr/>
          <p:nvPr/>
        </p:nvPicPr>
        <p:blipFill>
          <a:blip r:embed="rId2" cstate="print"/>
          <a:srcRect/>
          <a:stretch>
            <a:fillRect/>
          </a:stretch>
        </p:blipFill>
        <p:spPr bwMode="auto">
          <a:xfrm>
            <a:off x="827584" y="946303"/>
            <a:ext cx="8136904" cy="5645788"/>
          </a:xfrm>
          <a:prstGeom prst="rect">
            <a:avLst/>
          </a:prstGeom>
          <a:noFill/>
          <a:ln w="9525">
            <a:noFill/>
            <a:miter lim="800000"/>
            <a:headEnd/>
            <a:tailEnd/>
          </a:ln>
        </p:spPr>
      </p:pic>
      <p:pic>
        <p:nvPicPr>
          <p:cNvPr id="4" name="Рисунок 3" descr="C:\Users\admin\Desktop\по дрозду\IMG_6857.JPG"/>
          <p:cNvPicPr/>
          <p:nvPr/>
        </p:nvPicPr>
        <p:blipFill>
          <a:blip r:embed="rId3" cstate="print"/>
          <a:srcRect/>
          <a:stretch>
            <a:fillRect/>
          </a:stretch>
        </p:blipFill>
        <p:spPr bwMode="auto">
          <a:xfrm>
            <a:off x="813731" y="946303"/>
            <a:ext cx="8117812" cy="5645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2)">
                                      <p:cBhvr>
                                        <p:cTn id="7" dur="2000"/>
                                        <p:tgtEl>
                                          <p:spTgt spid="3"/>
                                        </p:tgtEl>
                                      </p:cBhvr>
                                    </p:animEffect>
                                  </p:childTnLst>
                                </p:cTn>
                              </p:par>
                            </p:childTnLst>
                          </p:cTn>
                        </p:par>
                        <p:par>
                          <p:cTn id="8" fill="hold">
                            <p:stCondLst>
                              <p:cond delay="2000"/>
                            </p:stCondLst>
                            <p:childTnLst>
                              <p:par>
                                <p:cTn id="9" presetID="21" presetClass="entr" presetSubtype="2"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heel(2)">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60648"/>
            <a:ext cx="7077472" cy="1143000"/>
          </a:xfrm>
        </p:spPr>
        <p:txBody>
          <a:bodyPr>
            <a:noAutofit/>
          </a:bodyPr>
          <a:lstStyle/>
          <a:p>
            <a:r>
              <a:rPr lang="ru-RU" sz="2500" b="1" dirty="0"/>
              <a:t>Наевшись, она перелетает на другую ветку, греется на солнышке, но не улетает, пока не съест всех ягод</a:t>
            </a:r>
            <a:r>
              <a:rPr lang="ru-RU" sz="2800" dirty="0" smtClean="0"/>
              <a:t>.</a:t>
            </a:r>
            <a:endParaRPr lang="ru-RU" sz="2800" dirty="0"/>
          </a:p>
        </p:txBody>
      </p:sp>
      <p:pic>
        <p:nvPicPr>
          <p:cNvPr id="3" name="Рисунок 2" descr="C:\Users\admin\Desktop\IMG_6766+—+копия(1).JPG"/>
          <p:cNvPicPr/>
          <p:nvPr/>
        </p:nvPicPr>
        <p:blipFill>
          <a:blip r:embed="rId2" cstate="print"/>
          <a:srcRect/>
          <a:stretch>
            <a:fillRect/>
          </a:stretch>
        </p:blipFill>
        <p:spPr bwMode="auto">
          <a:xfrm>
            <a:off x="1957846" y="1556792"/>
            <a:ext cx="6934634" cy="5040560"/>
          </a:xfrm>
          <a:prstGeom prst="rect">
            <a:avLst/>
          </a:prstGeom>
          <a:noFill/>
          <a:ln w="9525">
            <a:noFill/>
            <a:miter lim="800000"/>
            <a:headEnd/>
            <a:tailEnd/>
          </a:ln>
        </p:spPr>
      </p:pic>
      <p:pic>
        <p:nvPicPr>
          <p:cNvPr id="4" name="Рисунок 3"/>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957846" y="1556792"/>
            <a:ext cx="6934634" cy="5040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t>          Объект исследования</a:t>
            </a:r>
            <a:r>
              <a:rPr lang="ru-RU" dirty="0" smtClean="0"/>
              <a:t>: </a:t>
            </a:r>
            <a:br>
              <a:rPr lang="ru-RU" dirty="0" smtClean="0"/>
            </a:br>
            <a:r>
              <a:rPr lang="ru-RU" dirty="0" smtClean="0"/>
              <a:t>           </a:t>
            </a:r>
            <a:r>
              <a:rPr lang="ru-RU" sz="5300" i="1" dirty="0"/>
              <a:t> птица </a:t>
            </a:r>
            <a:r>
              <a:rPr lang="ru-RU" sz="5300" i="1" dirty="0" smtClean="0"/>
              <a:t>дрозд- рябинник</a:t>
            </a:r>
            <a:r>
              <a:rPr lang="ru-RU" dirty="0" smtClean="0"/>
              <a:t/>
            </a:r>
            <a:br>
              <a:rPr lang="ru-RU" dirty="0" smtClean="0"/>
            </a:br>
            <a:endParaRPr lang="ru-RU" dirty="0"/>
          </a:p>
        </p:txBody>
      </p:sp>
      <p:sp>
        <p:nvSpPr>
          <p:cNvPr id="3" name="Содержимое 2"/>
          <p:cNvSpPr>
            <a:spLocks noGrp="1"/>
          </p:cNvSpPr>
          <p:nvPr>
            <p:ph idx="1"/>
          </p:nvPr>
        </p:nvSpPr>
        <p:spPr>
          <a:xfrm>
            <a:off x="1835696" y="1600200"/>
            <a:ext cx="6851104" cy="4525963"/>
          </a:xfrm>
        </p:spPr>
        <p:txBody>
          <a:bodyPr>
            <a:normAutofit fontScale="92500" lnSpcReduction="20000"/>
          </a:bodyPr>
          <a:lstStyle/>
          <a:p>
            <a:pPr marL="0" indent="0">
              <a:buNone/>
            </a:pPr>
            <a:r>
              <a:rPr lang="ru-RU" b="1" dirty="0" smtClean="0"/>
              <a:t>Цель работы</a:t>
            </a:r>
            <a:r>
              <a:rPr lang="ru-RU" dirty="0" smtClean="0"/>
              <a:t>: </a:t>
            </a:r>
          </a:p>
          <a:p>
            <a:pPr marL="0" indent="0">
              <a:buNone/>
            </a:pPr>
            <a:r>
              <a:rPr lang="ru-RU" dirty="0" smtClean="0"/>
              <a:t>изучение образа жизни </a:t>
            </a:r>
          </a:p>
          <a:p>
            <a:pPr marL="0" indent="0">
              <a:buNone/>
            </a:pPr>
            <a:r>
              <a:rPr lang="ru-RU" dirty="0" smtClean="0"/>
              <a:t>и поведения птицы дрозд- рябинник</a:t>
            </a:r>
          </a:p>
          <a:p>
            <a:pPr marL="0" indent="0">
              <a:buNone/>
            </a:pPr>
            <a:endParaRPr lang="ru-RU" b="1" dirty="0" smtClean="0"/>
          </a:p>
          <a:p>
            <a:pPr marL="0" indent="0">
              <a:buNone/>
            </a:pPr>
            <a:r>
              <a:rPr lang="ru-RU" b="1" dirty="0" smtClean="0"/>
              <a:t>Задачи</a:t>
            </a:r>
            <a:r>
              <a:rPr lang="ru-RU" dirty="0" smtClean="0"/>
              <a:t>:</a:t>
            </a:r>
          </a:p>
          <a:p>
            <a:r>
              <a:rPr lang="ru-RU" dirty="0" smtClean="0"/>
              <a:t>исследовать видовой состав и образ </a:t>
            </a:r>
            <a:r>
              <a:rPr lang="ru-RU" dirty="0"/>
              <a:t>жизни птицы дрозд ; </a:t>
            </a:r>
          </a:p>
          <a:p>
            <a:r>
              <a:rPr lang="ru-RU" dirty="0" smtClean="0"/>
              <a:t>провести </a:t>
            </a:r>
            <a:r>
              <a:rPr lang="ru-RU" dirty="0"/>
              <a:t>наблюдения за птицей,      прилетающей </a:t>
            </a:r>
            <a:r>
              <a:rPr lang="ru-RU" dirty="0" smtClean="0"/>
              <a:t>на кормушку;</a:t>
            </a:r>
          </a:p>
          <a:p>
            <a:r>
              <a:rPr lang="ru-RU" dirty="0" smtClean="0"/>
              <a:t>подкармливать птицу зимой.</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7056784" cy="1143000"/>
          </a:xfrm>
        </p:spPr>
        <p:txBody>
          <a:bodyPr>
            <a:normAutofit fontScale="90000"/>
          </a:bodyPr>
          <a:lstStyle/>
          <a:p>
            <a:r>
              <a:rPr lang="ru-RU" sz="2700" dirty="0" smtClean="0"/>
              <a:t/>
            </a:r>
            <a:br>
              <a:rPr lang="ru-RU" sz="2700" dirty="0" smtClean="0"/>
            </a:br>
            <a:r>
              <a:rPr lang="ru-RU" sz="2700" dirty="0" smtClean="0"/>
              <a:t/>
            </a:r>
            <a:br>
              <a:rPr lang="ru-RU" sz="2700" dirty="0" smtClean="0"/>
            </a:br>
            <a:r>
              <a:rPr lang="ru-RU" sz="2800" b="1" dirty="0"/>
              <a:t>Интересно наблюдать, как  дрозд  отгоняет других птиц.  Он стережет оставшиеся ягоды рябины и не подпускает снегирей, которые тоже хотят полакомиться. </a:t>
            </a:r>
            <a:br>
              <a:rPr lang="ru-RU" sz="2800" b="1" dirty="0"/>
            </a:br>
            <a:endParaRPr lang="ru-RU" sz="2800" b="1" dirty="0"/>
          </a:p>
        </p:txBody>
      </p:sp>
      <p:pic>
        <p:nvPicPr>
          <p:cNvPr id="3" name="Рисунок 2" descr="C:\Users\admin\Desktop\по дрозду\IMG_6846.JPG"/>
          <p:cNvPicPr/>
          <p:nvPr/>
        </p:nvPicPr>
        <p:blipFill>
          <a:blip r:embed="rId2" cstate="print"/>
          <a:srcRect/>
          <a:stretch>
            <a:fillRect/>
          </a:stretch>
        </p:blipFill>
        <p:spPr bwMode="auto">
          <a:xfrm>
            <a:off x="1907704" y="1844824"/>
            <a:ext cx="6984776" cy="4831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74638"/>
            <a:ext cx="7128792" cy="6322714"/>
          </a:xfrm>
        </p:spPr>
        <p:txBody>
          <a:bodyPr>
            <a:noAutofit/>
          </a:bodyPr>
          <a:lstStyle/>
          <a:p>
            <a:pPr algn="l"/>
            <a:r>
              <a:rPr lang="ru-RU" sz="2400" b="1" dirty="0" smtClean="0"/>
              <a:t>К концу зимы запасы рябины у нас закончились. Тогда учителя стали приносить из дома замороженные ягоды калины.  Что же мы наблюдали? Ягоды калины оставались на снегу.  </a:t>
            </a:r>
            <a:br>
              <a:rPr lang="ru-RU" sz="2400" b="1" dirty="0" smtClean="0"/>
            </a:br>
            <a:r>
              <a:rPr lang="ru-RU" sz="2400" b="1" dirty="0" smtClean="0"/>
              <a:t>Он ел без особого желания.  Может, они ему не нравились,  или  он чувствовал приближение весны?  А снегирей дрозд так и продолжал  отгонять от еды.</a:t>
            </a:r>
            <a:br>
              <a:rPr lang="ru-RU" sz="2400" b="1" dirty="0" smtClean="0"/>
            </a:br>
            <a:r>
              <a:rPr lang="ru-RU" sz="2400" b="1" dirty="0" smtClean="0"/>
              <a:t>Весна 2017 года выдалась не совсем благополучной.  От ночных заморозков пострадали  плодовые деревья,  никаких фруктов и ягод на деревьях в нашем селе в этом году нет. И наш дрозд Кузя теперь не прилетает к своей любимой кормушке. Надеемся, он нашел себе приют в другом месте.</a:t>
            </a:r>
            <a:endParaRPr lang="ru-RU"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9712" y="476672"/>
            <a:ext cx="2064732" cy="646331"/>
          </a:xfrm>
          <a:prstGeom prst="rect">
            <a:avLst/>
          </a:prstGeom>
        </p:spPr>
        <p:txBody>
          <a:bodyPr wrap="none">
            <a:spAutoFit/>
          </a:bodyPr>
          <a:lstStyle/>
          <a:p>
            <a:r>
              <a:rPr lang="ru-RU" sz="3600" b="1" dirty="0"/>
              <a:t>Выводы: </a:t>
            </a:r>
          </a:p>
        </p:txBody>
      </p:sp>
      <p:sp>
        <p:nvSpPr>
          <p:cNvPr id="5" name="Прямоугольник 4"/>
          <p:cNvSpPr/>
          <p:nvPr/>
        </p:nvSpPr>
        <p:spPr>
          <a:xfrm>
            <a:off x="1835696" y="1268760"/>
            <a:ext cx="6984776" cy="5262979"/>
          </a:xfrm>
          <a:prstGeom prst="rect">
            <a:avLst/>
          </a:prstGeom>
        </p:spPr>
        <p:txBody>
          <a:bodyPr wrap="square">
            <a:spAutoFit/>
          </a:bodyPr>
          <a:lstStyle/>
          <a:p>
            <a:pPr marL="285750" indent="-285750">
              <a:buFont typeface="Arial" panose="020B0604020202020204" pitchFamily="34" charset="0"/>
              <a:buChar char="•"/>
            </a:pPr>
            <a:r>
              <a:rPr lang="ru-RU" sz="2800" dirty="0"/>
              <a:t>зимуют в наших местах не все птицы, а только приспособленные к  </a:t>
            </a:r>
            <a:r>
              <a:rPr lang="ru-RU" sz="2800" dirty="0" smtClean="0"/>
              <a:t>выживанию </a:t>
            </a:r>
            <a:r>
              <a:rPr lang="ru-RU" sz="2800" dirty="0"/>
              <a:t>в жестоких погодных условиях, многие охотно прилетают  на места </a:t>
            </a:r>
            <a:r>
              <a:rPr lang="ru-RU" sz="2800" dirty="0" smtClean="0"/>
              <a:t>кормления</a:t>
            </a:r>
          </a:p>
          <a:p>
            <a:endParaRPr lang="ru-RU" sz="2800" dirty="0" smtClean="0"/>
          </a:p>
          <a:p>
            <a:pPr marL="285750" indent="-285750">
              <a:buFont typeface="Arial" panose="020B0604020202020204" pitchFamily="34" charset="0"/>
              <a:buChar char="•"/>
            </a:pPr>
            <a:r>
              <a:rPr lang="ru-RU" sz="2800" dirty="0" smtClean="0"/>
              <a:t>птицы </a:t>
            </a:r>
            <a:r>
              <a:rPr lang="ru-RU" sz="2800" dirty="0"/>
              <a:t>довольно успешно могут противостоять холодам в том случае, если вокруг много подходящего </a:t>
            </a:r>
            <a:r>
              <a:rPr lang="ru-RU" sz="2800" dirty="0" smtClean="0"/>
              <a:t>корма</a:t>
            </a:r>
          </a:p>
          <a:p>
            <a:endParaRPr lang="ru-RU" sz="2800" dirty="0" smtClean="0"/>
          </a:p>
          <a:p>
            <a:pPr marL="285750" indent="-285750">
              <a:buFont typeface="Arial" panose="020B0604020202020204" pitchFamily="34" charset="0"/>
              <a:buChar char="•"/>
            </a:pPr>
            <a:r>
              <a:rPr lang="ru-RU" sz="2800" dirty="0" smtClean="0"/>
              <a:t>возможно</a:t>
            </a:r>
            <a:r>
              <a:rPr lang="ru-RU" sz="2800" dirty="0"/>
              <a:t>, если птиц постоянно подкармливать, то они не улетят в теплые </a:t>
            </a:r>
            <a:r>
              <a:rPr lang="ru-RU" sz="2800" dirty="0" smtClean="0"/>
              <a:t>края</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1500"/>
                                        <p:tgtEl>
                                          <p:spTgt spid="5">
                                            <p:txEl>
                                              <p:pRg st="0" end="0"/>
                                            </p:txEl>
                                          </p:spTgt>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up)">
                                      <p:cBhvr>
                                        <p:cTn id="11" dur="1500"/>
                                        <p:tgtEl>
                                          <p:spTgt spid="5">
                                            <p:txEl>
                                              <p:pRg st="2" end="2"/>
                                            </p:txEl>
                                          </p:spTgt>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wipe(up)">
                                      <p:cBhvr>
                                        <p:cTn id="15" dur="1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zimuyushhie.jpg"/>
          <p:cNvPicPr>
            <a:picLocks noGrp="1" noChangeAspect="1" noChangeArrowheads="1"/>
          </p:cNvPicPr>
          <p:nvPr>
            <p:ph idx="1"/>
          </p:nvPr>
        </p:nvPicPr>
        <p:blipFill>
          <a:blip r:embed="rId2"/>
          <a:srcRect/>
          <a:stretch>
            <a:fillRect/>
          </a:stretch>
        </p:blipFill>
        <p:spPr bwMode="auto">
          <a:xfrm>
            <a:off x="1928794" y="2357430"/>
            <a:ext cx="6929485" cy="4303917"/>
          </a:xfrm>
          <a:prstGeom prst="rect">
            <a:avLst/>
          </a:prstGeom>
          <a:noFill/>
        </p:spPr>
      </p:pic>
      <p:sp>
        <p:nvSpPr>
          <p:cNvPr id="4" name="TextBox 3"/>
          <p:cNvSpPr txBox="1"/>
          <p:nvPr/>
        </p:nvSpPr>
        <p:spPr>
          <a:xfrm>
            <a:off x="1907704" y="188640"/>
            <a:ext cx="7128792" cy="2308324"/>
          </a:xfrm>
          <a:prstGeom prst="rect">
            <a:avLst/>
          </a:prstGeom>
          <a:noFill/>
        </p:spPr>
        <p:txBody>
          <a:bodyPr wrap="square" rtlCol="0">
            <a:spAutoFit/>
          </a:bodyPr>
          <a:lstStyle/>
          <a:p>
            <a:r>
              <a:rPr lang="ru-RU" sz="2400" dirty="0">
                <a:latin typeface="Tahoma" panose="020B0604030504040204" pitchFamily="34" charset="0"/>
                <a:ea typeface="Tahoma" panose="020B0604030504040204" pitchFamily="34" charset="0"/>
                <a:cs typeface="Tahoma" panose="020B0604030504040204" pitchFamily="34" charset="0"/>
              </a:rPr>
              <a:t>На уроках окружающего мира  мы познакомились с птицами и их  особенностями,  узнали, что птицы бывают перелётными и зимующими. Зимы у нас бывают достаточно холодные, поэтому не надо забывать, что птицам нужна наша помощь.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2940"/>
            <a:ext cx="7200800" cy="2578298"/>
          </a:xfrm>
        </p:spPr>
        <p:txBody>
          <a:bodyPr>
            <a:noAutofit/>
          </a:bodyPr>
          <a:lstStyle/>
          <a:p>
            <a:pPr algn="just"/>
            <a:r>
              <a:rPr lang="ru-RU" sz="2400" dirty="0">
                <a:latin typeface="Tahoma" panose="020B0604030504040204" pitchFamily="34" charset="0"/>
                <a:ea typeface="Tahoma" panose="020B0604030504040204" pitchFamily="34" charset="0"/>
                <a:cs typeface="Tahoma" panose="020B0604030504040204" pitchFamily="34" charset="0"/>
              </a:rPr>
              <a:t>Мы рассмотрели разные виды птиц, которые встречаются зимой в нашей местности, изучили,  чем они будут питаться, какие трудности ждут их зимой. Затем с помощью родителей изготовили кормушки для птиц, развесили их на пришкольной территории </a:t>
            </a:r>
            <a:r>
              <a:rPr lang="ru-RU" sz="2800" dirty="0"/>
              <a:t>и вели наблюдения. </a:t>
            </a:r>
          </a:p>
        </p:txBody>
      </p:sp>
      <p:pic>
        <p:nvPicPr>
          <p:cNvPr id="1026" name="Picture 2" descr="C:\Users\admin\Desktop\по дрозду\CAM01583.jpg"/>
          <p:cNvPicPr>
            <a:picLocks noGrp="1" noChangeAspect="1" noChangeArrowheads="1"/>
          </p:cNvPicPr>
          <p:nvPr>
            <p:ph idx="1"/>
          </p:nvPr>
        </p:nvPicPr>
        <p:blipFill>
          <a:blip r:embed="rId2" cstate="print"/>
          <a:srcRect/>
          <a:stretch>
            <a:fillRect/>
          </a:stretch>
        </p:blipFill>
        <p:spPr bwMode="auto">
          <a:xfrm>
            <a:off x="2843808" y="2564904"/>
            <a:ext cx="5407350" cy="405551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1" name="Picture 3" descr="J:\рузалии\Фото1381.jpg"/>
          <p:cNvPicPr>
            <a:picLocks noChangeAspect="1" noChangeArrowheads="1"/>
          </p:cNvPicPr>
          <p:nvPr/>
        </p:nvPicPr>
        <p:blipFill>
          <a:blip r:embed="rId2" cstate="print"/>
          <a:srcRect/>
          <a:stretch>
            <a:fillRect/>
          </a:stretch>
        </p:blipFill>
        <p:spPr bwMode="auto">
          <a:xfrm>
            <a:off x="251520" y="189920"/>
            <a:ext cx="8683735" cy="6512803"/>
          </a:xfrm>
          <a:prstGeom prst="rect">
            <a:avLst/>
          </a:prstGeom>
          <a:noFill/>
        </p:spPr>
      </p:pic>
      <p:pic>
        <p:nvPicPr>
          <p:cNvPr id="2050" name="Picture 2" descr="C:\Users\admin\Desktop\по дрозду\IMG_6798.JPG"/>
          <p:cNvPicPr>
            <a:picLocks noGrp="1" noChangeAspect="1" noChangeArrowheads="1"/>
          </p:cNvPicPr>
          <p:nvPr>
            <p:ph idx="1"/>
          </p:nvPr>
        </p:nvPicPr>
        <p:blipFill>
          <a:blip r:embed="rId3" cstate="print"/>
          <a:srcRect/>
          <a:stretch>
            <a:fillRect/>
          </a:stretch>
        </p:blipFill>
        <p:spPr bwMode="auto">
          <a:xfrm>
            <a:off x="222568" y="158093"/>
            <a:ext cx="8768605" cy="6576456"/>
          </a:xfrm>
          <a:prstGeom prst="rect">
            <a:avLst/>
          </a:prstGeom>
          <a:noFill/>
        </p:spPr>
      </p:pic>
      <p:pic>
        <p:nvPicPr>
          <p:cNvPr id="2053" name="Picture 5" descr="C:\Users\admin\Desktop\все фотографии\кормушки\CAM01602.jpg"/>
          <p:cNvPicPr>
            <a:picLocks noChangeAspect="1" noChangeArrowheads="1"/>
          </p:cNvPicPr>
          <p:nvPr/>
        </p:nvPicPr>
        <p:blipFill rotWithShape="1">
          <a:blip r:embed="rId4" cstate="print"/>
          <a:srcRect b="5450"/>
          <a:stretch/>
        </p:blipFill>
        <p:spPr bwMode="auto">
          <a:xfrm>
            <a:off x="107504" y="286281"/>
            <a:ext cx="5047376" cy="6443474"/>
          </a:xfrm>
          <a:prstGeom prst="rect">
            <a:avLst/>
          </a:prstGeom>
          <a:noFill/>
        </p:spPr>
      </p:pic>
      <p:pic>
        <p:nvPicPr>
          <p:cNvPr id="2052" name="Picture 4" descr="C:\Users\admin\Desktop\все фотографии\кормушки\CAM01594.jpg"/>
          <p:cNvPicPr>
            <a:picLocks noChangeAspect="1" noChangeArrowheads="1"/>
          </p:cNvPicPr>
          <p:nvPr/>
        </p:nvPicPr>
        <p:blipFill rotWithShape="1">
          <a:blip r:embed="rId5" cstate="print"/>
          <a:srcRect t="7041"/>
          <a:stretch/>
        </p:blipFill>
        <p:spPr bwMode="auto">
          <a:xfrm>
            <a:off x="2483767" y="189919"/>
            <a:ext cx="6451487" cy="6513899"/>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heel(2)">
                                      <p:cBhvr>
                                        <p:cTn id="7" dur="2000"/>
                                        <p:tgtEl>
                                          <p:spTgt spid="2051"/>
                                        </p:tgtEl>
                                      </p:cBhvr>
                                    </p:animEffect>
                                  </p:childTnLst>
                                </p:cTn>
                              </p:par>
                            </p:childTnLst>
                          </p:cTn>
                        </p:par>
                        <p:par>
                          <p:cTn id="8" fill="hold">
                            <p:stCondLst>
                              <p:cond delay="2000"/>
                            </p:stCondLst>
                            <p:childTnLst>
                              <p:par>
                                <p:cTn id="9" presetID="21" presetClass="entr" presetSubtype="2"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heel(2)">
                                      <p:cBhvr>
                                        <p:cTn id="11" dur="2000"/>
                                        <p:tgtEl>
                                          <p:spTgt spid="2050"/>
                                        </p:tgtEl>
                                      </p:cBhvr>
                                    </p:animEffect>
                                  </p:childTnLst>
                                </p:cTn>
                              </p:par>
                            </p:childTnLst>
                          </p:cTn>
                        </p:par>
                        <p:par>
                          <p:cTn id="12" fill="hold">
                            <p:stCondLst>
                              <p:cond delay="4000"/>
                            </p:stCondLst>
                            <p:childTnLst>
                              <p:par>
                                <p:cTn id="13" presetID="21" presetClass="entr" presetSubtype="2" fill="hold" nodeType="after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wheel(2)">
                                      <p:cBhvr>
                                        <p:cTn id="15" dur="2000"/>
                                        <p:tgtEl>
                                          <p:spTgt spid="2053"/>
                                        </p:tgtEl>
                                      </p:cBhvr>
                                    </p:animEffect>
                                  </p:childTnLst>
                                </p:cTn>
                              </p:par>
                            </p:childTnLst>
                          </p:cTn>
                        </p:par>
                        <p:par>
                          <p:cTn id="16" fill="hold">
                            <p:stCondLst>
                              <p:cond delay="6000"/>
                            </p:stCondLst>
                            <p:childTnLst>
                              <p:par>
                                <p:cTn id="17" presetID="21" presetClass="entr" presetSubtype="2" fill="hold" nodeType="after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wheel(2)">
                                      <p:cBhvr>
                                        <p:cTn id="19"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7056784" cy="1582726"/>
          </a:xfrm>
        </p:spPr>
        <p:txBody>
          <a:bodyPr>
            <a:normAutofit fontScale="90000"/>
          </a:bodyPr>
          <a:lstStyle/>
          <a:p>
            <a:pPr algn="l"/>
            <a:r>
              <a:rPr lang="ru-RU" sz="2000" dirty="0" smtClean="0"/>
              <a:t/>
            </a:r>
            <a:br>
              <a:rPr lang="ru-RU" sz="2000" dirty="0" smtClean="0"/>
            </a:br>
            <a:r>
              <a:rPr lang="ru-RU" sz="2000" dirty="0" smtClean="0"/>
              <a:t> </a:t>
            </a:r>
            <a:r>
              <a:rPr lang="ru-RU" sz="2700" dirty="0">
                <a:latin typeface="Tahoma" panose="020B0604030504040204" pitchFamily="34" charset="0"/>
                <a:ea typeface="Tahoma" panose="020B0604030504040204" pitchFamily="34" charset="0"/>
                <a:cs typeface="Tahoma" panose="020B0604030504040204" pitchFamily="34" charset="0"/>
              </a:rPr>
              <a:t>К нашим кормушкам  каждый день прилетали  воробьи и синицы.  Они по 8-10 штук  находились здесь весь день.  Также несколько дней провел на дереве поползень. Один раз побывал и дятел.</a:t>
            </a:r>
            <a:br>
              <a:rPr lang="ru-RU" sz="2700" dirty="0">
                <a:latin typeface="Tahoma" panose="020B0604030504040204" pitchFamily="34" charset="0"/>
                <a:ea typeface="Tahoma" panose="020B0604030504040204" pitchFamily="34" charset="0"/>
                <a:cs typeface="Tahoma" panose="020B0604030504040204" pitchFamily="34" charset="0"/>
              </a:rPr>
            </a:br>
            <a:endParaRPr lang="ru-RU" sz="2700" dirty="0">
              <a:latin typeface="Tahoma" panose="020B0604030504040204" pitchFamily="34" charset="0"/>
              <a:ea typeface="Tahoma" panose="020B0604030504040204" pitchFamily="34" charset="0"/>
              <a:cs typeface="Tahoma" panose="020B0604030504040204" pitchFamily="34" charset="0"/>
            </a:endParaRPr>
          </a:p>
        </p:txBody>
      </p:sp>
      <p:pic>
        <p:nvPicPr>
          <p:cNvPr id="3076" name="Picture 4" descr="C:\Users\admin\Desktop\по дрозду\IMG_6755.JPG"/>
          <p:cNvPicPr>
            <a:picLocks noChangeAspect="1" noChangeArrowheads="1"/>
          </p:cNvPicPr>
          <p:nvPr/>
        </p:nvPicPr>
        <p:blipFill>
          <a:blip r:embed="rId2" cstate="print"/>
          <a:srcRect/>
          <a:stretch>
            <a:fillRect/>
          </a:stretch>
        </p:blipFill>
        <p:spPr bwMode="auto">
          <a:xfrm>
            <a:off x="2123728" y="1951132"/>
            <a:ext cx="6643734" cy="476848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098" name="Picture 2" descr="C:\Users\admin\Desktop\по дрозду\IMG_6838.JPG"/>
          <p:cNvPicPr>
            <a:picLocks noGrp="1" noChangeAspect="1" noChangeArrowheads="1"/>
          </p:cNvPicPr>
          <p:nvPr>
            <p:ph idx="1"/>
          </p:nvPr>
        </p:nvPicPr>
        <p:blipFill>
          <a:blip r:embed="rId2" cstate="print"/>
          <a:srcRect/>
          <a:stretch>
            <a:fillRect/>
          </a:stretch>
        </p:blipFill>
        <p:spPr bwMode="auto">
          <a:xfrm>
            <a:off x="1071538" y="928670"/>
            <a:ext cx="7653878" cy="5311781"/>
          </a:xfrm>
          <a:prstGeom prst="rect">
            <a:avLst/>
          </a:prstGeom>
          <a:noFill/>
        </p:spPr>
      </p:pic>
      <p:pic>
        <p:nvPicPr>
          <p:cNvPr id="4099" name="Picture 3" descr="C:\Users\admin\Desktop\по дрозду\IMG_6842.JPG"/>
          <p:cNvPicPr>
            <a:picLocks noChangeAspect="1" noChangeArrowheads="1"/>
          </p:cNvPicPr>
          <p:nvPr/>
        </p:nvPicPr>
        <p:blipFill rotWithShape="1">
          <a:blip r:embed="rId3" cstate="print"/>
          <a:srcRect b="1682"/>
          <a:stretch/>
        </p:blipFill>
        <p:spPr bwMode="auto">
          <a:xfrm>
            <a:off x="107505" y="188640"/>
            <a:ext cx="8864582" cy="6536626"/>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par>
                          <p:cTn id="8" fill="hold">
                            <p:stCondLst>
                              <p:cond delay="500"/>
                            </p:stCondLst>
                            <p:childTnLst>
                              <p:par>
                                <p:cTn id="9" presetID="3" presetClass="entr" presetSubtype="10" fill="hold" nodeType="afterEffect">
                                  <p:stCondLst>
                                    <p:cond delay="1000"/>
                                  </p:stCondLst>
                                  <p:childTnLst>
                                    <p:set>
                                      <p:cBhvr>
                                        <p:cTn id="10" dur="1" fill="hold">
                                          <p:stCondLst>
                                            <p:cond delay="0"/>
                                          </p:stCondLst>
                                        </p:cTn>
                                        <p:tgtEl>
                                          <p:spTgt spid="4099"/>
                                        </p:tgtEl>
                                        <p:attrNameLst>
                                          <p:attrName>style.visibility</p:attrName>
                                        </p:attrNameLst>
                                      </p:cBhvr>
                                      <p:to>
                                        <p:strVal val="visible"/>
                                      </p:to>
                                    </p:set>
                                    <p:animEffect transition="in" filter="blinds(horizontal)">
                                      <p:cBhvr>
                                        <p:cTn id="11"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784976" cy="2095070"/>
          </a:xfrm>
        </p:spPr>
        <p:txBody>
          <a:bodyPr>
            <a:normAutofit/>
          </a:bodyPr>
          <a:lstStyle/>
          <a:p>
            <a:pPr algn="l"/>
            <a:r>
              <a:rPr lang="ru-RU" sz="2700" dirty="0" smtClean="0">
                <a:latin typeface="Tahoma" panose="020B0604030504040204" pitchFamily="34" charset="0"/>
                <a:ea typeface="Tahoma" panose="020B0604030504040204" pitchFamily="34" charset="0"/>
                <a:cs typeface="Tahoma" panose="020B0604030504040204" pitchFamily="34" charset="0"/>
              </a:rPr>
              <a:t>Для снегирей осенью мы заготовили ягоды рябины и развешивали их на ветках  клена. Первые снегири появились в середине января, их было 3-4 штуки. </a:t>
            </a:r>
            <a:endParaRPr lang="ru-RU" dirty="0"/>
          </a:p>
        </p:txBody>
      </p:sp>
      <p:pic>
        <p:nvPicPr>
          <p:cNvPr id="5123" name="Picture 3" descr="J:\птички\130___02\IMG_6757.JPG"/>
          <p:cNvPicPr>
            <a:picLocks noChangeAspect="1" noChangeArrowheads="1"/>
          </p:cNvPicPr>
          <p:nvPr/>
        </p:nvPicPr>
        <p:blipFill>
          <a:blip r:embed="rId2" cstate="print"/>
          <a:srcRect/>
          <a:stretch>
            <a:fillRect/>
          </a:stretch>
        </p:blipFill>
        <p:spPr bwMode="auto">
          <a:xfrm>
            <a:off x="2123728" y="1988839"/>
            <a:ext cx="6408712" cy="45720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птички\130___02\IMG_6754.JPG"/>
          <p:cNvPicPr>
            <a:picLocks noGrp="1" noChangeAspect="1" noChangeArrowheads="1"/>
          </p:cNvPicPr>
          <p:nvPr>
            <p:ph idx="1"/>
          </p:nvPr>
        </p:nvPicPr>
        <p:blipFill>
          <a:blip r:embed="rId2" cstate="print"/>
          <a:srcRect/>
          <a:stretch>
            <a:fillRect/>
          </a:stretch>
        </p:blipFill>
        <p:spPr bwMode="auto">
          <a:xfrm>
            <a:off x="1978018" y="2060848"/>
            <a:ext cx="6624736" cy="4430294"/>
          </a:xfrm>
          <a:prstGeom prst="rect">
            <a:avLst/>
          </a:prstGeom>
          <a:noFill/>
        </p:spPr>
      </p:pic>
      <p:sp>
        <p:nvSpPr>
          <p:cNvPr id="3" name="Прямоугольник 2"/>
          <p:cNvSpPr/>
          <p:nvPr/>
        </p:nvSpPr>
        <p:spPr>
          <a:xfrm>
            <a:off x="1979712" y="332656"/>
            <a:ext cx="6912768" cy="1569660"/>
          </a:xfrm>
          <a:prstGeom prst="rect">
            <a:avLst/>
          </a:prstGeom>
        </p:spPr>
        <p:txBody>
          <a:bodyPr wrap="square">
            <a:spAutoFit/>
          </a:bodyPr>
          <a:lstStyle/>
          <a:p>
            <a:r>
              <a:rPr lang="ru-RU" sz="2400" dirty="0">
                <a:latin typeface="Tahoma" panose="020B0604030504040204" pitchFamily="34" charset="0"/>
                <a:ea typeface="Tahoma" panose="020B0604030504040204" pitchFamily="34" charset="0"/>
                <a:cs typeface="Tahoma" panose="020B0604030504040204" pitchFamily="34" charset="0"/>
              </a:rPr>
              <a:t>Потом их становилось больше. Однажды мы насчитали больше 30 красивых красногрудых снегирей. Они россыпью сидели на пушистом снегу и неторопливо поедали  семена клена.</a:t>
            </a:r>
            <a:endParaRPr lang="ru-RU" sz="2400" dirty="0"/>
          </a:p>
        </p:txBody>
      </p:sp>
    </p:spTree>
    <p:extLst>
      <p:ext uri="{BB962C8B-B14F-4D97-AF65-F5344CB8AC3E}">
        <p14:creationId xmlns:p14="http://schemas.microsoft.com/office/powerpoint/2010/main" xmlns="" val="67621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546</Words>
  <Application>Microsoft Office PowerPoint</Application>
  <PresentationFormat>Экран (4:3)</PresentationFormat>
  <Paragraphs>51</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         Муниципальное  бюджетное общеобразовательное                        учреждение «Латышовская  средняя  общеобразовательная школа»  Кадошкинского муниципального района Республики Мордовия</vt:lpstr>
      <vt:lpstr>           Объект исследования:              птица дрозд- рябинник </vt:lpstr>
      <vt:lpstr>Слайд 3</vt:lpstr>
      <vt:lpstr>Мы рассмотрели разные виды птиц, которые встречаются зимой в нашей местности, изучили,  чем они будут питаться, какие трудности ждут их зимой. Затем с помощью родителей изготовили кормушки для птиц, развесили их на пришкольной территории и вели наблюдения. </vt:lpstr>
      <vt:lpstr>Слайд 5</vt:lpstr>
      <vt:lpstr>  К нашим кормушкам  каждый день прилетали  воробьи и синицы.  Они по 8-10 штук  находились здесь весь день.  Также несколько дней провел на дереве поползень. Один раз побывал и дятел. </vt:lpstr>
      <vt:lpstr>Слайд 7</vt:lpstr>
      <vt:lpstr>Для снегирей осенью мы заготовили ягоды рябины и развешивали их на ветках  клена. Первые снегири появились в середине января, их было 3-4 штуки. </vt:lpstr>
      <vt:lpstr>Слайд 9</vt:lpstr>
      <vt:lpstr>Слайд 10</vt:lpstr>
      <vt:lpstr>Через какое –то время к рябинкам стала прилетать красивая птица - не снегирь, точно не воробей и не синица. Оказалось, это дрозд- рябинник. </vt:lpstr>
      <vt:lpstr>Изучив дополнительную литературу и из Интернет- источников я узнал, что дроздов в мире более 500 видов. На территории России встречается около 20 видов.</vt:lpstr>
      <vt:lpstr>Слайд 13</vt:lpstr>
      <vt:lpstr>Слайд 14</vt:lpstr>
      <vt:lpstr>ДРОЗД-РЯБИННИК</vt:lpstr>
      <vt:lpstr>Дрозды-рябинники, летом питаются разнообразно. Основу их ежедневного рациона составляют дождевые черви, насекомые, пауки и моллюски. Когда созревают ягоды, дрозды с удовольствием лакомятся ими, особенно выделяя рябину. Птицы довольно осторожны и, прилетев, сначала затихают. Удостоверившись в безопасности, они с тихим глуховатым чоканьем начинают щипать ягоды, дергая за кисть и быстро глотая их целиком. В годы, когда ягод на деревьях и кустах особенно много, рябинники даже остаются на зимовку в России. Дрозд рябинник зимой также может питаться калиной, облепихой. Когда в конце зимы уже не остается ягод, дрозд питается водными беспозвоночными, которых находит на незамерзающих родниках, перекатах. Если корма зимой недостаточно, то рябинник не остается в России, а отправляется в Центральную Азию или Средиземноморье. </vt:lpstr>
      <vt:lpstr>     Главным из всех гостей птичьей столовой был дрозд- рябинник. Его назвали Кузей. Уже две зимы мы всей школой наблюдаем за этой птицей. Каждое утро, приходя в школу, мы с нашей учительницей спешим вынести и повесить на ветки рябину, потому что Кузя уже ждет.    </vt:lpstr>
      <vt:lpstr> Сначала птица кушает быстро и жадно.  </vt:lpstr>
      <vt:lpstr>Наевшись, она перелетает на другую ветку, греется на солнышке, но не улетает, пока не съест всех ягод.</vt:lpstr>
      <vt:lpstr>  Интересно наблюдать, как  дрозд  отгоняет других птиц.  Он стережет оставшиеся ягоды рябины и не подпускает снегирей, которые тоже хотят полакомиться.  </vt:lpstr>
      <vt:lpstr>К концу зимы запасы рябины у нас закончились. Тогда учителя стали приносить из дома замороженные ягоды калины.  Что же мы наблюдали? Ягоды калины оставались на снегу.   Он ел без особого желания.  Может, они ему не нравились,  или  он чувствовал приближение весны?  А снегирей дрозд так и продолжал  отгонять от еды. Весна 2017 года выдалась не совсем благополучной.  От ночных заморозков пострадали  плодовые деревья,  никаких фруктов и ягод на деревьях в нашем селе в этом году нет. И наш дрозд Кузя теперь не прилетает к своей любимой кормушке. Надеемся, он нашел себе приют в другом месте.</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Общеобразовательное Учреждение «Латышовская  средняя</dc:title>
  <dc:creator>admin</dc:creator>
  <cp:lastModifiedBy>admin</cp:lastModifiedBy>
  <cp:revision>40</cp:revision>
  <dcterms:created xsi:type="dcterms:W3CDTF">2018-01-22T16:48:49Z</dcterms:created>
  <dcterms:modified xsi:type="dcterms:W3CDTF">2018-03-14T16:09:30Z</dcterms:modified>
</cp:coreProperties>
</file>