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СП </a:t>
            </a:r>
            <a:r>
              <a:rPr lang="ru-RU" sz="16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Детский сад комбинированного вида </a:t>
            </a:r>
            <a:r>
              <a:rPr lang="ru-RU" sz="16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Красная шапочка</a:t>
            </a:r>
            <a:r>
              <a:rPr lang="ru-RU" sz="16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МБДОУ </a:t>
            </a:r>
            <a:b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Детский сад </a:t>
            </a:r>
            <a:r>
              <a:rPr lang="ru-RU" sz="16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Планета детства</a:t>
            </a:r>
            <a:r>
              <a:rPr lang="ru-RU" sz="16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комбинированного вида</a:t>
            </a:r>
            <a:r>
              <a:rPr lang="ru-RU" sz="16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</a:br>
            <a:endParaRPr lang="ru-RU" sz="20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+mj-lt"/>
                <a:cs typeface="Arial" pitchFamily="34" charset="0"/>
              </a:rPr>
              <a:t>«СИСТЕМА РАБОТЫ ПО ФОРМИРОВАНИЮ </a:t>
            </a:r>
          </a:p>
          <a:p>
            <a:pPr algn="ctr"/>
            <a:r>
              <a:rPr lang="ru-RU" b="1" dirty="0" smtClean="0">
                <a:latin typeface="+mj-lt"/>
                <a:cs typeface="Arial" pitchFamily="34" charset="0"/>
              </a:rPr>
              <a:t>ЛЕКСИКО – ГРАММАТИЧЕСКОГО</a:t>
            </a:r>
            <a:r>
              <a:rPr lang="ru-RU" b="1" dirty="0" smtClean="0">
                <a:latin typeface="+mj-lt"/>
                <a:cs typeface="Arial" pitchFamily="34" charset="0"/>
              </a:rPr>
              <a:t> </a:t>
            </a:r>
            <a:r>
              <a:rPr lang="ru-RU" b="1" dirty="0" smtClean="0">
                <a:latin typeface="+mj-lt"/>
                <a:cs typeface="Arial" pitchFamily="34" charset="0"/>
              </a:rPr>
              <a:t>СТРОЯ ЯЗЫКА У ДЕТЕЙ С ОНР»</a:t>
            </a:r>
            <a:r>
              <a:rPr lang="ru-RU" sz="2000" b="1" dirty="0" smtClean="0">
                <a:cs typeface="Arial" pitchFamily="34" charset="0"/>
              </a:rPr>
              <a:t/>
            </a:r>
            <a:br>
              <a:rPr lang="ru-RU" sz="2000" b="1" dirty="0" smtClean="0">
                <a:cs typeface="Arial" pitchFamily="34" charset="0"/>
              </a:rPr>
            </a:br>
            <a:r>
              <a:rPr lang="ru-RU" sz="2000" b="1" dirty="0" smtClean="0"/>
              <a:t> </a:t>
            </a:r>
            <a:r>
              <a:rPr lang="ru-RU" b="1" dirty="0" smtClean="0"/>
              <a:t>(использование игровых приёмов и дидактических игр в коррекции лексико-грамматических нарушений у детей с </a:t>
            </a:r>
            <a:r>
              <a:rPr lang="ru-RU" b="1" dirty="0" smtClean="0"/>
              <a:t>ОНР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старшего дошкольного возраста)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Подготовила: учитель - логопед  </a:t>
            </a:r>
            <a:r>
              <a:rPr lang="ru-RU" sz="2000" b="1" dirty="0" err="1" smtClean="0"/>
              <a:t>Ларькина</a:t>
            </a:r>
            <a:r>
              <a:rPr lang="ru-RU" sz="2000" b="1" dirty="0" smtClean="0"/>
              <a:t> О.Н.</a:t>
            </a:r>
            <a:endParaRPr lang="ru-RU" sz="2000" b="1" dirty="0" smtClean="0"/>
          </a:p>
        </p:txBody>
      </p:sp>
      <p:pic>
        <p:nvPicPr>
          <p:cNvPr id="4" name="Picture 2" descr="C:\Users\user\Desktop\Фото Зима Весна\DSC07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51240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зови одним слов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08912" cy="6156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лаг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16414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лагате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48937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«ОБРАЗУЙ СЛОЖНОЕ СЛОВО ИЗ ДВУХ»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Picture 4" descr="https://picsis.ru/1485379-thickbox_default/vodopad-bogov---godaf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3024336" cy="2268252"/>
          </a:xfrm>
          <a:prstGeom prst="rect">
            <a:avLst/>
          </a:prstGeom>
          <a:noFill/>
        </p:spPr>
      </p:pic>
      <p:pic>
        <p:nvPicPr>
          <p:cNvPr id="5" name="Picture 8" descr="https://img.wallpapersafari.com/desktop/1280/1024/0/2/G1kix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96752"/>
            <a:ext cx="2250250" cy="1800200"/>
          </a:xfrm>
          <a:prstGeom prst="rect">
            <a:avLst/>
          </a:prstGeom>
          <a:noFill/>
        </p:spPr>
      </p:pic>
      <p:pic>
        <p:nvPicPr>
          <p:cNvPr id="6" name="Picture 10" descr="https://st.depositphotos.com/2665985/3096/v/950/depositphotos_30960183-stock-illustration-autumn-illust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2340159" cy="1656184"/>
          </a:xfrm>
          <a:prstGeom prst="rect">
            <a:avLst/>
          </a:prstGeom>
          <a:noFill/>
        </p:spPr>
      </p:pic>
      <p:pic>
        <p:nvPicPr>
          <p:cNvPr id="7" name="Picture 12" descr="https://ds03.infourok.ru/uploads/ex/056c/0001b31b-9e43ac99/im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400266" cy="1800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836712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smtClean="0"/>
              <a:t> Листья </a:t>
            </a:r>
            <a:r>
              <a:rPr lang="ru-RU" b="1" dirty="0" smtClean="0"/>
              <a:t>падают – листопад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Лес </a:t>
            </a:r>
            <a:r>
              <a:rPr lang="ru-RU" b="1" dirty="0" smtClean="0"/>
              <a:t>рубит – лесоруб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Снег </a:t>
            </a:r>
            <a:r>
              <a:rPr lang="ru-RU" b="1" dirty="0" smtClean="0"/>
              <a:t>падает – снегопад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Сено </a:t>
            </a:r>
            <a:r>
              <a:rPr lang="ru-RU" b="1" dirty="0" smtClean="0"/>
              <a:t>косят – сенокос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Пыль </a:t>
            </a:r>
            <a:r>
              <a:rPr lang="ru-RU" b="1" dirty="0" smtClean="0"/>
              <a:t>сосет – пылесос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Сам </a:t>
            </a:r>
            <a:r>
              <a:rPr lang="ru-RU" b="1" dirty="0" smtClean="0"/>
              <a:t>летит – самолет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Сам </a:t>
            </a:r>
            <a:r>
              <a:rPr lang="ru-RU" b="1" dirty="0" smtClean="0"/>
              <a:t>катит – самокат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Вода </a:t>
            </a:r>
            <a:r>
              <a:rPr lang="ru-RU" b="1" dirty="0" smtClean="0"/>
              <a:t>падает – водопад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Камни </a:t>
            </a:r>
            <a:r>
              <a:rPr lang="ru-RU" b="1" dirty="0" smtClean="0"/>
              <a:t>падают – камнепад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Нос </a:t>
            </a:r>
            <a:r>
              <a:rPr lang="ru-RU" b="1" dirty="0" smtClean="0"/>
              <a:t>рог – носорог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Пар </a:t>
            </a:r>
            <a:r>
              <a:rPr lang="ru-RU" b="1" dirty="0" smtClean="0"/>
              <a:t>возит – паровоз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Лед </a:t>
            </a:r>
            <a:r>
              <a:rPr lang="ru-RU" b="1" dirty="0" smtClean="0"/>
              <a:t>колет – ледокол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Дрова </a:t>
            </a:r>
            <a:r>
              <a:rPr lang="ru-RU" b="1" dirty="0" smtClean="0"/>
              <a:t>сечь – дровосек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Первый </a:t>
            </a:r>
            <a:r>
              <a:rPr lang="ru-RU" b="1" dirty="0" smtClean="0"/>
              <a:t>класс - первоклассник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нтонимы «Скажи наоборот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60905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ловарный зап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4494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ловообраз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7936" cy="6425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«Скажи ласково» Гриб-грибочек Ложка-ложе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зови детеныш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6023"/>
            <a:ext cx="8532440" cy="639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рамма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20404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5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b="1" dirty="0" smtClean="0"/>
              <a:t>В </a:t>
            </a:r>
            <a:r>
              <a:rPr lang="ru-RU" b="1" dirty="0" smtClean="0"/>
              <a:t>последнее время возросло число детей, испытывающих трудности с усвоением чтения и письма, причиной этого являются, в частности, стойкие </a:t>
            </a:r>
            <a:r>
              <a:rPr lang="ru-RU" b="1" dirty="0" err="1" smtClean="0"/>
              <a:t>аграмматизмы</a:t>
            </a:r>
            <a:r>
              <a:rPr lang="ru-RU" b="1" dirty="0" smtClean="0"/>
              <a:t> в речи 5-6-летних детей. Ребенок, имеющий скудный словарный запас, в школе испытывает большие трудности: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/>
              <a:t>     при подборе родственных , не может усваивать грамматические правила,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/>
              <a:t>у него возникают трудности с монологической речью.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dirty="0" smtClean="0"/>
              <a:t>    Игра – единственная форма деятельности ребенка, которая во всех случаях отвечает его организации. В связи с этим, становится актуальным использование дидактических игр, как наиболее эффективных форм работы с детьми по этой проблеме.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7667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ПРОБЛЕМА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«Чей хв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04448" cy="645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нимание и употребление предлог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60432" cy="634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9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Проведённое исследование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подтверждает, что систематическая работа по формированию грамматического строя речи может быть важнейшим источником и резервом успешного речевого и познавательного развития старшего дошкольника. Создание различных игровых ситуаций у детей вызывают огромный интерес, радость, поддерживают положительный эмоциональный настрой. Применение игровых средств на занятиях в течение длительного времени позволяет удерживать работоспособность на высоком уровне даже у детей с неустойчивым вниманием.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Использование дидактической игры на занятиях обеспечивает легкое и быстрое усвоение программного материала.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определяется как озвученная мысль или форма существования ребенка.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Потому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заботясь о богатстве, активности, связности речи, мы решаем проблему продуктивности мышления.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По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содержанию речи,</a:t>
            </a:r>
          </a:p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грамотности мы судим </a:t>
            </a:r>
          </a:p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интеллектуальном </a:t>
            </a:r>
          </a:p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уровне дошкольника, </a:t>
            </a:r>
          </a:p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определяя его готовность </a:t>
            </a:r>
          </a:p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школе, т.е… перефразируя </a:t>
            </a:r>
          </a:p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пословицу, можно сказать: </a:t>
            </a:r>
          </a:p>
          <a:p>
            <a:pPr lvl="0"/>
            <a:endParaRPr lang="ru-RU" b="1" i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</a:endParaRPr>
          </a:p>
          <a:p>
            <a:pPr lvl="0"/>
            <a:endParaRPr lang="ru-RU" b="1" i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</a:endParaRPr>
          </a:p>
          <a:p>
            <a:pPr lvl="0"/>
            <a:endParaRPr lang="ru-RU" b="1" i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     “Встречают по одежке, </a:t>
            </a:r>
          </a:p>
          <a:p>
            <a:pPr lvl="0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    а провожают по уму, о котором судят</a:t>
            </a:r>
          </a:p>
          <a:p>
            <a:pPr lvl="0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             по речи  человека  или  ребенка”.</a:t>
            </a:r>
            <a:endParaRPr lang="ru-RU" dirty="0"/>
          </a:p>
        </p:txBody>
      </p:sp>
      <p:pic>
        <p:nvPicPr>
          <p:cNvPr id="3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2759534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764704"/>
            <a:ext cx="5170512" cy="3181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7704" y="450912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onstantia" pitchFamily="18" charset="0"/>
                <a:cs typeface="Times New Roman" pitchFamily="18" charset="0"/>
              </a:rPr>
              <a:t>СПАСИБО ЗА ВНИМАНИЕ!!!</a:t>
            </a:r>
            <a:endParaRPr lang="ru-RU" sz="3200" dirty="0" smtClean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 выявлении различных нарушений лексико-грамматической стороны речи, были намечены следующие задачи: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•развитие понимания устной речи;</a:t>
            </a:r>
          </a:p>
          <a:p>
            <a:pPr algn="ctr">
              <a:buNone/>
            </a:pPr>
            <a:r>
              <a:rPr lang="ru-RU" sz="2000" b="1" dirty="0" smtClean="0"/>
              <a:t>•практическое усвоение способов</a:t>
            </a:r>
            <a:br>
              <a:rPr lang="ru-RU" sz="2000" b="1" dirty="0" smtClean="0"/>
            </a:br>
            <a:r>
              <a:rPr lang="ru-RU" sz="2000" b="1" dirty="0" smtClean="0"/>
              <a:t>словообразования;</a:t>
            </a:r>
          </a:p>
          <a:p>
            <a:pPr algn="ctr">
              <a:buNone/>
            </a:pPr>
            <a:r>
              <a:rPr lang="ru-RU" sz="2000" b="1" dirty="0" smtClean="0"/>
              <a:t>•усвоение сочетаний притяжательных</a:t>
            </a:r>
            <a:br>
              <a:rPr lang="ru-RU" sz="2000" b="1" dirty="0" smtClean="0"/>
            </a:br>
            <a:r>
              <a:rPr lang="ru-RU" sz="2000" b="1" dirty="0" smtClean="0"/>
              <a:t>местоимений с существительными;</a:t>
            </a:r>
          </a:p>
          <a:p>
            <a:pPr algn="ctr">
              <a:buNone/>
            </a:pPr>
            <a:r>
              <a:rPr lang="ru-RU" sz="2000" b="1" dirty="0" smtClean="0"/>
              <a:t>•образование относительных прилагательных;</a:t>
            </a:r>
          </a:p>
          <a:p>
            <a:pPr algn="ctr">
              <a:buNone/>
            </a:pPr>
            <a:r>
              <a:rPr lang="ru-RU" sz="2000" b="1" dirty="0" smtClean="0"/>
              <a:t>• образование простейших синонимов и</a:t>
            </a:r>
            <a:br>
              <a:rPr lang="ru-RU" sz="2000" b="1" dirty="0" smtClean="0"/>
            </a:br>
            <a:r>
              <a:rPr lang="ru-RU" sz="2000" b="1" dirty="0" smtClean="0"/>
              <a:t>антонимов;</a:t>
            </a:r>
          </a:p>
          <a:p>
            <a:pPr algn="ctr">
              <a:buNone/>
            </a:pPr>
            <a:r>
              <a:rPr lang="ru-RU" sz="2000" b="1" dirty="0" smtClean="0"/>
              <a:t>•употребление в речи предлогов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УЧАСТНИКИ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835696" y="3717032"/>
            <a:ext cx="4104456" cy="2260104"/>
            <a:chOff x="1525933" y="1915932"/>
            <a:chExt cx="3196790" cy="2084610"/>
          </a:xfrm>
          <a:scene3d>
            <a:camera prst="orthographicFront"/>
            <a:lightRig rig="chilly" dir="t"/>
          </a:scene3d>
        </p:grpSpPr>
        <p:sp>
          <p:nvSpPr>
            <p:cNvPr id="5" name="Овал 4"/>
            <p:cNvSpPr/>
            <p:nvPr/>
          </p:nvSpPr>
          <p:spPr>
            <a:xfrm>
              <a:off x="1525933" y="1915932"/>
              <a:ext cx="3196790" cy="208461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1940666" y="2375310"/>
              <a:ext cx="2288517" cy="11042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/>
                <a:t>ДЕТИ</a:t>
              </a:r>
              <a:endParaRPr lang="ru-RU" sz="40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60032" y="3284984"/>
            <a:ext cx="3816424" cy="2592288"/>
            <a:chOff x="3136044" y="1801836"/>
            <a:chExt cx="3759278" cy="2549527"/>
          </a:xfrm>
          <a:scene3d>
            <a:camera prst="orthographicFront"/>
            <a:lightRig rig="chilly" dir="t"/>
          </a:scene3d>
        </p:grpSpPr>
        <p:sp>
          <p:nvSpPr>
            <p:cNvPr id="8" name="Овал 7"/>
            <p:cNvSpPr/>
            <p:nvPr/>
          </p:nvSpPr>
          <p:spPr>
            <a:xfrm>
              <a:off x="3136044" y="1801836"/>
              <a:ext cx="3759278" cy="2549527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-17936"/>
                <a:satOff val="-2012"/>
                <a:lumOff val="1284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3629064" y="2190219"/>
              <a:ext cx="2912260" cy="14887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ВОСПИТАТЕЛИ</a:t>
              </a:r>
              <a:endParaRPr lang="ru-RU" sz="28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707904" y="908720"/>
            <a:ext cx="4464496" cy="2476128"/>
            <a:chOff x="3621112" y="1579408"/>
            <a:chExt cx="3759278" cy="2549527"/>
          </a:xfrm>
          <a:scene3d>
            <a:camera prst="orthographicFront"/>
            <a:lightRig rig="chilly" dir="t"/>
          </a:scene3d>
        </p:grpSpPr>
        <p:sp>
          <p:nvSpPr>
            <p:cNvPr id="11" name="Овал 10"/>
            <p:cNvSpPr/>
            <p:nvPr/>
          </p:nvSpPr>
          <p:spPr>
            <a:xfrm>
              <a:off x="3621112" y="1579408"/>
              <a:ext cx="3759278" cy="2549527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-17936"/>
                <a:satOff val="-2012"/>
                <a:lumOff val="1284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3629064" y="2190219"/>
              <a:ext cx="3326891" cy="14887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solidFill>
                    <a:schemeClr val="bg1"/>
                  </a:solidFill>
                </a:rPr>
                <a:t>       </a:t>
              </a:r>
              <a:r>
                <a:rPr lang="ru-RU" sz="3600" kern="1200" dirty="0" smtClean="0"/>
                <a:t>РОДИТЕЛИ</a:t>
              </a:r>
              <a:endParaRPr lang="ru-RU" sz="36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9552" y="1268760"/>
            <a:ext cx="4104456" cy="2952328"/>
            <a:chOff x="2731475" y="-133593"/>
            <a:chExt cx="3457797" cy="2549527"/>
          </a:xfrm>
          <a:scene3d>
            <a:camera prst="orthographicFront"/>
            <a:lightRig rig="chilly" dir="t"/>
          </a:scene3d>
        </p:grpSpPr>
        <p:sp>
          <p:nvSpPr>
            <p:cNvPr id="14" name="Овал 13"/>
            <p:cNvSpPr/>
            <p:nvPr/>
          </p:nvSpPr>
          <p:spPr>
            <a:xfrm>
              <a:off x="2731475" y="-133593"/>
              <a:ext cx="3457797" cy="2549527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2804465" y="520130"/>
              <a:ext cx="2535717" cy="1176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/>
                <a:t>ЛОГОПЕД</a:t>
              </a:r>
              <a:endParaRPr lang="ru-RU" sz="4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  Совместную деятельность по формированию </a:t>
            </a:r>
            <a:r>
              <a:rPr lang="ru-RU" b="1" dirty="0" err="1" smtClean="0"/>
              <a:t>лексико</a:t>
            </a:r>
            <a:r>
              <a:rPr lang="ru-RU" b="1" dirty="0" smtClean="0"/>
              <a:t> - грамматических средств языка и развитию связной речи планирую с учетом требований общей и специальной педагогики: четко определяю тему, цель и основные этапы;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Отбираю лексический и грамматический материал с учетом темы и цели совместной деятельности, этапа коррекционного обучения, индивидуального подхода к речевым и психическим  возможностям детей;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 Речевой материал для предлагаемой системы игр и заданий подбирается главным образом из знакомых детям слов, в звуковой состав которых входят исправленные или уточненные в произношении звуки в стадии их закрепления.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 Последовательность работы над лексико-грамматическим строем речи определяется задачами логопедической работы в тот или иной период обучения.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 Вся работа по лексико-грамматическому развитию детей ведется на доступном им практическом уровне.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воспитателями подобраны и изготовлены дидактические игры различного содержания с учетом того, чтобы одни и те же грамматические формы в разных играх были представлены по разному,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способствовало бы закреплению знаний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568952" cy="494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Игры на словоизменение</a:t>
            </a:r>
            <a:r>
              <a:rPr lang="ru-RU" dirty="0" smtClean="0"/>
              <a:t>: «Образуй сложное слово из двух», «Один-много», «Кто что любит», «Что ты надеваешь?», «Кому что?», «У кого детеныши», «Отбери не ошибись», «Назови правильно».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b="1" dirty="0" smtClean="0"/>
              <a:t>Игры на обогащение глагольного словаря</a:t>
            </a:r>
            <a:r>
              <a:rPr lang="ru-RU" dirty="0" smtClean="0"/>
              <a:t>: «Кто что делает?», «Измени слово»,</a:t>
            </a:r>
            <a:br>
              <a:rPr lang="ru-RU" dirty="0" smtClean="0"/>
            </a:br>
            <a:r>
              <a:rPr lang="ru-RU" dirty="0" smtClean="0"/>
              <a:t>«Скажи наоборот»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b="1" dirty="0" smtClean="0"/>
              <a:t>Игры на правильное употребление числительных: </a:t>
            </a:r>
            <a:r>
              <a:rPr lang="ru-RU" dirty="0" smtClean="0"/>
              <a:t>«Посчитай», «Кому</a:t>
            </a:r>
            <a:br>
              <a:rPr lang="ru-RU" dirty="0" smtClean="0"/>
            </a:br>
            <a:r>
              <a:rPr lang="ru-RU" dirty="0" smtClean="0"/>
              <a:t>сколько?», «Продолжи счет».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b="1" dirty="0" smtClean="0"/>
              <a:t>Игры на закрепление наречий: </a:t>
            </a:r>
            <a:r>
              <a:rPr lang="ru-RU" dirty="0" smtClean="0"/>
              <a:t>«Когда это делаем?», «Где сосед?», «Найди</a:t>
            </a:r>
            <a:br>
              <a:rPr lang="ru-RU" dirty="0" smtClean="0"/>
            </a:br>
            <a:r>
              <a:rPr lang="ru-RU" dirty="0" smtClean="0"/>
              <a:t>флажок».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Игры по работе над предложениями с предлогами</a:t>
            </a:r>
            <a:r>
              <a:rPr lang="ru-RU" dirty="0" smtClean="0"/>
              <a:t>: «Что где растет?», «Кто</a:t>
            </a:r>
            <a:br>
              <a:rPr lang="ru-RU" dirty="0" smtClean="0"/>
            </a:br>
            <a:r>
              <a:rPr lang="ru-RU" dirty="0" smtClean="0"/>
              <a:t>где сидит?», «Чего не хватает?», « Поможем Незнайке».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Игры на обогащение активного и пассивного словаря по разным темам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лото « Овощи-фрукты», « Транспорт», « Дикие и домашние животные»,</a:t>
            </a:r>
            <a:br>
              <a:rPr lang="ru-RU" dirty="0" smtClean="0"/>
            </a:br>
            <a:r>
              <a:rPr lang="ru-RU" dirty="0" smtClean="0"/>
              <a:t>«Профессии», « Цветы» и др.</a:t>
            </a:r>
            <a:br>
              <a:rPr lang="ru-RU" dirty="0" smtClean="0"/>
            </a:br>
            <a:r>
              <a:rPr lang="ru-RU" b="1" dirty="0" smtClean="0"/>
              <a:t>Игры проводятся с детьми как индивидуально, так и с подгруппами, как в</a:t>
            </a:r>
            <a:br>
              <a:rPr lang="ru-RU" b="1" dirty="0" smtClean="0"/>
            </a:br>
            <a:r>
              <a:rPr lang="ru-RU" b="1" dirty="0" smtClean="0"/>
              <a:t>первую половину дня, так и после обеда, во время самостоятельной игровой</a:t>
            </a:r>
            <a:br>
              <a:rPr lang="ru-RU" b="1" dirty="0" smtClean="0"/>
            </a:br>
            <a:r>
              <a:rPr lang="ru-RU" b="1" dirty="0" smtClean="0"/>
              <a:t>деятельности, а так же включались и в занятия.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ФРОНТАЛЬНЫЕ И ПОДГРУППОВЫЕ ЗАНЯТИЯ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24969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31.03.2022\DSC07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Pictures\31.03.2022\DSC071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Pictures\31.03.2022\DSC071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861048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ИНДИВИДУАЛЬНЫЕ  ЗАНЯТИЯ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Pictures\31.03.2022\DSC07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0963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Pictures\31.03.2022\DSC071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28.03.2022\DSC07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Pictures\28.03.2022\DSC071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ЛЭТБУКИ НА ВРЕМЕНА ГОДА</a:t>
            </a:r>
            <a:endParaRPr lang="ru-RU" sz="2800" b="1" dirty="0"/>
          </a:p>
        </p:txBody>
      </p:sp>
      <p:pic>
        <p:nvPicPr>
          <p:cNvPr id="3" name="Рисунок 2" descr="C:\Users\user\Pictures\16.11.2021\DSC07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Зима Весна\DSC070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28.03.2022\DSC07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604</Words>
  <Application>Microsoft Office PowerPoint</Application>
  <PresentationFormat>Экран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«Детский сад комбинированного вида «Красная шапочка» МБДОУ  «Детский сад «Планета детства» комбинированного вида»  </dc:title>
  <dc:creator>user</dc:creator>
  <cp:lastModifiedBy>user</cp:lastModifiedBy>
  <cp:revision>12</cp:revision>
  <dcterms:created xsi:type="dcterms:W3CDTF">2024-03-21T16:09:30Z</dcterms:created>
  <dcterms:modified xsi:type="dcterms:W3CDTF">2024-03-21T18:18:52Z</dcterms:modified>
</cp:coreProperties>
</file>