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283" r:id="rId4"/>
    <p:sldId id="286" r:id="rId5"/>
    <p:sldId id="284" r:id="rId6"/>
    <p:sldId id="280" r:id="rId7"/>
    <p:sldId id="282" r:id="rId8"/>
    <p:sldId id="293" r:id="rId9"/>
    <p:sldId id="285" r:id="rId10"/>
    <p:sldId id="289" r:id="rId11"/>
    <p:sldId id="291" r:id="rId12"/>
    <p:sldId id="259" r:id="rId13"/>
    <p:sldId id="292" r:id="rId14"/>
    <p:sldId id="290" r:id="rId15"/>
    <p:sldId id="262" r:id="rId16"/>
    <p:sldId id="276" r:id="rId17"/>
    <p:sldId id="294" r:id="rId18"/>
    <p:sldId id="29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4" autoAdjust="0"/>
    <p:restoredTop sz="94705" autoAdjust="0"/>
  </p:normalViewPr>
  <p:slideViewPr>
    <p:cSldViewPr>
      <p:cViewPr varScale="1">
        <p:scale>
          <a:sx n="69" d="100"/>
          <a:sy n="69"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350DE0-1773-466C-91E7-CFC65D501546}" type="datetimeFigureOut">
              <a:rPr lang="ru-RU" smtClean="0"/>
              <a:pPr/>
              <a:t>12.03.2019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0574AA-D572-43F8-AE04-17B722B30C27}" type="slidenum">
              <a:rPr lang="ru-RU" smtClean="0"/>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50DE0-1773-466C-91E7-CFC65D501546}" type="datetimeFigureOut">
              <a:rPr lang="ru-RU" smtClean="0"/>
              <a:pPr/>
              <a:t>12.03.2019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574AA-D572-43F8-AE04-17B722B30C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k.com/club10901663"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nsportal.ru/detskiy-sad/raznoe/2017/05/21/my-pomnim-my-gordimsya" TargetMode="External"/><Relationship Id="rId4" Type="http://schemas.openxmlformats.org/officeDocument/2006/relationships/hyperlink" Target="https://ru.wikipedia.org/wiki/%D0%A2%25%B0%D1%82%D0%B0%D1%80%D1%81%D0%BA%D0%B0%D1%8F_%D0%A2%D0%B0%D0%B2%D0%BB%D0%B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785786" y="2357430"/>
            <a:ext cx="7772400" cy="1470025"/>
          </a:xfrm>
        </p:spPr>
        <p:txBody>
          <a:bodyPr>
            <a:normAutofit/>
          </a:bodyPr>
          <a:lstStyle/>
          <a:p>
            <a:r>
              <a:rPr lang="ru-RU" sz="2400" dirty="0" smtClean="0"/>
              <a:t>Номинация конкурса:</a:t>
            </a:r>
            <a:br>
              <a:rPr lang="ru-RU" sz="2400" dirty="0" smtClean="0"/>
            </a:br>
            <a:r>
              <a:rPr lang="ru-RU" sz="2400" dirty="0" smtClean="0"/>
              <a:t>«История моей малой Родины»</a:t>
            </a:r>
            <a:endParaRPr lang="ru-RU" sz="2400" dirty="0"/>
          </a:p>
        </p:txBody>
      </p:sp>
      <p:sp>
        <p:nvSpPr>
          <p:cNvPr id="3" name="Подзаголовок 2"/>
          <p:cNvSpPr>
            <a:spLocks noGrp="1"/>
          </p:cNvSpPr>
          <p:nvPr>
            <p:ph type="subTitle" idx="1"/>
          </p:nvPr>
        </p:nvSpPr>
        <p:spPr>
          <a:xfrm>
            <a:off x="0" y="428604"/>
            <a:ext cx="9144000" cy="1752600"/>
          </a:xfrm>
        </p:spPr>
        <p:txBody>
          <a:bodyPr/>
          <a:lstStyle/>
          <a:p>
            <a:r>
              <a:rPr lang="ru-RU" sz="2800" dirty="0" smtClean="0">
                <a:solidFill>
                  <a:schemeClr val="tx1"/>
                </a:solidFill>
              </a:rPr>
              <a:t>МОУ «Средняя общеобразовательная школа №28</a:t>
            </a:r>
            <a:r>
              <a:rPr lang="ru-RU" dirty="0" smtClean="0">
                <a:solidFill>
                  <a:schemeClr val="tx1"/>
                </a:solidFill>
              </a:rPr>
              <a:t>»</a:t>
            </a:r>
            <a:endParaRPr lang="ru-RU" dirty="0">
              <a:solidFill>
                <a:schemeClr val="tx1"/>
              </a:solidFill>
            </a:endParaRPr>
          </a:p>
        </p:txBody>
      </p:sp>
      <p:sp>
        <p:nvSpPr>
          <p:cNvPr id="5" name="Прямоугольник 4"/>
          <p:cNvSpPr/>
          <p:nvPr/>
        </p:nvSpPr>
        <p:spPr>
          <a:xfrm>
            <a:off x="1000100" y="1071546"/>
            <a:ext cx="7139006" cy="1107996"/>
          </a:xfrm>
          <a:prstGeom prst="rect">
            <a:avLst/>
          </a:prstGeom>
          <a:solidFill>
            <a:schemeClr val="accent2"/>
          </a:solidFill>
        </p:spPr>
        <p:txBody>
          <a:bodyPr wrap="none" lIns="91440" tIns="45720" rIns="91440" bIns="45720">
            <a:spAutoFit/>
          </a:bodyPr>
          <a:lstStyle/>
          <a:p>
            <a:pPr algn="ctr"/>
            <a:r>
              <a:rPr lang="ru-RU"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Село моё родное…</a:t>
            </a:r>
            <a:endParaRPr lang="ru-RU"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TextBox 6"/>
          <p:cNvSpPr txBox="1"/>
          <p:nvPr/>
        </p:nvSpPr>
        <p:spPr>
          <a:xfrm>
            <a:off x="928662" y="4714884"/>
            <a:ext cx="4381776" cy="830997"/>
          </a:xfrm>
          <a:prstGeom prst="rect">
            <a:avLst/>
          </a:prstGeom>
          <a:noFill/>
        </p:spPr>
        <p:txBody>
          <a:bodyPr wrap="none" rtlCol="0">
            <a:spAutoFit/>
          </a:bodyPr>
          <a:lstStyle/>
          <a:p>
            <a:pPr algn="ctr"/>
            <a:r>
              <a:rPr lang="ru-RU" sz="2400" dirty="0" smtClean="0"/>
              <a:t>Ибрагимова </a:t>
            </a:r>
            <a:r>
              <a:rPr lang="ru-RU" sz="2400" dirty="0" err="1" smtClean="0"/>
              <a:t>Самира</a:t>
            </a:r>
            <a:r>
              <a:rPr lang="ru-RU" sz="2400" dirty="0" smtClean="0"/>
              <a:t> Маратовна</a:t>
            </a:r>
          </a:p>
          <a:p>
            <a:pPr algn="ctr"/>
            <a:r>
              <a:rPr lang="ru-RU" sz="2400" dirty="0" smtClean="0"/>
              <a:t>6 «В» класс</a:t>
            </a:r>
            <a:endParaRPr lang="ru-RU" sz="2400" dirty="0"/>
          </a:p>
        </p:txBody>
      </p:sp>
    </p:spTree>
  </p:cSld>
  <p:clrMapOvr>
    <a:masterClrMapping/>
  </p:clrMapOvr>
  <p:transition spd="med" advTm="3198">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02" name="Picture 2" descr="C:\Users\101\Downloads\тавла (1).jpg"/>
          <p:cNvPicPr>
            <a:picLocks noChangeAspect="1" noChangeArrowheads="1"/>
          </p:cNvPicPr>
          <p:nvPr/>
        </p:nvPicPr>
        <p:blipFill>
          <a:blip r:embed="rId3" cstate="print"/>
          <a:srcRect/>
          <a:stretch>
            <a:fillRect/>
          </a:stretch>
        </p:blipFill>
        <p:spPr bwMode="auto">
          <a:xfrm>
            <a:off x="1571604" y="1928802"/>
            <a:ext cx="6086518" cy="3857652"/>
          </a:xfrm>
          <a:prstGeom prst="rect">
            <a:avLst/>
          </a:prstGeom>
          <a:noFill/>
        </p:spPr>
      </p:pic>
      <p:sp>
        <p:nvSpPr>
          <p:cNvPr id="7" name="Прямоугольник 6"/>
          <p:cNvSpPr/>
          <p:nvPr/>
        </p:nvSpPr>
        <p:spPr>
          <a:xfrm>
            <a:off x="1000100" y="1142984"/>
            <a:ext cx="7072362" cy="646331"/>
          </a:xfrm>
          <a:prstGeom prst="rect">
            <a:avLst/>
          </a:prstGeom>
        </p:spPr>
        <p:txBody>
          <a:bodyPr wrap="square">
            <a:spAutoFit/>
          </a:bodyPr>
          <a:lstStyle/>
          <a:p>
            <a:pPr>
              <a:buNone/>
            </a:pPr>
            <a:r>
              <a:rPr lang="ru-RU" dirty="0" smtClean="0"/>
              <a:t>С течением времени рядом с Центральной улицей появились еще одна - Яна </a:t>
            </a:r>
            <a:r>
              <a:rPr lang="ru-RU" dirty="0" err="1" smtClean="0"/>
              <a:t>урам</a:t>
            </a:r>
            <a:r>
              <a:rPr lang="ru-RU" dirty="0" smtClean="0"/>
              <a:t> (Новая улица).</a:t>
            </a:r>
            <a:endParaRPr lang="ru-RU" dirty="0"/>
          </a:p>
        </p:txBody>
      </p:sp>
    </p:spTree>
  </p:cSld>
  <p:clrMapOvr>
    <a:masterClrMapping/>
  </p:clrMapOvr>
  <p:transition spd="med" advTm="16177">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4000496" y="857232"/>
            <a:ext cx="4572000" cy="3693319"/>
          </a:xfrm>
          <a:prstGeom prst="rect">
            <a:avLst/>
          </a:prstGeom>
        </p:spPr>
        <p:txBody>
          <a:bodyPr wrap="square">
            <a:spAutoFit/>
          </a:bodyPr>
          <a:lstStyle/>
          <a:p>
            <a:r>
              <a:rPr lang="ru-RU" dirty="0" smtClean="0"/>
              <a:t>В селе было три мечети. В памяти людей сохранились имена священнослужителей: </a:t>
            </a:r>
            <a:r>
              <a:rPr lang="ru-RU" dirty="0" err="1" smtClean="0"/>
              <a:t>Серажетдина</a:t>
            </a:r>
            <a:r>
              <a:rPr lang="ru-RU" dirty="0" smtClean="0"/>
              <a:t> </a:t>
            </a:r>
            <a:r>
              <a:rPr lang="ru-RU" dirty="0" err="1" smtClean="0"/>
              <a:t>Айнетдиновича</a:t>
            </a:r>
            <a:r>
              <a:rPr lang="ru-RU" dirty="0" smtClean="0"/>
              <a:t> </a:t>
            </a:r>
            <a:r>
              <a:rPr lang="ru-RU" dirty="0" err="1" smtClean="0"/>
              <a:t>Ямбикова</a:t>
            </a:r>
            <a:r>
              <a:rPr lang="ru-RU" dirty="0" smtClean="0"/>
              <a:t>, </a:t>
            </a:r>
            <a:r>
              <a:rPr lang="ru-RU" dirty="0" err="1" smtClean="0"/>
              <a:t>Хайруллы</a:t>
            </a:r>
            <a:r>
              <a:rPr lang="ru-RU" dirty="0" smtClean="0"/>
              <a:t> </a:t>
            </a:r>
            <a:r>
              <a:rPr lang="ru-RU" dirty="0" err="1" smtClean="0"/>
              <a:t>Алимовича</a:t>
            </a:r>
            <a:r>
              <a:rPr lang="ru-RU" dirty="0" smtClean="0"/>
              <a:t> Алимова, </a:t>
            </a:r>
            <a:r>
              <a:rPr lang="ru-RU" dirty="0" err="1" smtClean="0"/>
              <a:t>Хафиза</a:t>
            </a:r>
            <a:r>
              <a:rPr lang="ru-RU" dirty="0" smtClean="0"/>
              <a:t> </a:t>
            </a:r>
            <a:r>
              <a:rPr lang="ru-RU" dirty="0" err="1" smtClean="0"/>
              <a:t>Хасяновича</a:t>
            </a:r>
            <a:r>
              <a:rPr lang="ru-RU" dirty="0" smtClean="0"/>
              <a:t> Юсупова. Жители села с глубоким уважением вспоминают тех имамов и муэдзинов, которые в годы воинствующего атеизма оставались духовными наставниками односельчан, среди них </a:t>
            </a:r>
            <a:r>
              <a:rPr lang="ru-RU" dirty="0" err="1" smtClean="0"/>
              <a:t>Фатих</a:t>
            </a:r>
            <a:r>
              <a:rPr lang="ru-RU" dirty="0" smtClean="0"/>
              <a:t> </a:t>
            </a:r>
            <a:r>
              <a:rPr lang="ru-RU" dirty="0" err="1" smtClean="0"/>
              <a:t>Алмакаев</a:t>
            </a:r>
            <a:r>
              <a:rPr lang="ru-RU" dirty="0" smtClean="0"/>
              <a:t>, </a:t>
            </a:r>
            <a:r>
              <a:rPr lang="ru-RU" dirty="0" err="1" smtClean="0"/>
              <a:t>Имать</a:t>
            </a:r>
            <a:r>
              <a:rPr lang="ru-RU" dirty="0" smtClean="0"/>
              <a:t> </a:t>
            </a:r>
            <a:r>
              <a:rPr lang="ru-RU" dirty="0" err="1" smtClean="0"/>
              <a:t>Секаев</a:t>
            </a:r>
            <a:r>
              <a:rPr lang="ru-RU" dirty="0" smtClean="0"/>
              <a:t>, </a:t>
            </a:r>
            <a:r>
              <a:rPr lang="ru-RU" dirty="0" err="1" smtClean="0"/>
              <a:t>Хайдар</a:t>
            </a:r>
            <a:r>
              <a:rPr lang="ru-RU" dirty="0" smtClean="0"/>
              <a:t> Булатов, </a:t>
            </a:r>
            <a:r>
              <a:rPr lang="ru-RU" dirty="0" err="1" smtClean="0"/>
              <a:t>Асым</a:t>
            </a:r>
            <a:r>
              <a:rPr lang="ru-RU" dirty="0" smtClean="0"/>
              <a:t> Халилов, </a:t>
            </a:r>
            <a:r>
              <a:rPr lang="ru-RU" dirty="0" err="1" smtClean="0"/>
              <a:t>Джафяр</a:t>
            </a:r>
            <a:r>
              <a:rPr lang="ru-RU" dirty="0" smtClean="0"/>
              <a:t> </a:t>
            </a:r>
            <a:r>
              <a:rPr lang="ru-RU" dirty="0" err="1" smtClean="0"/>
              <a:t>Ямбушев</a:t>
            </a:r>
            <a:r>
              <a:rPr lang="ru-RU" dirty="0" smtClean="0"/>
              <a:t>.</a:t>
            </a:r>
            <a:br>
              <a:rPr lang="ru-RU" dirty="0" smtClean="0"/>
            </a:br>
            <a:endParaRPr lang="ru-RU" dirty="0"/>
          </a:p>
        </p:txBody>
      </p:sp>
      <p:pic>
        <p:nvPicPr>
          <p:cNvPr id="52226" name="Picture 2" descr="C:\Users\101\Downloads\тавла2.jpg"/>
          <p:cNvPicPr>
            <a:picLocks noChangeAspect="1" noChangeArrowheads="1"/>
          </p:cNvPicPr>
          <p:nvPr/>
        </p:nvPicPr>
        <p:blipFill>
          <a:blip r:embed="rId3"/>
          <a:srcRect/>
          <a:stretch>
            <a:fillRect/>
          </a:stretch>
        </p:blipFill>
        <p:spPr bwMode="auto">
          <a:xfrm>
            <a:off x="928662" y="1071546"/>
            <a:ext cx="3084138" cy="2786082"/>
          </a:xfrm>
          <a:prstGeom prst="rect">
            <a:avLst/>
          </a:prstGeom>
          <a:noFill/>
        </p:spPr>
      </p:pic>
      <p:sp>
        <p:nvSpPr>
          <p:cNvPr id="5" name="Прямоугольник 4"/>
          <p:cNvSpPr/>
          <p:nvPr/>
        </p:nvSpPr>
        <p:spPr>
          <a:xfrm>
            <a:off x="1000100" y="4214818"/>
            <a:ext cx="7072362" cy="1477328"/>
          </a:xfrm>
          <a:prstGeom prst="rect">
            <a:avLst/>
          </a:prstGeom>
        </p:spPr>
        <p:txBody>
          <a:bodyPr wrap="square">
            <a:spAutoFit/>
          </a:bodyPr>
          <a:lstStyle/>
          <a:p>
            <a:r>
              <a:rPr lang="ru-RU" dirty="0" smtClean="0"/>
              <a:t>Яркой личностью последних лет в бессменной должности </a:t>
            </a:r>
            <a:r>
              <a:rPr lang="ru-RU" dirty="0" err="1" smtClean="0"/>
              <a:t>имам-хатыба</a:t>
            </a:r>
            <a:r>
              <a:rPr lang="ru-RU" dirty="0" smtClean="0"/>
              <a:t> села был </a:t>
            </a:r>
            <a:r>
              <a:rPr lang="ru-RU" dirty="0" err="1" smtClean="0"/>
              <a:t>Касим</a:t>
            </a:r>
            <a:r>
              <a:rPr lang="ru-RU" dirty="0" smtClean="0"/>
              <a:t> </a:t>
            </a:r>
            <a:r>
              <a:rPr lang="ru-RU" dirty="0" err="1" smtClean="0"/>
              <a:t>Хайдарович</a:t>
            </a:r>
            <a:r>
              <a:rPr lang="ru-RU" dirty="0" smtClean="0"/>
              <a:t> Булатов. При нем и при активном участии главы сельской администрации Рафика </a:t>
            </a:r>
            <a:r>
              <a:rPr lang="ru-RU" dirty="0" err="1" smtClean="0"/>
              <a:t>Исмаиловича</a:t>
            </a:r>
            <a:r>
              <a:rPr lang="ru-RU" dirty="0" smtClean="0"/>
              <a:t> </a:t>
            </a:r>
            <a:r>
              <a:rPr lang="ru-RU" dirty="0" err="1" smtClean="0"/>
              <a:t>Абузярова</a:t>
            </a:r>
            <a:r>
              <a:rPr lang="ru-RU" dirty="0" smtClean="0"/>
              <a:t> в центре села в 1999 году началось строительство новой мечети. Спустя шесть лет, 15 января 2005 года, она открылась.</a:t>
            </a:r>
            <a:endParaRPr lang="ru-RU" dirty="0"/>
          </a:p>
        </p:txBody>
      </p:sp>
    </p:spTree>
  </p:cSld>
  <p:clrMapOvr>
    <a:masterClrMapping/>
  </p:clrMapOvr>
  <p:transition spd="med" advTm="15896">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Содержимое 3" descr="204929-INNERRESIZED600-600-quran_karim.jpg"/>
          <p:cNvPicPr>
            <a:picLocks noGrp="1" noChangeAspect="1"/>
          </p:cNvPicPr>
          <p:nvPr>
            <p:ph idx="1"/>
          </p:nvPr>
        </p:nvPicPr>
        <p:blipFill>
          <a:blip r:embed="rId3"/>
          <a:stretch>
            <a:fillRect/>
          </a:stretch>
        </p:blipFill>
        <p:spPr>
          <a:xfrm>
            <a:off x="4071934" y="2889569"/>
            <a:ext cx="3929090" cy="3047084"/>
          </a:xfrm>
        </p:spPr>
      </p:pic>
      <p:sp>
        <p:nvSpPr>
          <p:cNvPr id="5" name="Прямоугольник 4"/>
          <p:cNvSpPr/>
          <p:nvPr/>
        </p:nvSpPr>
        <p:spPr>
          <a:xfrm>
            <a:off x="1000100" y="1000108"/>
            <a:ext cx="7500990" cy="3416320"/>
          </a:xfrm>
          <a:prstGeom prst="rect">
            <a:avLst/>
          </a:prstGeom>
        </p:spPr>
        <p:txBody>
          <a:bodyPr wrap="square">
            <a:spAutoFit/>
          </a:bodyPr>
          <a:lstStyle/>
          <a:p>
            <a:pPr>
              <a:buNone/>
            </a:pPr>
            <a:r>
              <a:rPr lang="ru-RU" sz="2400" dirty="0" smtClean="0"/>
              <a:t>По этим преданиям значительная часть служивых татар на какое-то время приняла крещение и перешла в православие, но затем вновь стала мусульманами, т. е. вернулась в ислам. Я думаю, что в </a:t>
            </a:r>
            <a:r>
              <a:rPr lang="ru-RU" sz="2400" dirty="0" err="1" smtClean="0"/>
              <a:t>Подлесной</a:t>
            </a:r>
            <a:r>
              <a:rPr lang="ru-RU" sz="2400" dirty="0" smtClean="0"/>
              <a:t> </a:t>
            </a:r>
            <a:r>
              <a:rPr lang="ru-RU" sz="2400" dirty="0" err="1" smtClean="0"/>
              <a:t>Тавле</a:t>
            </a:r>
            <a:r>
              <a:rPr lang="ru-RU" sz="2400" dirty="0" smtClean="0"/>
              <a:t> остались те, которые приняли христианство. </a:t>
            </a:r>
          </a:p>
          <a:p>
            <a:pPr>
              <a:buNone/>
            </a:pPr>
            <a:r>
              <a:rPr lang="ru-RU" sz="2400" dirty="0" smtClean="0"/>
              <a:t>А мои предки решили</a:t>
            </a:r>
          </a:p>
          <a:p>
            <a:pPr>
              <a:buNone/>
            </a:pPr>
            <a:r>
              <a:rPr lang="ru-RU" sz="2400" dirty="0" smtClean="0"/>
              <a:t> сохранить ислам и </a:t>
            </a:r>
          </a:p>
          <a:p>
            <a:pPr>
              <a:buNone/>
            </a:pPr>
            <a:r>
              <a:rPr lang="ru-RU" sz="2400" dirty="0" smtClean="0"/>
              <a:t>отторглись</a:t>
            </a:r>
          </a:p>
          <a:p>
            <a:pPr>
              <a:buNone/>
            </a:pPr>
            <a:r>
              <a:rPr lang="ru-RU" sz="2400" dirty="0" smtClean="0"/>
              <a:t> от них.</a:t>
            </a:r>
            <a:endParaRPr lang="ru-RU" sz="2400" dirty="0"/>
          </a:p>
        </p:txBody>
      </p:sp>
    </p:spTree>
  </p:cSld>
  <p:clrMapOvr>
    <a:masterClrMapping/>
  </p:clrMapOvr>
  <p:transition spd="med" advTm="10577">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Содержимое 3"/>
          <p:cNvPicPr>
            <a:picLocks/>
          </p:cNvPicPr>
          <p:nvPr/>
        </p:nvPicPr>
        <p:blipFill>
          <a:blip r:embed="rId3" cstate="print"/>
          <a:stretch>
            <a:fillRect/>
          </a:stretch>
        </p:blipFill>
        <p:spPr bwMode="auto">
          <a:xfrm>
            <a:off x="4000496" y="2571744"/>
            <a:ext cx="4214842" cy="3468704"/>
          </a:xfrm>
          <a:prstGeom prst="rect">
            <a:avLst/>
          </a:prstGeom>
          <a:noFill/>
          <a:ln w="9525">
            <a:noFill/>
            <a:miter lim="800000"/>
            <a:headEnd/>
            <a:tailEnd/>
          </a:ln>
        </p:spPr>
      </p:pic>
      <p:sp>
        <p:nvSpPr>
          <p:cNvPr id="7" name="Прямоугольник 6"/>
          <p:cNvSpPr/>
          <p:nvPr/>
        </p:nvSpPr>
        <p:spPr>
          <a:xfrm>
            <a:off x="928662" y="857232"/>
            <a:ext cx="7215206" cy="5016758"/>
          </a:xfrm>
          <a:prstGeom prst="rect">
            <a:avLst/>
          </a:prstGeom>
        </p:spPr>
        <p:txBody>
          <a:bodyPr wrap="square">
            <a:spAutoFit/>
          </a:bodyPr>
          <a:lstStyle/>
          <a:p>
            <a:pPr algn="ctr">
              <a:buNone/>
            </a:pPr>
            <a:r>
              <a:rPr lang="ru-RU" sz="3200" dirty="0" err="1" smtClean="0"/>
              <a:t>Ильяч</a:t>
            </a:r>
            <a:r>
              <a:rPr lang="ru-RU" sz="3200" dirty="0" smtClean="0"/>
              <a:t> </a:t>
            </a:r>
            <a:r>
              <a:rPr lang="ru-RU" sz="3200" dirty="0" err="1" smtClean="0"/>
              <a:t>Зайнетдинович</a:t>
            </a:r>
            <a:r>
              <a:rPr lang="ru-RU" sz="3200" dirty="0" smtClean="0"/>
              <a:t> </a:t>
            </a:r>
            <a:r>
              <a:rPr lang="ru-RU" sz="3200" dirty="0" err="1" smtClean="0"/>
              <a:t>Ряхмятуллов</a:t>
            </a:r>
            <a:r>
              <a:rPr lang="ru-RU" sz="3200" dirty="0" smtClean="0"/>
              <a:t> </a:t>
            </a:r>
            <a:r>
              <a:rPr lang="ru-RU" dirty="0" smtClean="0"/>
              <a:t>(02.06.1917г – 29.04. 2014г). </a:t>
            </a:r>
          </a:p>
          <a:p>
            <a:r>
              <a:rPr lang="ru-RU" dirty="0" smtClean="0"/>
              <a:t>Спокойный, рассудительный, немногословный человек в мирной жизни, на фронте проявлял удивительные образцы мужества и отваги. Дважды был ранен. Первый раз под Ленинградом, второй раз в битве за Сталинград. </a:t>
            </a:r>
          </a:p>
          <a:p>
            <a:r>
              <a:rPr lang="ru-RU" dirty="0" smtClean="0"/>
              <a:t>Вручить ему юбилейную медаль </a:t>
            </a:r>
          </a:p>
          <a:p>
            <a:r>
              <a:rPr lang="ru-RU" dirty="0" smtClean="0"/>
              <a:t>«В честь 70-летия полного </a:t>
            </a:r>
          </a:p>
          <a:p>
            <a:r>
              <a:rPr lang="ru-RU" dirty="0" smtClean="0"/>
              <a:t>освобождения </a:t>
            </a:r>
          </a:p>
          <a:p>
            <a:r>
              <a:rPr lang="ru-RU" dirty="0" smtClean="0"/>
              <a:t>Ленинграда от фашистской </a:t>
            </a:r>
          </a:p>
          <a:p>
            <a:r>
              <a:rPr lang="ru-RU" dirty="0" smtClean="0"/>
              <a:t>блокады» приезжали </a:t>
            </a:r>
          </a:p>
          <a:p>
            <a:r>
              <a:rPr lang="ru-RU" dirty="0" smtClean="0"/>
              <a:t>Глава Администрации </a:t>
            </a:r>
          </a:p>
          <a:p>
            <a:r>
              <a:rPr lang="ru-RU" dirty="0" err="1" smtClean="0"/>
              <a:t>Лямбирского</a:t>
            </a:r>
            <a:r>
              <a:rPr lang="ru-RU" dirty="0" smtClean="0"/>
              <a:t> муниципального</a:t>
            </a:r>
          </a:p>
          <a:p>
            <a:r>
              <a:rPr lang="ru-RU" dirty="0" smtClean="0"/>
              <a:t> района </a:t>
            </a:r>
            <a:r>
              <a:rPr lang="ru-RU" dirty="0" err="1" smtClean="0"/>
              <a:t>ДавыдовШамиль</a:t>
            </a:r>
            <a:r>
              <a:rPr lang="ru-RU" dirty="0" smtClean="0"/>
              <a:t> </a:t>
            </a:r>
          </a:p>
          <a:p>
            <a:r>
              <a:rPr lang="ru-RU" dirty="0" err="1" smtClean="0"/>
              <a:t>Фатихович</a:t>
            </a:r>
            <a:r>
              <a:rPr lang="ru-RU" dirty="0" smtClean="0"/>
              <a:t>, председатель </a:t>
            </a:r>
          </a:p>
          <a:p>
            <a:r>
              <a:rPr lang="ru-RU" dirty="0" smtClean="0"/>
              <a:t>районного Совета ветеранов</a:t>
            </a:r>
          </a:p>
          <a:p>
            <a:r>
              <a:rPr lang="ru-RU" dirty="0" smtClean="0"/>
              <a:t> войны и труда.</a:t>
            </a:r>
            <a:endParaRPr lang="ru-RU" dirty="0"/>
          </a:p>
        </p:txBody>
      </p:sp>
    </p:spTree>
  </p:cSld>
  <p:clrMapOvr>
    <a:masterClrMapping/>
  </p:clrMapOvr>
  <p:transition spd="med" advTm="18736">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9"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4274" name="Picture 2" descr="C:\Users\101\Downloads\тавла13.jpg"/>
          <p:cNvPicPr>
            <a:picLocks noChangeAspect="1" noChangeArrowheads="1"/>
          </p:cNvPicPr>
          <p:nvPr/>
        </p:nvPicPr>
        <p:blipFill>
          <a:blip r:embed="rId3"/>
          <a:srcRect/>
          <a:stretch>
            <a:fillRect/>
          </a:stretch>
        </p:blipFill>
        <p:spPr bwMode="auto">
          <a:xfrm>
            <a:off x="5000628" y="3286124"/>
            <a:ext cx="3286148" cy="2643206"/>
          </a:xfrm>
          <a:prstGeom prst="rect">
            <a:avLst/>
          </a:prstGeom>
          <a:noFill/>
        </p:spPr>
      </p:pic>
      <p:sp>
        <p:nvSpPr>
          <p:cNvPr id="54280" name="Rectangle 8"/>
          <p:cNvSpPr>
            <a:spLocks noChangeArrowheads="1"/>
          </p:cNvSpPr>
          <p:nvPr/>
        </p:nvSpPr>
        <p:spPr bwMode="auto">
          <a:xfrm>
            <a:off x="857224" y="857232"/>
            <a:ext cx="742955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БИККИНИН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Ирек</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Дамирович</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algn="ctr" fontAlgn="base">
              <a:spcBef>
                <a:spcPct val="0"/>
              </a:spcBef>
              <a:spcAft>
                <a:spcPct val="0"/>
              </a:spcAft>
            </a:pP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(25.3.1956, село Татарская </a:t>
            </a:r>
            <a:r>
              <a:rPr kumimoji="0" lang="ru-RU" sz="1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Тавла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p>
          <a:p>
            <a:pPr fontAlgn="base">
              <a:spcBef>
                <a:spcPct val="0"/>
              </a:spcBef>
              <a:spcAft>
                <a:spcPct val="0"/>
              </a:spcAft>
            </a:pP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журналист, общественный деятель, член Союза журналистов России (1997). Татарин .С 1997 </a:t>
            </a:r>
            <a:r>
              <a:rPr kumimoji="0" lang="ru-RU" sz="18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главный редактор </a:t>
            </a:r>
            <a:r>
              <a:rPr kumimoji="0" lang="ru-RU" sz="18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Татарской газеты</a:t>
            </a:r>
            <a:r>
              <a:rPr kumimoji="0" lang="ru-RU" sz="18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Один из руководителей </a:t>
            </a:r>
            <a:r>
              <a:rPr kumimoji="0" lang="ru-RU" sz="1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общетства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татарской  культуры </a:t>
            </a:r>
            <a:r>
              <a:rPr kumimoji="0" lang="ru-RU" sz="18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Якташлар</a:t>
            </a:r>
            <a:r>
              <a:rPr kumimoji="0" lang="ru-RU" sz="18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 1991). </a:t>
            </a:r>
            <a:r>
              <a:rPr lang="ru-RU" dirty="0" smtClean="0">
                <a:solidFill>
                  <a:srgbClr val="000000"/>
                </a:solidFill>
                <a:latin typeface="Arial" pitchFamily="34" charset="0"/>
                <a:ea typeface="Times New Roman" pitchFamily="18" charset="0"/>
                <a:cs typeface="Arial" pitchFamily="34" charset="0"/>
              </a:rPr>
              <a:t>Автор статей по истории и культуре мишарей и проблемам   ислама. Составитель первого в Мордовии сборника фольклора мишарей </a:t>
            </a:r>
            <a:r>
              <a:rPr lang="ru-RU" dirty="0" smtClean="0">
                <a:solidFill>
                  <a:srgbClr val="000000"/>
                </a:solidFill>
                <a:ea typeface="Times New Roman" pitchFamily="18" charset="0"/>
                <a:cs typeface="Arial" pitchFamily="34" charset="0"/>
              </a:rPr>
              <a:t>“</a:t>
            </a:r>
            <a:r>
              <a:rPr lang="ru-RU" dirty="0" err="1" smtClean="0">
                <a:solidFill>
                  <a:srgbClr val="000000"/>
                </a:solidFill>
                <a:latin typeface="Arial" pitchFamily="34" charset="0"/>
                <a:ea typeface="Times New Roman" pitchFamily="18" charset="0"/>
                <a:cs typeface="Arial" pitchFamily="34" charset="0"/>
              </a:rPr>
              <a:t>Рэхмэт</a:t>
            </a:r>
            <a:r>
              <a:rPr lang="ru-RU" dirty="0" smtClean="0">
                <a:solidFill>
                  <a:srgbClr val="000000"/>
                </a:solidFill>
                <a:latin typeface="Arial" pitchFamily="34" charset="0"/>
                <a:ea typeface="Times New Roman" pitchFamily="18" charset="0"/>
                <a:cs typeface="Arial" pitchFamily="34" charset="0"/>
              </a:rPr>
              <a:t>, </a:t>
            </a:r>
            <a:r>
              <a:rPr lang="ru-RU" dirty="0" err="1" smtClean="0">
                <a:solidFill>
                  <a:srgbClr val="000000"/>
                </a:solidFill>
                <a:latin typeface="Arial" pitchFamily="34" charset="0"/>
                <a:ea typeface="Times New Roman" pitchFamily="18" charset="0"/>
                <a:cs typeface="Arial" pitchFamily="34" charset="0"/>
              </a:rPr>
              <a:t>эни</a:t>
            </a:r>
            <a:r>
              <a:rPr lang="ru-RU" dirty="0" smtClean="0">
                <a:solidFill>
                  <a:srgbClr val="000000"/>
                </a:solidFill>
                <a:latin typeface="Arial" pitchFamily="34" charset="0"/>
                <a:ea typeface="Times New Roman" pitchFamily="18" charset="0"/>
                <a:cs typeface="Arial" pitchFamily="34" charset="0"/>
              </a:rPr>
              <a:t>!</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Спасибо, мама!</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 1996), сборника стихов </a:t>
            </a:r>
            <a:r>
              <a:rPr lang="ru-RU" dirty="0" err="1" smtClean="0">
                <a:solidFill>
                  <a:srgbClr val="000000"/>
                </a:solidFill>
                <a:latin typeface="Arial" pitchFamily="34" charset="0"/>
                <a:ea typeface="Times New Roman" pitchFamily="18" charset="0"/>
                <a:cs typeface="Arial" pitchFamily="34" charset="0"/>
              </a:rPr>
              <a:t>Хади</a:t>
            </a:r>
            <a:r>
              <a:rPr lang="ru-RU" dirty="0" smtClean="0">
                <a:solidFill>
                  <a:srgbClr val="000000"/>
                </a:solidFill>
                <a:latin typeface="Arial" pitchFamily="34" charset="0"/>
                <a:ea typeface="Times New Roman" pitchFamily="18" charset="0"/>
                <a:cs typeface="Arial" pitchFamily="34" charset="0"/>
              </a:rPr>
              <a:t> </a:t>
            </a:r>
            <a:r>
              <a:rPr lang="ru-RU" dirty="0" err="1" smtClean="0">
                <a:solidFill>
                  <a:srgbClr val="000000"/>
                </a:solidFill>
                <a:latin typeface="Arial" pitchFamily="34" charset="0"/>
                <a:ea typeface="Times New Roman" pitchFamily="18" charset="0"/>
                <a:cs typeface="Arial" pitchFamily="34" charset="0"/>
              </a:rPr>
              <a:t>Такташа</a:t>
            </a:r>
            <a:endParaRPr lang="ru-RU" dirty="0" smtClean="0">
              <a:solidFill>
                <a:srgbClr val="000000"/>
              </a:solidFill>
              <a:latin typeface="Arial" pitchFamily="34" charset="0"/>
              <a:ea typeface="Times New Roman" pitchFamily="18" charset="0"/>
              <a:cs typeface="Arial" pitchFamily="34" charset="0"/>
            </a:endParaRP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Возвращение на родину</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 (2000).</a:t>
            </a: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Редактор первой в мире татарской</a:t>
            </a: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электронной газеты в Интернете</a:t>
            </a: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(1999) с текстами на татарском, </a:t>
            </a: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русском и английском языках. </a:t>
            </a:r>
          </a:p>
          <a:p>
            <a:pPr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Удостоен звания </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Татарин года-2001</a:t>
            </a:r>
            <a:r>
              <a:rPr lang="ru-RU" dirty="0" smtClean="0">
                <a:solidFill>
                  <a:srgbClr val="000000"/>
                </a:solidFill>
                <a:ea typeface="Times New Roman" pitchFamily="18" charset="0"/>
                <a:cs typeface="Arial" pitchFamily="34" charset="0"/>
              </a:rPr>
              <a:t>”</a:t>
            </a:r>
            <a:r>
              <a:rPr lang="ru-RU" dirty="0" smtClean="0">
                <a:solidFill>
                  <a:srgbClr val="000000"/>
                </a:solidFill>
                <a:latin typeface="Arial" pitchFamily="34" charset="0"/>
                <a:ea typeface="Times New Roman" pitchFamily="18" charset="0"/>
                <a:cs typeface="Arial" pitchFamily="34" charset="0"/>
              </a:rPr>
              <a:t>. </a:t>
            </a:r>
            <a:endParaRPr lang="ru-RU"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Tm="1897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500042"/>
            <a:ext cx="8229600" cy="1143000"/>
          </a:xfrm>
        </p:spPr>
        <p:txBody>
          <a:bodyPr/>
          <a:lstStyle/>
          <a:p>
            <a:r>
              <a:rPr lang="ru-RU" dirty="0" smtClean="0"/>
              <a:t>Население</a:t>
            </a:r>
            <a:endParaRPr lang="ru-RU" dirty="0"/>
          </a:p>
        </p:txBody>
      </p:sp>
      <p:sp>
        <p:nvSpPr>
          <p:cNvPr id="8" name="Прямоугольник 7"/>
          <p:cNvSpPr/>
          <p:nvPr/>
        </p:nvSpPr>
        <p:spPr>
          <a:xfrm>
            <a:off x="928662" y="1357299"/>
            <a:ext cx="4857784" cy="1569660"/>
          </a:xfrm>
          <a:prstGeom prst="rect">
            <a:avLst/>
          </a:prstGeom>
        </p:spPr>
        <p:txBody>
          <a:bodyPr wrap="square">
            <a:spAutoFit/>
          </a:bodyPr>
          <a:lstStyle/>
          <a:p>
            <a:pPr>
              <a:buNone/>
            </a:pPr>
            <a:r>
              <a:rPr lang="ru-RU" sz="2400" dirty="0" smtClean="0"/>
              <a:t>Окрестности Татарской </a:t>
            </a:r>
            <a:r>
              <a:rPr lang="ru-RU" sz="2400" dirty="0" err="1" smtClean="0"/>
              <a:t>Тавлы</a:t>
            </a:r>
            <a:r>
              <a:rPr lang="ru-RU" sz="2400" dirty="0" smtClean="0"/>
              <a:t> в общем  населяют – татары.</a:t>
            </a:r>
          </a:p>
          <a:p>
            <a:pPr>
              <a:buNone/>
            </a:pPr>
            <a:r>
              <a:rPr lang="ru-RU" sz="2400" dirty="0" smtClean="0"/>
              <a:t>В 2002 году численность населения составляла около 806 человек.</a:t>
            </a:r>
          </a:p>
        </p:txBody>
      </p:sp>
      <p:pic>
        <p:nvPicPr>
          <p:cNvPr id="9" name="Содержимое 8" descr="тавла12.jpg"/>
          <p:cNvPicPr>
            <a:picLocks noGrp="1" noChangeAspect="1"/>
          </p:cNvPicPr>
          <p:nvPr>
            <p:ph idx="1"/>
          </p:nvPr>
        </p:nvPicPr>
        <p:blipFill>
          <a:blip r:embed="rId3"/>
          <a:stretch>
            <a:fillRect/>
          </a:stretch>
        </p:blipFill>
        <p:spPr>
          <a:xfrm>
            <a:off x="1142976" y="2928934"/>
            <a:ext cx="4071966" cy="2897190"/>
          </a:xfrm>
        </p:spPr>
      </p:pic>
      <p:sp>
        <p:nvSpPr>
          <p:cNvPr id="10" name="Прямоугольник 9"/>
          <p:cNvSpPr/>
          <p:nvPr/>
        </p:nvSpPr>
        <p:spPr>
          <a:xfrm>
            <a:off x="5429256" y="2571744"/>
            <a:ext cx="2714644" cy="3416320"/>
          </a:xfrm>
          <a:prstGeom prst="rect">
            <a:avLst/>
          </a:prstGeom>
        </p:spPr>
        <p:txBody>
          <a:bodyPr wrap="square">
            <a:spAutoFit/>
          </a:bodyPr>
          <a:lstStyle/>
          <a:p>
            <a:pPr>
              <a:buNone/>
            </a:pPr>
            <a:r>
              <a:rPr lang="ru-RU" sz="2400" dirty="0" smtClean="0"/>
              <a:t>В 2010 – 794 человека.</a:t>
            </a:r>
          </a:p>
          <a:p>
            <a:pPr>
              <a:buNone/>
            </a:pPr>
            <a:r>
              <a:rPr lang="ru-RU" sz="2400" dirty="0" smtClean="0"/>
              <a:t> В 2012 – 805.</a:t>
            </a:r>
          </a:p>
          <a:p>
            <a:pPr>
              <a:buNone/>
            </a:pPr>
            <a:r>
              <a:rPr lang="ru-RU" sz="2400" dirty="0" smtClean="0"/>
              <a:t>В 2013 – 808.</a:t>
            </a:r>
          </a:p>
          <a:p>
            <a:pPr>
              <a:buNone/>
            </a:pPr>
            <a:r>
              <a:rPr lang="ru-RU" sz="2400" dirty="0" smtClean="0"/>
              <a:t> В 2014 – 835.</a:t>
            </a:r>
          </a:p>
          <a:p>
            <a:pPr>
              <a:buNone/>
            </a:pPr>
            <a:r>
              <a:rPr lang="ru-RU" sz="2400" dirty="0" smtClean="0"/>
              <a:t> В 2015 – 854.</a:t>
            </a:r>
          </a:p>
          <a:p>
            <a:pPr>
              <a:buNone/>
            </a:pPr>
            <a:r>
              <a:rPr lang="ru-RU" sz="2400" dirty="0" smtClean="0"/>
              <a:t> В 2016 – 861.</a:t>
            </a:r>
          </a:p>
          <a:p>
            <a:pPr>
              <a:buNone/>
            </a:pPr>
            <a:r>
              <a:rPr lang="ru-RU" sz="2400" dirty="0" smtClean="0"/>
              <a:t> В 2017 – 857. </a:t>
            </a:r>
          </a:p>
          <a:p>
            <a:pPr>
              <a:buNone/>
            </a:pPr>
            <a:r>
              <a:rPr lang="ru-RU" sz="2400" dirty="0" smtClean="0"/>
              <a:t>А в 2018 аж – 864.</a:t>
            </a:r>
          </a:p>
        </p:txBody>
      </p:sp>
    </p:spTree>
  </p:cSld>
  <p:clrMapOvr>
    <a:masterClrMapping/>
  </p:clrMapOvr>
  <p:transition spd="med" advTm="9579">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500042"/>
            <a:ext cx="8229600" cy="1000132"/>
          </a:xfrm>
        </p:spPr>
        <p:txBody>
          <a:bodyPr>
            <a:normAutofit/>
          </a:bodyPr>
          <a:lstStyle/>
          <a:p>
            <a:r>
              <a:rPr lang="ru-RU" dirty="0" smtClean="0"/>
              <a:t> Памятник погибшим</a:t>
            </a:r>
            <a:endParaRPr lang="ru-RU" dirty="0"/>
          </a:p>
        </p:txBody>
      </p:sp>
      <p:sp>
        <p:nvSpPr>
          <p:cNvPr id="3" name="Содержимое 2"/>
          <p:cNvSpPr>
            <a:spLocks noGrp="1"/>
          </p:cNvSpPr>
          <p:nvPr>
            <p:ph idx="1"/>
          </p:nvPr>
        </p:nvSpPr>
        <p:spPr>
          <a:xfrm>
            <a:off x="642910" y="1285860"/>
            <a:ext cx="2428892" cy="4357718"/>
          </a:xfrm>
        </p:spPr>
        <p:txBody>
          <a:bodyPr>
            <a:normAutofit fontScale="92500" lnSpcReduction="20000"/>
          </a:bodyPr>
          <a:lstStyle/>
          <a:p>
            <a:pPr>
              <a:buNone/>
            </a:pPr>
            <a:r>
              <a:rPr lang="ru-RU" dirty="0" smtClean="0"/>
              <a:t>     Кроме  Мечети, в центре села находится         Мемориал погибшим солдатам в Великой Отечественной войне.</a:t>
            </a:r>
            <a:endParaRPr lang="ru-RU" dirty="0"/>
          </a:p>
        </p:txBody>
      </p:sp>
      <p:pic>
        <p:nvPicPr>
          <p:cNvPr id="6" name="Содержимое 3" descr="7yP9wJw951A.jpg"/>
          <p:cNvPicPr>
            <a:picLocks noChangeAspect="1"/>
          </p:cNvPicPr>
          <p:nvPr/>
        </p:nvPicPr>
        <p:blipFill>
          <a:blip r:embed="rId3"/>
          <a:stretch>
            <a:fillRect/>
          </a:stretch>
        </p:blipFill>
        <p:spPr>
          <a:xfrm>
            <a:off x="3143240" y="1357298"/>
            <a:ext cx="5072098" cy="3929090"/>
          </a:xfrm>
          <a:prstGeom prst="rect">
            <a:avLst/>
          </a:prstGeom>
        </p:spPr>
      </p:pic>
    </p:spTree>
  </p:cSld>
  <p:clrMapOvr>
    <a:masterClrMapping/>
  </p:clrMapOvr>
  <p:transition spd="med" advTm="5319">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5" name="Picture 1" descr="C:\Users\101\Downloads\IMG_00261-1024x768.jpg"/>
          <p:cNvPicPr>
            <a:picLocks noChangeAspect="1" noChangeArrowheads="1"/>
          </p:cNvPicPr>
          <p:nvPr/>
        </p:nvPicPr>
        <p:blipFill>
          <a:blip r:embed="rId3"/>
          <a:srcRect b="10416"/>
          <a:stretch>
            <a:fillRect/>
          </a:stretch>
        </p:blipFill>
        <p:spPr bwMode="auto">
          <a:xfrm>
            <a:off x="928662" y="928670"/>
            <a:ext cx="7358114" cy="5000660"/>
          </a:xfrm>
          <a:prstGeom prst="rect">
            <a:avLst/>
          </a:prstGeom>
          <a:noFill/>
        </p:spPr>
      </p:pic>
    </p:spTree>
  </p:cSld>
  <p:clrMapOvr>
    <a:masterClrMapping/>
  </p:clrMapOvr>
  <p:transition spd="med" advTm="1185">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71472" y="714356"/>
            <a:ext cx="8229600" cy="1143000"/>
          </a:xfrm>
        </p:spPr>
        <p:txBody>
          <a:bodyPr/>
          <a:lstStyle/>
          <a:p>
            <a:r>
              <a:rPr lang="ru-RU" dirty="0" smtClean="0"/>
              <a:t>Источники информации</a:t>
            </a:r>
            <a:endParaRPr lang="ru-RU" dirty="0"/>
          </a:p>
        </p:txBody>
      </p:sp>
      <p:sp>
        <p:nvSpPr>
          <p:cNvPr id="3" name="Содержимое 2"/>
          <p:cNvSpPr>
            <a:spLocks noGrp="1"/>
          </p:cNvSpPr>
          <p:nvPr>
            <p:ph idx="1"/>
          </p:nvPr>
        </p:nvSpPr>
        <p:spPr>
          <a:xfrm>
            <a:off x="928662" y="1600200"/>
            <a:ext cx="7358114" cy="4525963"/>
          </a:xfrm>
        </p:spPr>
        <p:txBody>
          <a:bodyPr/>
          <a:lstStyle/>
          <a:p>
            <a:pPr>
              <a:buNone/>
            </a:pPr>
            <a:r>
              <a:rPr lang="en-US" dirty="0" smtClean="0">
                <a:hlinkClick r:id="rId3"/>
              </a:rPr>
              <a:t>https://vk.com/club10901663</a:t>
            </a:r>
            <a:endParaRPr lang="ru-RU" dirty="0" smtClean="0"/>
          </a:p>
          <a:p>
            <a:pPr>
              <a:buNone/>
            </a:pPr>
            <a:r>
              <a:rPr lang="en-US" dirty="0" smtClean="0">
                <a:hlinkClick r:id="rId4"/>
              </a:rPr>
              <a:t>https://ru.wikipedia.org/wiki/%D0%A2%%B0%D1%82%D0%B0%D1%80%D1%81%D0%BA%D0%B0%D1%8F_%D0%A2%D0%B0%D0%B2%D0%BB%D0%B0</a:t>
            </a:r>
            <a:r>
              <a:rPr lang="ru-RU" dirty="0" smtClean="0"/>
              <a:t>  </a:t>
            </a:r>
          </a:p>
          <a:p>
            <a:pPr>
              <a:buNone/>
            </a:pPr>
            <a:r>
              <a:rPr lang="en-US" dirty="0" smtClean="0">
                <a:hlinkClick r:id="rId5"/>
              </a:rPr>
              <a:t>https://nsportal.ru/detskiy-sad/raznoe/2017/05/21/my-pomnim-my-gordimsya</a:t>
            </a:r>
            <a:r>
              <a:rPr lang="ru-RU" dirty="0" smtClean="0"/>
              <a:t> </a:t>
            </a:r>
            <a:endParaRPr lang="ru-RU" dirty="0"/>
          </a:p>
        </p:txBody>
      </p:sp>
    </p:spTree>
  </p:cSld>
  <p:clrMapOvr>
    <a:masterClrMapping/>
  </p:clrMapOvr>
  <p:transition spd="med" advTm="1185">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2357422" y="1000108"/>
            <a:ext cx="4786346"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Татарская </a:t>
            </a:r>
            <a:r>
              <a:rPr kumimoji="0" lang="ru-RU" sz="4400" b="0" i="0" u="none" strike="noStrike" kern="1200" cap="none" spc="0" normalizeH="0" baseline="0" noProof="0" dirty="0" err="1" smtClean="0">
                <a:ln>
                  <a:noFill/>
                </a:ln>
                <a:solidFill>
                  <a:schemeClr val="tx1"/>
                </a:solidFill>
                <a:effectLst/>
                <a:uLnTx/>
                <a:uFillTx/>
                <a:latin typeface="+mj-lt"/>
                <a:ea typeface="+mj-ea"/>
                <a:cs typeface="+mj-cs"/>
              </a:rPr>
              <a:t>Тавла</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4714876" y="1785926"/>
            <a:ext cx="2857520" cy="1938992"/>
          </a:xfrm>
          <a:prstGeom prst="rect">
            <a:avLst/>
          </a:prstGeom>
        </p:spPr>
        <p:txBody>
          <a:bodyPr wrap="square">
            <a:spAutoFit/>
          </a:bodyPr>
          <a:lstStyle/>
          <a:p>
            <a:r>
              <a:rPr lang="ru-RU" sz="2400" dirty="0" smtClean="0"/>
              <a:t>Село, центр сельской администрации в </a:t>
            </a:r>
            <a:r>
              <a:rPr lang="ru-RU" sz="2400" dirty="0" err="1" smtClean="0"/>
              <a:t>Лямбирском</a:t>
            </a:r>
            <a:r>
              <a:rPr lang="ru-RU" sz="2400" dirty="0" smtClean="0"/>
              <a:t> районе.</a:t>
            </a:r>
            <a:endParaRPr lang="ru-RU" sz="2400" dirty="0"/>
          </a:p>
        </p:txBody>
      </p:sp>
      <p:pic>
        <p:nvPicPr>
          <p:cNvPr id="5" name="Содержимое 3" descr="Без названия (1).jpg"/>
          <p:cNvPicPr>
            <a:picLocks noChangeAspect="1"/>
          </p:cNvPicPr>
          <p:nvPr/>
        </p:nvPicPr>
        <p:blipFill>
          <a:blip r:embed="rId3"/>
          <a:stretch>
            <a:fillRect/>
          </a:stretch>
        </p:blipFill>
        <p:spPr>
          <a:xfrm>
            <a:off x="928662" y="1714488"/>
            <a:ext cx="3500462" cy="2143140"/>
          </a:xfrm>
          <a:prstGeom prst="rect">
            <a:avLst/>
          </a:prstGeom>
        </p:spPr>
      </p:pic>
      <p:pic>
        <p:nvPicPr>
          <p:cNvPr id="49155" name="Picture 3" descr="C:\Users\101\Downloads\тавла6.jpg"/>
          <p:cNvPicPr>
            <a:picLocks noChangeAspect="1" noChangeArrowheads="1"/>
          </p:cNvPicPr>
          <p:nvPr/>
        </p:nvPicPr>
        <p:blipFill>
          <a:blip r:embed="rId4"/>
          <a:srcRect b="42029"/>
          <a:stretch>
            <a:fillRect/>
          </a:stretch>
        </p:blipFill>
        <p:spPr bwMode="auto">
          <a:xfrm>
            <a:off x="2714612" y="3857628"/>
            <a:ext cx="5500726" cy="2000264"/>
          </a:xfrm>
          <a:prstGeom prst="rect">
            <a:avLst/>
          </a:prstGeom>
          <a:noFill/>
        </p:spPr>
      </p:pic>
    </p:spTree>
  </p:cSld>
  <p:clrMapOvr>
    <a:masterClrMapping/>
  </p:clrMapOvr>
  <p:transition spd="med" advTm="2542">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onlookin.com/wp-content/uploads/2015/01/GreenPatternFrame.p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4" name="Прямоугольник 3"/>
          <p:cNvSpPr/>
          <p:nvPr/>
        </p:nvSpPr>
        <p:spPr>
          <a:xfrm>
            <a:off x="4643438" y="928670"/>
            <a:ext cx="3786182" cy="4524315"/>
          </a:xfrm>
          <a:prstGeom prst="rect">
            <a:avLst/>
          </a:prstGeom>
        </p:spPr>
        <p:txBody>
          <a:bodyPr wrap="square">
            <a:spAutoFit/>
          </a:bodyPr>
          <a:lstStyle/>
          <a:p>
            <a:pPr>
              <a:buNone/>
            </a:pPr>
            <a:r>
              <a:rPr lang="ru-RU" sz="1600" dirty="0" smtClean="0"/>
              <a:t>Этимология слова «</a:t>
            </a:r>
            <a:r>
              <a:rPr lang="ru-RU" sz="1600" dirty="0" err="1" smtClean="0"/>
              <a:t>тавла</a:t>
            </a:r>
            <a:r>
              <a:rPr lang="ru-RU" sz="1600" dirty="0" smtClean="0"/>
              <a:t>» имеет тюркские корни, по-татарски означает «гористая местность».</a:t>
            </a:r>
          </a:p>
          <a:p>
            <a:r>
              <a:rPr lang="ru-RU" sz="1600" dirty="0" smtClean="0"/>
              <a:t> Село Татарская </a:t>
            </a:r>
            <a:r>
              <a:rPr lang="ru-RU" sz="1600" dirty="0" err="1" smtClean="0"/>
              <a:t>Тавла</a:t>
            </a:r>
            <a:r>
              <a:rPr lang="ru-RU" sz="1600" dirty="0" smtClean="0"/>
              <a:t> впервые упоминается в «</a:t>
            </a:r>
            <a:r>
              <a:rPr lang="ru-RU" sz="1600" dirty="0" err="1" smtClean="0"/>
              <a:t>Атемарской</a:t>
            </a:r>
            <a:r>
              <a:rPr lang="ru-RU" sz="1600" dirty="0" smtClean="0"/>
              <a:t> </a:t>
            </a:r>
            <a:r>
              <a:rPr lang="ru-RU" sz="1600" dirty="0" err="1" smtClean="0"/>
              <a:t>десятне</a:t>
            </a:r>
            <a:r>
              <a:rPr lang="ru-RU" sz="1600" dirty="0" smtClean="0"/>
              <a:t> 1679-1680 годов». В документе значатся рейтары из </a:t>
            </a:r>
            <a:r>
              <a:rPr lang="ru-RU" sz="1600" dirty="0" err="1" smtClean="0"/>
              <a:t>Тавлы</a:t>
            </a:r>
            <a:r>
              <a:rPr lang="ru-RU" sz="1600" dirty="0" smtClean="0"/>
              <a:t> </a:t>
            </a:r>
            <a:r>
              <a:rPr lang="ru-RU" sz="1600" dirty="0" err="1" smtClean="0"/>
              <a:t>Баймаш</a:t>
            </a:r>
            <a:r>
              <a:rPr lang="ru-RU" sz="1600" dirty="0" smtClean="0"/>
              <a:t> Кузьмин и </a:t>
            </a:r>
            <a:r>
              <a:rPr lang="ru-RU" sz="1600" dirty="0" err="1" smtClean="0"/>
              <a:t>Актуган</a:t>
            </a:r>
            <a:r>
              <a:rPr lang="ru-RU" sz="1600" dirty="0" smtClean="0"/>
              <a:t> </a:t>
            </a:r>
            <a:r>
              <a:rPr lang="ru-RU" sz="1600" dirty="0" err="1" smtClean="0"/>
              <a:t>Енбулатов</a:t>
            </a:r>
            <a:r>
              <a:rPr lang="ru-RU" sz="1600" dirty="0" smtClean="0"/>
              <a:t>: «</a:t>
            </a:r>
            <a:r>
              <a:rPr lang="ru-RU" sz="1600" dirty="0" err="1" smtClean="0"/>
              <a:t>Актуганъ</a:t>
            </a:r>
            <a:r>
              <a:rPr lang="ru-RU" sz="1600" dirty="0" smtClean="0"/>
              <a:t> </a:t>
            </a:r>
            <a:r>
              <a:rPr lang="ru-RU" sz="1600" dirty="0" err="1" smtClean="0"/>
              <a:t>Енбулатовъ</a:t>
            </a:r>
            <a:r>
              <a:rPr lang="ru-RU" sz="1600" dirty="0" smtClean="0"/>
              <a:t>. </a:t>
            </a:r>
            <a:r>
              <a:rPr lang="ru-RU" sz="1600" dirty="0" err="1" smtClean="0"/>
              <a:t>Въ</a:t>
            </a:r>
            <a:r>
              <a:rPr lang="ru-RU" sz="1600" dirty="0" smtClean="0"/>
              <a:t> сказке его написано: </a:t>
            </a:r>
            <a:r>
              <a:rPr lang="ru-RU" sz="1600" dirty="0" err="1" smtClean="0"/>
              <a:t>служилъ</a:t>
            </a:r>
            <a:r>
              <a:rPr lang="ru-RU" sz="1600" dirty="0" smtClean="0"/>
              <a:t> великому государю рейтарскую службу </a:t>
            </a:r>
            <a:r>
              <a:rPr lang="ru-RU" sz="1600" dirty="0" err="1" smtClean="0"/>
              <a:t>леть</a:t>
            </a:r>
            <a:r>
              <a:rPr lang="ru-RU" sz="1600" dirty="0" smtClean="0"/>
              <a:t> </a:t>
            </a:r>
            <a:r>
              <a:rPr lang="ru-RU" sz="1600" dirty="0" err="1" smtClean="0"/>
              <a:t>съ</a:t>
            </a:r>
            <a:r>
              <a:rPr lang="ru-RU" sz="1600" dirty="0" smtClean="0"/>
              <a:t> 20-ть и больше. Ружье ему дано: </a:t>
            </a:r>
            <a:r>
              <a:rPr lang="ru-RU" sz="1600" dirty="0" err="1" smtClean="0"/>
              <a:t>карабинъ</a:t>
            </a:r>
            <a:r>
              <a:rPr lang="ru-RU" sz="1600" dirty="0" smtClean="0"/>
              <a:t> да пара пистолей. Отбиты </a:t>
            </a:r>
            <a:r>
              <a:rPr lang="ru-RU" sz="1600" dirty="0" err="1" smtClean="0"/>
              <a:t>подъ</a:t>
            </a:r>
            <a:r>
              <a:rPr lang="ru-RU" sz="1600" dirty="0" smtClean="0"/>
              <a:t> </a:t>
            </a:r>
            <a:r>
              <a:rPr lang="ru-RU" sz="1600" dirty="0" err="1" smtClean="0"/>
              <a:t>Чигиринымъ</a:t>
            </a:r>
            <a:r>
              <a:rPr lang="ru-RU" sz="1600" dirty="0" smtClean="0"/>
              <a:t>, осталась одна пистоль; да ему </a:t>
            </a:r>
            <a:r>
              <a:rPr lang="ru-RU" sz="1600" dirty="0" err="1" smtClean="0"/>
              <a:t>жъ</a:t>
            </a:r>
            <a:r>
              <a:rPr lang="ru-RU" sz="1600" dirty="0" smtClean="0"/>
              <a:t> выдана </a:t>
            </a:r>
            <a:r>
              <a:rPr lang="ru-RU" sz="1600" dirty="0" err="1" smtClean="0"/>
              <a:t>лата</a:t>
            </a:r>
            <a:r>
              <a:rPr lang="ru-RU" sz="1600" dirty="0" smtClean="0"/>
              <a:t> </a:t>
            </a:r>
            <a:r>
              <a:rPr lang="ru-RU" sz="1600" dirty="0" err="1" smtClean="0"/>
              <a:t>съ</a:t>
            </a:r>
            <a:r>
              <a:rPr lang="ru-RU" sz="1600" dirty="0" smtClean="0"/>
              <a:t> </a:t>
            </a:r>
            <a:r>
              <a:rPr lang="ru-RU" sz="1600" dirty="0" err="1" smtClean="0"/>
              <a:t>товарищемъ</a:t>
            </a:r>
            <a:r>
              <a:rPr lang="ru-RU" sz="1600" dirty="0" smtClean="0"/>
              <a:t>, деревни </a:t>
            </a:r>
            <a:r>
              <a:rPr lang="ru-RU" sz="1600" dirty="0" err="1" smtClean="0"/>
              <a:t>Тавлы</a:t>
            </a:r>
            <a:r>
              <a:rPr lang="ru-RU" sz="1600" dirty="0" smtClean="0"/>
              <a:t> </a:t>
            </a:r>
            <a:r>
              <a:rPr lang="ru-RU" sz="1600" dirty="0" err="1" smtClean="0"/>
              <a:t>съ</a:t>
            </a:r>
            <a:r>
              <a:rPr lang="ru-RU" sz="1600" dirty="0" smtClean="0"/>
              <a:t> </a:t>
            </a:r>
            <a:r>
              <a:rPr lang="ru-RU" sz="1600" dirty="0" err="1" smtClean="0"/>
              <a:t>Баймащемъ</a:t>
            </a:r>
            <a:r>
              <a:rPr lang="ru-RU" sz="1600" dirty="0" smtClean="0"/>
              <a:t> </a:t>
            </a:r>
            <a:r>
              <a:rPr lang="ru-RU" sz="1600" dirty="0" err="1" smtClean="0"/>
              <a:t>Кузминымъ</a:t>
            </a:r>
            <a:r>
              <a:rPr lang="ru-RU" sz="1600" dirty="0" smtClean="0"/>
              <a:t>, и та </a:t>
            </a:r>
            <a:r>
              <a:rPr lang="ru-RU" sz="1600" dirty="0" err="1" smtClean="0"/>
              <a:t>лата</a:t>
            </a:r>
            <a:r>
              <a:rPr lang="ru-RU" sz="1600" dirty="0" smtClean="0"/>
              <a:t> покинута </a:t>
            </a:r>
            <a:r>
              <a:rPr lang="ru-RU" sz="1600" dirty="0" err="1" smtClean="0"/>
              <a:t>въ</a:t>
            </a:r>
            <a:r>
              <a:rPr lang="ru-RU" sz="1600" dirty="0" smtClean="0"/>
              <a:t> </a:t>
            </a:r>
            <a:r>
              <a:rPr lang="ru-RU" sz="1600" dirty="0" err="1" smtClean="0"/>
              <a:t>Крыжском</a:t>
            </a:r>
            <a:r>
              <a:rPr lang="ru-RU" sz="1600" dirty="0" smtClean="0"/>
              <a:t> уезде, </a:t>
            </a:r>
            <a:r>
              <a:rPr lang="ru-RU" sz="1600" dirty="0" err="1" smtClean="0"/>
              <a:t>въ</a:t>
            </a:r>
            <a:r>
              <a:rPr lang="ru-RU" sz="1600" dirty="0" smtClean="0"/>
              <a:t> селе Речке... ».</a:t>
            </a:r>
            <a:endParaRPr lang="ru-RU" sz="1600" dirty="0"/>
          </a:p>
        </p:txBody>
      </p:sp>
      <p:pic>
        <p:nvPicPr>
          <p:cNvPr id="59394" name="Picture 2" descr="http://kapellan.ru/wp-content/uploads/2012/12/feld.jpg"/>
          <p:cNvPicPr>
            <a:picLocks noChangeAspect="1" noChangeArrowheads="1"/>
          </p:cNvPicPr>
          <p:nvPr/>
        </p:nvPicPr>
        <p:blipFill>
          <a:blip r:embed="rId3"/>
          <a:srcRect/>
          <a:stretch>
            <a:fillRect/>
          </a:stretch>
        </p:blipFill>
        <p:spPr bwMode="auto">
          <a:xfrm>
            <a:off x="928662" y="1071546"/>
            <a:ext cx="3714776" cy="4500618"/>
          </a:xfrm>
          <a:prstGeom prst="rect">
            <a:avLst/>
          </a:prstGeom>
          <a:noFill/>
        </p:spPr>
      </p:pic>
    </p:spTree>
  </p:cSld>
  <p:clrMapOvr>
    <a:masterClrMapping/>
  </p:clrMapOvr>
  <p:transition spd="med" advTm="20468">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txBox="1">
            <a:spLocks/>
          </p:cNvSpPr>
          <p:nvPr/>
        </p:nvSpPr>
        <p:spPr>
          <a:xfrm>
            <a:off x="642910" y="928670"/>
            <a:ext cx="7569518" cy="1728766"/>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В период русско-турецкой войны рейтар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Актуган</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Енбулатов</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участвовал в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Чигиринском</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походе вместе с земляком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Баймашем</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Кузьминым. В сражении с османами под городом Чигирин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Баймаш</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был ранен. Латы, как очень дорогое снаряжение, были турками взяты в качестве добычи. Произошло это в селе Речки (нынешняя Сумская область Украины).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Содержимое 3" descr="Zahvat_grivickogo_reduta.jpg"/>
          <p:cNvPicPr>
            <a:picLocks noChangeAspect="1"/>
          </p:cNvPicPr>
          <p:nvPr/>
        </p:nvPicPr>
        <p:blipFill>
          <a:blip r:embed="rId3" cstate="print"/>
          <a:stretch>
            <a:fillRect/>
          </a:stretch>
        </p:blipFill>
        <p:spPr>
          <a:xfrm>
            <a:off x="1500166" y="2428868"/>
            <a:ext cx="6072230" cy="3429024"/>
          </a:xfrm>
          <a:prstGeom prst="rect">
            <a:avLst/>
          </a:prstGeom>
        </p:spPr>
      </p:pic>
    </p:spTree>
  </p:cSld>
  <p:clrMapOvr>
    <a:masterClrMapping/>
  </p:clrMapOvr>
  <p:transition spd="med" advTm="12309">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928662" y="928670"/>
            <a:ext cx="7143800" cy="3693319"/>
          </a:xfrm>
          <a:prstGeom prst="rect">
            <a:avLst/>
          </a:prstGeom>
        </p:spPr>
        <p:txBody>
          <a:bodyPr wrap="square">
            <a:spAutoFit/>
          </a:bodyPr>
          <a:lstStyle/>
          <a:p>
            <a:pPr>
              <a:buNone/>
            </a:pPr>
            <a:r>
              <a:rPr lang="ru-RU" dirty="0" smtClean="0"/>
              <a:t> С той поры и до сего времени бытует легенда о том, что изначально село было основано южнее на несколько километров нынешнего местоположения. На это указывают также свидетельства старожилов </a:t>
            </a:r>
            <a:r>
              <a:rPr lang="ru-RU" dirty="0" err="1" smtClean="0"/>
              <a:t>Подлесной</a:t>
            </a:r>
            <a:r>
              <a:rPr lang="ru-RU" dirty="0" smtClean="0"/>
              <a:t> </a:t>
            </a:r>
            <a:r>
              <a:rPr lang="ru-RU" dirty="0" err="1" smtClean="0"/>
              <a:t>Тавлы</a:t>
            </a:r>
            <a:r>
              <a:rPr lang="ru-RU" dirty="0" smtClean="0"/>
              <a:t>. Жители села, один из холмов, что пологим отрогом сбегает к речке </a:t>
            </a:r>
            <a:r>
              <a:rPr lang="ru-RU" dirty="0" err="1" smtClean="0"/>
              <a:t>Тавле</a:t>
            </a:r>
            <a:r>
              <a:rPr lang="ru-RU" dirty="0" smtClean="0"/>
              <a:t>, называют Татар </a:t>
            </a:r>
            <a:r>
              <a:rPr lang="ru-RU" dirty="0" err="1" smtClean="0"/>
              <a:t>пандо</a:t>
            </a:r>
            <a:r>
              <a:rPr lang="ru-RU" dirty="0" smtClean="0"/>
              <a:t> (Татарская гора). По одной из версий древнее поверье повествует о том, что на этом холме было кладбище, на котором хоронили умерших из расположенного невдалеке татарского села. Предположительно, здесь в стороне от </a:t>
            </a:r>
            <a:r>
              <a:rPr lang="ru-RU" dirty="0" err="1" smtClean="0"/>
              <a:t>Подлесной</a:t>
            </a:r>
            <a:r>
              <a:rPr lang="ru-RU" dirty="0" smtClean="0"/>
              <a:t> и Напольной </a:t>
            </a:r>
            <a:r>
              <a:rPr lang="ru-RU" dirty="0" err="1" smtClean="0"/>
              <a:t>Тавлы</a:t>
            </a:r>
            <a:r>
              <a:rPr lang="ru-RU" dirty="0" smtClean="0"/>
              <a:t> жили предки нынешних жителей </a:t>
            </a:r>
            <a:r>
              <a:rPr lang="ru-RU" dirty="0" err="1" smtClean="0"/>
              <a:t>Тат.-Тавлы</a:t>
            </a:r>
            <a:r>
              <a:rPr lang="ru-RU" dirty="0" smtClean="0"/>
              <a:t>, которые еще в начале 17 века сдвинули свои жилища с опушки леса, простирающегося до </a:t>
            </a:r>
            <a:r>
              <a:rPr lang="ru-RU" dirty="0" err="1" smtClean="0"/>
              <a:t>Атемара</a:t>
            </a:r>
            <a:r>
              <a:rPr lang="ru-RU" dirty="0" smtClean="0"/>
              <a:t>, в сторону Аксенова. Сейчас это место прежнего обитания </a:t>
            </a:r>
            <a:r>
              <a:rPr lang="ru-RU" dirty="0" err="1" smtClean="0"/>
              <a:t>тат-тавлинцы</a:t>
            </a:r>
            <a:r>
              <a:rPr lang="ru-RU" dirty="0" smtClean="0"/>
              <a:t> называют Иске Иль (старая родина).</a:t>
            </a:r>
            <a:endParaRPr lang="ru-RU" dirty="0"/>
          </a:p>
        </p:txBody>
      </p:sp>
      <p:pic>
        <p:nvPicPr>
          <p:cNvPr id="13314" name="Picture 2" descr="http://vorshud.unatlib.ru/images/3/38/%D0%96%D0%B5%D0%BD%D1%81%D0%BA%D0%B8%D0%B9_%D1%83%D0%B3%D0%BE%D0%BB.JPG"/>
          <p:cNvPicPr>
            <a:picLocks noChangeAspect="1" noChangeArrowheads="1"/>
          </p:cNvPicPr>
          <p:nvPr/>
        </p:nvPicPr>
        <p:blipFill>
          <a:blip r:embed="rId3" cstate="print"/>
          <a:srcRect/>
          <a:stretch>
            <a:fillRect/>
          </a:stretch>
        </p:blipFill>
        <p:spPr bwMode="auto">
          <a:xfrm>
            <a:off x="5572132" y="4286256"/>
            <a:ext cx="2620833" cy="1742575"/>
          </a:xfrm>
          <a:prstGeom prst="rect">
            <a:avLst/>
          </a:prstGeom>
          <a:noFill/>
        </p:spPr>
      </p:pic>
      <p:pic>
        <p:nvPicPr>
          <p:cNvPr id="13316" name="Picture 4" descr="http://www.genealogy-kzn.ru/wp-content/uploads/2009/04/mar29383.jpg"/>
          <p:cNvPicPr>
            <a:picLocks noChangeAspect="1" noChangeArrowheads="1"/>
          </p:cNvPicPr>
          <p:nvPr/>
        </p:nvPicPr>
        <p:blipFill>
          <a:blip r:embed="rId4"/>
          <a:srcRect/>
          <a:stretch>
            <a:fillRect/>
          </a:stretch>
        </p:blipFill>
        <p:spPr bwMode="auto">
          <a:xfrm>
            <a:off x="1142976" y="4500570"/>
            <a:ext cx="2714644" cy="1538299"/>
          </a:xfrm>
          <a:prstGeom prst="rect">
            <a:avLst/>
          </a:prstGeom>
          <a:noFill/>
        </p:spPr>
      </p:pic>
    </p:spTree>
  </p:cSld>
  <p:clrMapOvr>
    <a:masterClrMapping/>
  </p:clrMapOvr>
  <p:transition spd="med" advTm="25568">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https://static.tildacdn.com/tild3234-3361-4636-a330-353864393739/photo.jpg"/>
          <p:cNvPicPr>
            <a:picLocks noChangeAspect="1" noChangeArrowheads="1"/>
          </p:cNvPicPr>
          <p:nvPr/>
        </p:nvPicPr>
        <p:blipFill>
          <a:blip r:embed="rId3" cstate="print"/>
          <a:srcRect/>
          <a:stretch>
            <a:fillRect/>
          </a:stretch>
        </p:blipFill>
        <p:spPr bwMode="auto">
          <a:xfrm>
            <a:off x="3857620" y="2857496"/>
            <a:ext cx="4143404" cy="3000396"/>
          </a:xfrm>
          <a:prstGeom prst="rect">
            <a:avLst/>
          </a:prstGeom>
          <a:noFill/>
        </p:spPr>
      </p:pic>
      <p:sp>
        <p:nvSpPr>
          <p:cNvPr id="4" name="Содержимое 2"/>
          <p:cNvSpPr txBox="1">
            <a:spLocks/>
          </p:cNvSpPr>
          <p:nvPr/>
        </p:nvSpPr>
        <p:spPr>
          <a:xfrm>
            <a:off x="571472" y="857232"/>
            <a:ext cx="749808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Главным занятием было оповещать гарнизон</a:t>
            </a:r>
            <a:r>
              <a:rPr kumimoji="0" lang="ru-RU" sz="2800" b="0" i="0" u="none" strike="noStrike" kern="1200" cap="none" spc="0" normalizeH="0" noProof="0" dirty="0" smtClean="0">
                <a:ln>
                  <a:noFill/>
                </a:ln>
                <a:solidFill>
                  <a:schemeClr val="tx1"/>
                </a:solidFill>
                <a:effectLst/>
                <a:uLnTx/>
                <a:uFillTx/>
                <a:latin typeface="+mn-lt"/>
                <a:ea typeface="+mn-ea"/>
                <a:cs typeface="+mn-cs"/>
              </a:rPr>
              <a:t> </a:t>
            </a:r>
            <a:r>
              <a:rPr kumimoji="0" lang="ru-RU" sz="2800" b="0" i="0" u="none" strike="noStrike" kern="1200" cap="none" spc="0" normalizeH="0" baseline="0" noProof="0" dirty="0" err="1" smtClean="0">
                <a:ln>
                  <a:noFill/>
                </a:ln>
                <a:solidFill>
                  <a:schemeClr val="tx1"/>
                </a:solidFill>
                <a:effectLst/>
                <a:uLnTx/>
                <a:uFillTx/>
                <a:latin typeface="+mn-lt"/>
                <a:ea typeface="+mn-ea"/>
                <a:cs typeface="+mn-cs"/>
              </a:rPr>
              <a:t>Атемарской</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 крепости о приближении противника со стороны Казанского ханства.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Кроме того, местное население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разводило скот,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занималось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земледелием.</a:t>
            </a:r>
          </a:p>
        </p:txBody>
      </p:sp>
    </p:spTree>
  </p:cSld>
  <p:clrMapOvr>
    <a:masterClrMapping/>
  </p:clrMapOvr>
  <p:transition spd="med" advTm="599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onlookin.com/wp-content/uploads/2015/01/GreenPatternFrame.p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4" name="Содержимое 2"/>
          <p:cNvSpPr txBox="1">
            <a:spLocks/>
          </p:cNvSpPr>
          <p:nvPr/>
        </p:nvSpPr>
        <p:spPr>
          <a:xfrm>
            <a:off x="571472" y="857232"/>
            <a:ext cx="8229600" cy="478634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На мой взгляд, выбор места для села был неслучайным. Село   защищал мощный сторожевой вал, высотой несколько метров. Основой вала были деревянные срубы, заполненные землёй. Над ним    возвышался частокол, как правило, из дубовых брёвен, заострённых к </a:t>
            </a:r>
            <a:r>
              <a:rPr kumimoji="0" lang="ru-RU" sz="2000" b="0" i="0" u="none" strike="noStrike" kern="1200" cap="none" spc="0" normalizeH="0" baseline="0" noProof="0" dirty="0" err="1" smtClean="0">
                <a:ln>
                  <a:noFill/>
                </a:ln>
                <a:solidFill>
                  <a:schemeClr val="tx1"/>
                </a:solidFill>
                <a:effectLst/>
                <a:uLnTx/>
                <a:uFillTx/>
                <a:latin typeface="+mn-lt"/>
                <a:ea typeface="+mn-ea"/>
                <a:cs typeface="+mn-cs"/>
              </a:rPr>
              <a:t>верху.Этих</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сооружений обычно было достаточно  для того, чтобы   остановить кочевников. Грабить неукреплённые сёла было проще и безопасно.  </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6" name="Picture 4" descr="http://900igr.net/up/datai/260183/0066-065-.jpg"/>
          <p:cNvPicPr>
            <a:picLocks noChangeAspect="1" noChangeArrowheads="1"/>
          </p:cNvPicPr>
          <p:nvPr/>
        </p:nvPicPr>
        <p:blipFill>
          <a:blip r:embed="rId3"/>
          <a:srcRect/>
          <a:stretch>
            <a:fillRect/>
          </a:stretch>
        </p:blipFill>
        <p:spPr bwMode="auto">
          <a:xfrm>
            <a:off x="2714612" y="3071810"/>
            <a:ext cx="5429288" cy="2852735"/>
          </a:xfrm>
          <a:prstGeom prst="rect">
            <a:avLst/>
          </a:prstGeom>
          <a:noFill/>
        </p:spPr>
      </p:pic>
    </p:spTree>
  </p:cSld>
  <p:clrMapOvr>
    <a:masterClrMapping/>
  </p:clrMapOvr>
  <p:transition spd="med" advTm="12964">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onlookin.com/wp-content/uploads/2015/01/GreenPatternFrame.p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4" name="Содержимое 2"/>
          <p:cNvSpPr txBox="1">
            <a:spLocks/>
          </p:cNvSpPr>
          <p:nvPr/>
        </p:nvSpPr>
        <p:spPr>
          <a:xfrm>
            <a:off x="571472" y="857232"/>
            <a:ext cx="8229600" cy="478634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Ещё одной причиной перемещения была перенаселённость </a:t>
            </a:r>
            <a:r>
              <a:rPr kumimoji="0" lang="ru-RU" sz="2000" b="0" i="0" u="none" strike="noStrike" kern="1200" cap="none" spc="0" normalizeH="0" baseline="0" noProof="0" dirty="0" err="1" smtClean="0">
                <a:ln>
                  <a:noFill/>
                </a:ln>
                <a:solidFill>
                  <a:schemeClr val="tx1"/>
                </a:solidFill>
                <a:effectLst/>
                <a:uLnTx/>
                <a:uFillTx/>
                <a:latin typeface="+mn-lt"/>
                <a:ea typeface="+mn-ea"/>
                <a:cs typeface="+mn-cs"/>
              </a:rPr>
              <a:t>Подлесной</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err="1" smtClean="0">
                <a:ln>
                  <a:noFill/>
                </a:ln>
                <a:solidFill>
                  <a:schemeClr val="tx1"/>
                </a:solidFill>
                <a:effectLst/>
                <a:uLnTx/>
                <a:uFillTx/>
                <a:latin typeface="+mn-lt"/>
                <a:ea typeface="+mn-ea"/>
                <a:cs typeface="+mn-cs"/>
              </a:rPr>
              <a:t>Тавлы</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В то же время на новом месте находились большие площади бесхозных плодородных земель (местные чернозёмы в целом давали отличные урожаи). Из    рассказов стариков я узнала о том, что окрестности села были очень живописными, а главным их украшением были 3 озера, о которых большинство жителей уже не помнят.</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C:\Users\101\Downloads\тавла5 (1).jpg"/>
          <p:cNvPicPr>
            <a:picLocks noChangeAspect="1" noChangeArrowheads="1"/>
          </p:cNvPicPr>
          <p:nvPr/>
        </p:nvPicPr>
        <p:blipFill>
          <a:blip r:embed="rId3" cstate="print"/>
          <a:srcRect/>
          <a:stretch>
            <a:fillRect/>
          </a:stretch>
        </p:blipFill>
        <p:spPr bwMode="auto">
          <a:xfrm>
            <a:off x="1928794" y="2786058"/>
            <a:ext cx="6215106" cy="3143272"/>
          </a:xfrm>
          <a:prstGeom prst="rect">
            <a:avLst/>
          </a:prstGeom>
          <a:noFill/>
        </p:spPr>
      </p:pic>
    </p:spTree>
  </p:cSld>
  <p:clrMapOvr>
    <a:masterClrMapping/>
  </p:clrMapOvr>
  <p:transition spd="med" advTm="13401">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onlookin.com/wp-content/uploads/2015/01/GreenPatternFram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0178" name="Picture 2" descr="C:\Users\101\Downloads\тавла10.jpg"/>
          <p:cNvPicPr>
            <a:picLocks noChangeAspect="1" noChangeArrowheads="1"/>
          </p:cNvPicPr>
          <p:nvPr/>
        </p:nvPicPr>
        <p:blipFill>
          <a:blip r:embed="rId3"/>
          <a:srcRect/>
          <a:stretch>
            <a:fillRect/>
          </a:stretch>
        </p:blipFill>
        <p:spPr bwMode="auto">
          <a:xfrm>
            <a:off x="1142976" y="2786058"/>
            <a:ext cx="6786610" cy="3000396"/>
          </a:xfrm>
          <a:prstGeom prst="rect">
            <a:avLst/>
          </a:prstGeom>
          <a:noFill/>
        </p:spPr>
      </p:pic>
      <p:sp>
        <p:nvSpPr>
          <p:cNvPr id="4" name="Содержимое 2"/>
          <p:cNvSpPr txBox="1">
            <a:spLocks/>
          </p:cNvSpPr>
          <p:nvPr/>
        </p:nvSpPr>
        <p:spPr>
          <a:xfrm>
            <a:off x="642910" y="928670"/>
            <a:ext cx="8076464" cy="1928826"/>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На новом месте первые дома появились на улице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Урта</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урам</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(Центральная улица). Когда-то там стояла сельская мечеть, территорию вокруг нее называли майданом. Очевидно, в этот термин, местные жители вместили дела давно минувших дней, когда состояли на службе у государя со   статусом казаков. Это был центр села, где собирался народ для решения важных вопросов, подобно казачьему кругу.</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Tm="13962">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1041</Words>
  <Application>Microsoft Office PowerPoint</Application>
  <PresentationFormat>Экран (4:3)</PresentationFormat>
  <Paragraphs>66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Номинация конкурса: «История моей малой Родины»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Население</vt:lpstr>
      <vt:lpstr> Памятник погибшим</vt:lpstr>
      <vt:lpstr>Слайд 17</vt:lpstr>
      <vt:lpstr>Источники информации</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ТИТУЛЬНЫЙ СЛАЙД</dc:title>
  <dc:creator>MaraT</dc:creator>
  <cp:lastModifiedBy>101</cp:lastModifiedBy>
  <cp:revision>66</cp:revision>
  <dcterms:created xsi:type="dcterms:W3CDTF">2019-02-11T15:31:47Z</dcterms:created>
  <dcterms:modified xsi:type="dcterms:W3CDTF">2019-03-12T09:39:21Z</dcterms:modified>
</cp:coreProperties>
</file>