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72" r:id="rId3"/>
    <p:sldId id="300" r:id="rId4"/>
    <p:sldId id="271" r:id="rId5"/>
    <p:sldId id="270" r:id="rId6"/>
    <p:sldId id="267" r:id="rId7"/>
    <p:sldId id="301" r:id="rId8"/>
    <p:sldId id="266" r:id="rId9"/>
    <p:sldId id="265" r:id="rId10"/>
    <p:sldId id="264" r:id="rId11"/>
    <p:sldId id="263" r:id="rId12"/>
    <p:sldId id="312" r:id="rId13"/>
    <p:sldId id="318" r:id="rId14"/>
    <p:sldId id="316" r:id="rId15"/>
    <p:sldId id="274" r:id="rId16"/>
    <p:sldId id="313" r:id="rId17"/>
    <p:sldId id="275" r:id="rId18"/>
    <p:sldId id="314" r:id="rId19"/>
    <p:sldId id="276" r:id="rId20"/>
    <p:sldId id="277" r:id="rId21"/>
    <p:sldId id="278" r:id="rId22"/>
    <p:sldId id="280" r:id="rId23"/>
    <p:sldId id="282" r:id="rId24"/>
    <p:sldId id="294" r:id="rId25"/>
    <p:sldId id="283" r:id="rId26"/>
    <p:sldId id="293" r:id="rId27"/>
    <p:sldId id="317" r:id="rId28"/>
    <p:sldId id="285" r:id="rId29"/>
    <p:sldId id="286" r:id="rId30"/>
    <p:sldId id="287" r:id="rId31"/>
    <p:sldId id="288" r:id="rId32"/>
    <p:sldId id="290" r:id="rId33"/>
    <p:sldId id="296" r:id="rId34"/>
    <p:sldId id="297" r:id="rId35"/>
    <p:sldId id="298" r:id="rId36"/>
    <p:sldId id="303" r:id="rId37"/>
    <p:sldId id="302" r:id="rId38"/>
    <p:sldId id="304" r:id="rId39"/>
    <p:sldId id="305" r:id="rId40"/>
    <p:sldId id="306" r:id="rId41"/>
    <p:sldId id="308" r:id="rId42"/>
    <p:sldId id="309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72970"/>
    <a:srgbClr val="660066"/>
    <a:srgbClr val="FF0066"/>
    <a:srgbClr val="550B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1614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фоны\1610488360_16-p-bibliotechnii-fon-dlya-prezentatsii-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0"/>
            <a:ext cx="8568952" cy="1196752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660066"/>
                </a:solidFill>
                <a:latin typeface="Georgia" pitchFamily="18" charset="0"/>
              </a:rPr>
              <a:t>МИНИСТЕРСТВО ОБРАЗОВАНИЯ РМ</a:t>
            </a:r>
            <a:endParaRPr lang="en-US" sz="3200" dirty="0">
              <a:solidFill>
                <a:srgbClr val="660066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4509120"/>
            <a:ext cx="8640960" cy="1872208"/>
          </a:xfrm>
        </p:spPr>
        <p:txBody>
          <a:bodyPr>
            <a:normAutofit fontScale="70000" lnSpcReduction="20000"/>
          </a:bodyPr>
          <a:lstStyle/>
          <a:p>
            <a:r>
              <a:rPr lang="ru-RU" sz="5700" b="1" dirty="0" smtClean="0">
                <a:solidFill>
                  <a:srgbClr val="660066"/>
                </a:solidFill>
                <a:latin typeface="Georgia" pitchFamily="18" charset="0"/>
              </a:rPr>
              <a:t>ПОРТФОЛИО  </a:t>
            </a:r>
          </a:p>
          <a:p>
            <a:r>
              <a:rPr lang="ru-RU" i="1" dirty="0" smtClean="0">
                <a:solidFill>
                  <a:srgbClr val="660066"/>
                </a:solidFill>
                <a:latin typeface="Georgia" pitchFamily="18" charset="0"/>
              </a:rPr>
              <a:t>Климкиной Евгении Александровны,                                       воспитателя первой квалификационной категории                                                                        МАДОУ  «Центр развития ребенка – детский сад №58»</a:t>
            </a:r>
          </a:p>
          <a:p>
            <a:endParaRPr lang="en-US" i="1" dirty="0">
              <a:solidFill>
                <a:srgbClr val="660066"/>
              </a:solidFill>
            </a:endParaRPr>
          </a:p>
        </p:txBody>
      </p:sp>
      <p:pic>
        <p:nvPicPr>
          <p:cNvPr id="4" name="Picture 2" descr="C:\Users\Gruppa 4\Desktop\IMG_5882.JPG"/>
          <p:cNvPicPr>
            <a:picLocks noChangeAspect="1" noChangeArrowheads="1"/>
          </p:cNvPicPr>
          <p:nvPr/>
        </p:nvPicPr>
        <p:blipFill>
          <a:blip r:embed="rId3" cstate="print"/>
          <a:srcRect t="8333" r="5555"/>
          <a:stretch>
            <a:fillRect/>
          </a:stretch>
        </p:blipFill>
        <p:spPr bwMode="auto">
          <a:xfrm>
            <a:off x="2771800" y="908720"/>
            <a:ext cx="2808312" cy="33843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фоны\1610488360_16-p-bibliotechnii-fon-dlya-prezentatsii-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7" name="Picture 3" descr="D:\климкина\выписка из приказа регион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476672"/>
            <a:ext cx="3964962" cy="5678563"/>
          </a:xfrm>
          <a:prstGeom prst="rect">
            <a:avLst/>
          </a:prstGeom>
          <a:noFill/>
        </p:spPr>
      </p:pic>
      <p:pic>
        <p:nvPicPr>
          <p:cNvPr id="5" name="Picture 2" descr="F:\Громилина_Аттестация\Громилина выписка опорна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476672"/>
            <a:ext cx="4043621" cy="56886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фоны\1610488360_16-p-bibliotechnii-fon-dlya-prezentatsii-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48" y="659784"/>
            <a:ext cx="3936628" cy="53102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3" b="833"/>
          <a:stretch/>
        </p:blipFill>
        <p:spPr>
          <a:xfrm>
            <a:off x="4593580" y="659783"/>
            <a:ext cx="3880613" cy="53102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фоны\1610488360_16-p-bibliotechnii-fon-dlya-prezentatsii-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836713"/>
            <a:ext cx="7772400" cy="1368151"/>
          </a:xfrm>
        </p:spPr>
        <p:txBody>
          <a:bodyPr>
            <a:normAutofit fontScale="90000"/>
          </a:bodyPr>
          <a:lstStyle/>
          <a:p>
            <a:r>
              <a:rPr lang="ru-RU" sz="4000" dirty="0" smtClean="0">
                <a:solidFill>
                  <a:srgbClr val="972970"/>
                </a:solidFill>
                <a:latin typeface="Georgia" panose="02040502050405020303" pitchFamily="18" charset="0"/>
              </a:rPr>
              <a:t>МУНИЦИПАЛЬНЫЙ УРОВЕНЬ</a:t>
            </a:r>
            <a:r>
              <a:rPr lang="ru-RU" dirty="0"/>
              <a:t>: </a:t>
            </a:r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600" y="2204864"/>
            <a:ext cx="7200800" cy="3433936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972970"/>
                </a:solidFill>
                <a:latin typeface="Georgia" panose="02040502050405020303" pitchFamily="18" charset="0"/>
              </a:rPr>
              <a:t>«Внедрение в работу ДОО инновационных технологий и методов экологического воспитания дошкольников в условиях реализации ФГОС ДО»</a:t>
            </a:r>
            <a:br>
              <a:rPr lang="ru-RU" dirty="0">
                <a:solidFill>
                  <a:srgbClr val="972970"/>
                </a:solidFill>
                <a:latin typeface="Georgia" panose="02040502050405020303" pitchFamily="18" charset="0"/>
              </a:rPr>
            </a:br>
            <a:endParaRPr lang="en-US" dirty="0">
              <a:solidFill>
                <a:srgbClr val="97297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902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фоны\1610488360_16-p-bibliotechnii-fon-dlya-prezentatsii-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836713"/>
            <a:ext cx="7772400" cy="1368151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600" y="2204864"/>
            <a:ext cx="7200800" cy="3433936"/>
          </a:xfrm>
        </p:spPr>
        <p:txBody>
          <a:bodyPr>
            <a:normAutofit/>
          </a:bodyPr>
          <a:lstStyle/>
          <a:p>
            <a:endParaRPr lang="en-US" dirty="0">
              <a:solidFill>
                <a:srgbClr val="972970"/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476672"/>
            <a:ext cx="3488557" cy="55446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02438" y="711014"/>
            <a:ext cx="3922311" cy="5075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716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фоны\1610488360_16-p-bibliotechnii-fon-dlya-prezentatsii-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836713"/>
            <a:ext cx="7772400" cy="136815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8" y="548680"/>
            <a:ext cx="4058100" cy="56166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498" y="548680"/>
            <a:ext cx="3914965" cy="561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188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фоны\1610488360_16-p-bibliotechnii-fon-dlya-prezentatsii-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16633"/>
            <a:ext cx="7772400" cy="864095"/>
          </a:xfrm>
        </p:spPr>
        <p:txBody>
          <a:bodyPr>
            <a:normAutofit/>
          </a:bodyPr>
          <a:lstStyle/>
          <a:p>
            <a:r>
              <a:rPr lang="ru-RU" sz="4000" i="1" dirty="0" smtClean="0">
                <a:solidFill>
                  <a:srgbClr val="660066"/>
                </a:solidFill>
                <a:latin typeface="Georgia" pitchFamily="18" charset="0"/>
                <a:ea typeface="Tahoma" pitchFamily="34" charset="0"/>
                <a:cs typeface="Tahoma" pitchFamily="34" charset="0"/>
              </a:rPr>
              <a:t>Наставничество</a:t>
            </a:r>
            <a:endParaRPr lang="en-US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 descr="D:\климкина\выписка наставничеств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908720"/>
            <a:ext cx="3888432" cy="5421282"/>
          </a:xfrm>
          <a:prstGeom prst="rect">
            <a:avLst/>
          </a:prstGeom>
          <a:noFill/>
        </p:spPr>
      </p:pic>
      <p:pic>
        <p:nvPicPr>
          <p:cNvPr id="4" name="Picture 2" descr="F:\климкина\школа молодоговосп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08720"/>
            <a:ext cx="3806983" cy="5421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фоны\1610488360_16-p-bibliotechnii-fon-dlya-prezentatsii-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16633"/>
            <a:ext cx="7772400" cy="864095"/>
          </a:xfrm>
        </p:spPr>
        <p:txBody>
          <a:bodyPr>
            <a:normAutofit/>
          </a:bodyPr>
          <a:lstStyle/>
          <a:p>
            <a:endParaRPr lang="en-US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63012"/>
            <a:ext cx="2971291" cy="42020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998" y="1404276"/>
            <a:ext cx="2944269" cy="41638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471" y="2564904"/>
            <a:ext cx="2975914" cy="420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422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фоны\1610488360_16-p-bibliotechnii-fon-dlya-prezentatsii-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16633"/>
            <a:ext cx="7772400" cy="864095"/>
          </a:xfrm>
        </p:spPr>
        <p:txBody>
          <a:bodyPr>
            <a:normAutofit/>
          </a:bodyPr>
          <a:lstStyle/>
          <a:p>
            <a:r>
              <a:rPr lang="ru-RU" sz="4000" i="1" dirty="0" smtClean="0">
                <a:solidFill>
                  <a:srgbClr val="660066"/>
                </a:solidFill>
                <a:latin typeface="Georgia" pitchFamily="18" charset="0"/>
                <a:ea typeface="Tahoma" pitchFamily="34" charset="0"/>
                <a:cs typeface="Tahoma" pitchFamily="34" charset="0"/>
              </a:rPr>
              <a:t>Наличие публикаций</a:t>
            </a:r>
            <a:endParaRPr lang="en-US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097361"/>
            <a:ext cx="7992888" cy="5760639"/>
          </a:xfrm>
        </p:spPr>
        <p:txBody>
          <a:bodyPr>
            <a:normAutofit fontScale="92500" lnSpcReduction="20000"/>
          </a:bodyPr>
          <a:lstStyle/>
          <a:p>
            <a:pPr algn="l">
              <a:buFontTx/>
              <a:buChar char="-"/>
            </a:pPr>
            <a:r>
              <a:rPr lang="ru-RU" dirty="0" smtClean="0">
                <a:solidFill>
                  <a:srgbClr val="972970"/>
                </a:solidFill>
                <a:latin typeface="Georgia" pitchFamily="18" charset="0"/>
              </a:rPr>
              <a:t>  сборник материалов </a:t>
            </a:r>
            <a:r>
              <a:rPr lang="en-US" dirty="0" smtClean="0">
                <a:solidFill>
                  <a:srgbClr val="972970"/>
                </a:solidFill>
                <a:latin typeface="Georgia" pitchFamily="18" charset="0"/>
              </a:rPr>
              <a:t>XIV</a:t>
            </a:r>
            <a:r>
              <a:rPr lang="ru-RU" dirty="0" smtClean="0">
                <a:solidFill>
                  <a:srgbClr val="972970"/>
                </a:solidFill>
                <a:latin typeface="Georgia" pitchFamily="18" charset="0"/>
              </a:rPr>
              <a:t> Всероссийской научно-практической педагогической конференции, статья </a:t>
            </a:r>
            <a:r>
              <a:rPr lang="en-US" dirty="0" smtClean="0">
                <a:solidFill>
                  <a:srgbClr val="972970"/>
                </a:solidFill>
                <a:latin typeface="Georgia" pitchFamily="18" charset="0"/>
              </a:rPr>
              <a:t> </a:t>
            </a:r>
            <a:r>
              <a:rPr lang="ru-RU" dirty="0" smtClean="0">
                <a:solidFill>
                  <a:srgbClr val="972970"/>
                </a:solidFill>
                <a:latin typeface="Georgia" pitchFamily="18" charset="0"/>
              </a:rPr>
              <a:t>«Гендерные стереотипы в процессе коммуникации детей дошкольного возраста», 2021 г.;</a:t>
            </a:r>
          </a:p>
          <a:p>
            <a:pPr algn="l">
              <a:buFontTx/>
              <a:buChar char="-"/>
            </a:pPr>
            <a:r>
              <a:rPr lang="ru-RU" dirty="0" smtClean="0">
                <a:solidFill>
                  <a:srgbClr val="972970"/>
                </a:solidFill>
                <a:latin typeface="Georgia" pitchFamily="18" charset="0"/>
              </a:rPr>
              <a:t> сайт «Парад талантов России», авторский материал «Праздник ко Дню народного единства» (ссылка на публикацию: </a:t>
            </a:r>
            <a:r>
              <a:rPr lang="en-US" dirty="0" smtClean="0">
                <a:solidFill>
                  <a:srgbClr val="972970"/>
                </a:solidFill>
                <a:latin typeface="Georgia" pitchFamily="18" charset="0"/>
              </a:rPr>
              <a:t>https</a:t>
            </a:r>
            <a:r>
              <a:rPr lang="ru-RU" dirty="0" smtClean="0">
                <a:solidFill>
                  <a:srgbClr val="972970"/>
                </a:solidFill>
                <a:latin typeface="Georgia" pitchFamily="18" charset="0"/>
              </a:rPr>
              <a:t>: // </a:t>
            </a:r>
            <a:r>
              <a:rPr lang="en-US" dirty="0" smtClean="0">
                <a:solidFill>
                  <a:srgbClr val="972970"/>
                </a:solidFill>
                <a:latin typeface="Georgia" pitchFamily="18" charset="0"/>
              </a:rPr>
              <a:t>paradtalant.ru</a:t>
            </a:r>
            <a:r>
              <a:rPr lang="ru-RU" dirty="0" smtClean="0">
                <a:solidFill>
                  <a:srgbClr val="972970"/>
                </a:solidFill>
                <a:latin typeface="Georgia" pitchFamily="18" charset="0"/>
              </a:rPr>
              <a:t>/</a:t>
            </a:r>
            <a:r>
              <a:rPr lang="en-US" dirty="0" smtClean="0">
                <a:solidFill>
                  <a:srgbClr val="972970"/>
                </a:solidFill>
                <a:latin typeface="Georgia" pitchFamily="18" charset="0"/>
              </a:rPr>
              <a:t>teacher-publications</a:t>
            </a:r>
            <a:r>
              <a:rPr lang="ru-RU" dirty="0" smtClean="0">
                <a:solidFill>
                  <a:srgbClr val="972970"/>
                </a:solidFill>
                <a:latin typeface="Georgia" pitchFamily="18" charset="0"/>
              </a:rPr>
              <a:t>/1/5984 от 08.11.2023 г.;</a:t>
            </a:r>
          </a:p>
          <a:p>
            <a:pPr algn="l">
              <a:buFontTx/>
              <a:buChar char="-"/>
            </a:pPr>
            <a:r>
              <a:rPr lang="ru-RU" dirty="0" smtClean="0">
                <a:solidFill>
                  <a:srgbClr val="972970"/>
                </a:solidFill>
                <a:latin typeface="Georgia" pitchFamily="18" charset="0"/>
              </a:rPr>
              <a:t> сайт издания Всероссийского СМИ «Портал педагога», статья «Рисование как средство развития познавательной деятельности у детей», от 16.12.2023 г.</a:t>
            </a:r>
            <a:endParaRPr lang="en-US" dirty="0">
              <a:solidFill>
                <a:srgbClr val="972970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фоны\1610488360_16-p-bibliotechnii-fon-dlya-prezentatsii-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16633"/>
            <a:ext cx="7772400" cy="864095"/>
          </a:xfrm>
        </p:spPr>
        <p:txBody>
          <a:bodyPr>
            <a:normAutofit/>
          </a:bodyPr>
          <a:lstStyle/>
          <a:p>
            <a:endParaRPr lang="en-US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556792"/>
            <a:ext cx="7992888" cy="4082008"/>
          </a:xfrm>
        </p:spPr>
        <p:txBody>
          <a:bodyPr>
            <a:normAutofit/>
          </a:bodyPr>
          <a:lstStyle/>
          <a:p>
            <a:pPr algn="l"/>
            <a:endParaRPr lang="en-US" dirty="0">
              <a:solidFill>
                <a:srgbClr val="972970"/>
              </a:solidFill>
              <a:latin typeface="Georgia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6024"/>
            <a:ext cx="4480516" cy="31683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3184375"/>
            <a:ext cx="5110336" cy="361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19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фоны\1610488360_16-p-bibliotechnii-fon-dlya-prezentatsii-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4048" y="2130425"/>
            <a:ext cx="3454152" cy="14700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D:\климкина для аттестации\справка о публикации статьи 16.12.2023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32656"/>
            <a:ext cx="3960440" cy="5653490"/>
          </a:xfrm>
          <a:prstGeom prst="rect">
            <a:avLst/>
          </a:prstGeom>
          <a:noFill/>
        </p:spPr>
      </p:pic>
      <p:pic>
        <p:nvPicPr>
          <p:cNvPr id="4098" name="Picture 2" descr="F:\климкина\св-во о публ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32655"/>
            <a:ext cx="3896504" cy="5653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фоны\1610488360_16-p-bibliotechnii-fon-dlya-prezentatsii-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548680"/>
            <a:ext cx="7848872" cy="5328592"/>
          </a:xfrm>
        </p:spPr>
        <p:txBody>
          <a:bodyPr>
            <a:noAutofit/>
          </a:bodyPr>
          <a:lstStyle/>
          <a:p>
            <a:pPr algn="l"/>
            <a:r>
              <a:rPr lang="ru-RU" sz="1800" b="1" i="1" dirty="0" smtClean="0">
                <a:solidFill>
                  <a:srgbClr val="660066"/>
                </a:solidFill>
                <a:latin typeface="Georgia" pitchFamily="18" charset="0"/>
              </a:rPr>
              <a:t>Дата рождения: </a:t>
            </a:r>
            <a:r>
              <a:rPr lang="ru-RU" sz="1800" i="1" dirty="0" smtClean="0">
                <a:solidFill>
                  <a:srgbClr val="660066"/>
                </a:solidFill>
                <a:latin typeface="Georgia" pitchFamily="18" charset="0"/>
              </a:rPr>
              <a:t>27.01.1981 г.</a:t>
            </a:r>
          </a:p>
          <a:p>
            <a:pPr algn="l"/>
            <a:r>
              <a:rPr lang="ru-RU" sz="1800" b="1" i="1" dirty="0" smtClean="0">
                <a:solidFill>
                  <a:srgbClr val="660066"/>
                </a:solidFill>
                <a:latin typeface="Georgia" pitchFamily="18" charset="0"/>
              </a:rPr>
              <a:t>Профессиональное образование: </a:t>
            </a:r>
            <a:r>
              <a:rPr lang="ru-RU" sz="1800" i="1" dirty="0" smtClean="0">
                <a:solidFill>
                  <a:srgbClr val="660066"/>
                </a:solidFill>
                <a:latin typeface="Georgia" pitchFamily="18" charset="0"/>
              </a:rPr>
              <a:t>«Мордовский государственный педагогический институт им. М. Е. </a:t>
            </a:r>
            <a:r>
              <a:rPr lang="ru-RU" sz="1800" i="1" dirty="0" err="1" smtClean="0">
                <a:solidFill>
                  <a:srgbClr val="660066"/>
                </a:solidFill>
                <a:latin typeface="Georgia" pitchFamily="18" charset="0"/>
              </a:rPr>
              <a:t>Евсевьева</a:t>
            </a:r>
            <a:r>
              <a:rPr lang="ru-RU" sz="1800" i="1" dirty="0" smtClean="0">
                <a:solidFill>
                  <a:srgbClr val="660066"/>
                </a:solidFill>
                <a:latin typeface="Georgia" pitchFamily="18" charset="0"/>
              </a:rPr>
              <a:t>»</a:t>
            </a:r>
          </a:p>
          <a:p>
            <a:pPr algn="l"/>
            <a:r>
              <a:rPr lang="ru-RU" sz="1800" b="1" i="1" dirty="0" smtClean="0">
                <a:solidFill>
                  <a:srgbClr val="660066"/>
                </a:solidFill>
                <a:latin typeface="Georgia" pitchFamily="18" charset="0"/>
              </a:rPr>
              <a:t>Специальность:</a:t>
            </a:r>
            <a:r>
              <a:rPr lang="ru-RU" sz="1800" i="1" dirty="0" smtClean="0">
                <a:solidFill>
                  <a:srgbClr val="660066"/>
                </a:solidFill>
                <a:latin typeface="Georgia" pitchFamily="18" charset="0"/>
              </a:rPr>
              <a:t> «Педагогика и методика начального образования»</a:t>
            </a:r>
          </a:p>
          <a:p>
            <a:pPr algn="l"/>
            <a:r>
              <a:rPr lang="ru-RU" sz="1800" b="1" i="1" dirty="0" smtClean="0">
                <a:solidFill>
                  <a:srgbClr val="660066"/>
                </a:solidFill>
                <a:latin typeface="Georgia" pitchFamily="18" charset="0"/>
              </a:rPr>
              <a:t>Квалификация: </a:t>
            </a:r>
            <a:r>
              <a:rPr lang="ru-RU" sz="1800" i="1" dirty="0" smtClean="0">
                <a:solidFill>
                  <a:srgbClr val="660066"/>
                </a:solidFill>
                <a:latin typeface="Georgia" pitchFamily="18" charset="0"/>
              </a:rPr>
              <a:t>«Учитель начальных классов»</a:t>
            </a:r>
          </a:p>
          <a:p>
            <a:pPr algn="l"/>
            <a:r>
              <a:rPr lang="ru-RU" sz="1800" b="1" i="1" dirty="0" smtClean="0">
                <a:solidFill>
                  <a:srgbClr val="660066"/>
                </a:solidFill>
                <a:latin typeface="Georgia" pitchFamily="18" charset="0"/>
              </a:rPr>
              <a:t>Диплом:</a:t>
            </a:r>
            <a:r>
              <a:rPr lang="ru-RU" sz="1800" i="1" dirty="0" smtClean="0">
                <a:solidFill>
                  <a:srgbClr val="660066"/>
                </a:solidFill>
                <a:latin typeface="Georgia" pitchFamily="18" charset="0"/>
              </a:rPr>
              <a:t> ИВС № 0384264		</a:t>
            </a:r>
          </a:p>
          <a:p>
            <a:pPr algn="l"/>
            <a:r>
              <a:rPr lang="ru-RU" sz="1800" b="1" i="1" dirty="0" smtClean="0">
                <a:solidFill>
                  <a:srgbClr val="660066"/>
                </a:solidFill>
                <a:latin typeface="Georgia" pitchFamily="18" charset="0"/>
              </a:rPr>
              <a:t>Дата выдачи: </a:t>
            </a:r>
            <a:r>
              <a:rPr lang="ru-RU" sz="1800" i="1" dirty="0" smtClean="0">
                <a:solidFill>
                  <a:srgbClr val="660066"/>
                </a:solidFill>
                <a:latin typeface="Georgia" pitchFamily="18" charset="0"/>
              </a:rPr>
              <a:t>30 января 2003г.</a:t>
            </a:r>
          </a:p>
          <a:p>
            <a:pPr algn="l"/>
            <a:r>
              <a:rPr lang="ru-RU" sz="1800" b="1" i="1" dirty="0" smtClean="0">
                <a:solidFill>
                  <a:srgbClr val="660066"/>
                </a:solidFill>
                <a:latin typeface="Georgia" pitchFamily="18" charset="0"/>
              </a:rPr>
              <a:t>Переподготовка:</a:t>
            </a:r>
            <a:r>
              <a:rPr lang="ru-RU" sz="1800" i="1" dirty="0" smtClean="0">
                <a:solidFill>
                  <a:srgbClr val="660066"/>
                </a:solidFill>
                <a:latin typeface="Georgia" pitchFamily="18" charset="0"/>
              </a:rPr>
              <a:t> ЧОУ ДПО «Саранский Дом науки и техники»</a:t>
            </a:r>
          </a:p>
          <a:p>
            <a:pPr algn="l"/>
            <a:r>
              <a:rPr lang="ru-RU" sz="1800" b="1" i="1" dirty="0" smtClean="0">
                <a:solidFill>
                  <a:srgbClr val="660066"/>
                </a:solidFill>
                <a:latin typeface="Georgia" pitchFamily="18" charset="0"/>
              </a:rPr>
              <a:t>Квалификация: </a:t>
            </a:r>
            <a:r>
              <a:rPr lang="ru-RU" sz="1800" i="1" dirty="0" smtClean="0">
                <a:solidFill>
                  <a:srgbClr val="660066"/>
                </a:solidFill>
                <a:latin typeface="Georgia" pitchFamily="18" charset="0"/>
              </a:rPr>
              <a:t>«Воспитатель»</a:t>
            </a:r>
          </a:p>
          <a:p>
            <a:pPr algn="l"/>
            <a:r>
              <a:rPr lang="ru-RU" sz="1800" b="1" i="1" dirty="0" smtClean="0">
                <a:solidFill>
                  <a:srgbClr val="660066"/>
                </a:solidFill>
                <a:latin typeface="Georgia" pitchFamily="18" charset="0"/>
              </a:rPr>
              <a:t>Диплом: </a:t>
            </a:r>
            <a:r>
              <a:rPr lang="ru-RU" sz="1800" i="1" dirty="0" smtClean="0">
                <a:solidFill>
                  <a:srgbClr val="660066"/>
                </a:solidFill>
                <a:latin typeface="Georgia" pitchFamily="18" charset="0"/>
              </a:rPr>
              <a:t>131800360512</a:t>
            </a:r>
          </a:p>
          <a:p>
            <a:pPr algn="l"/>
            <a:r>
              <a:rPr lang="ru-RU" sz="1800" b="1" i="1" dirty="0" smtClean="0">
                <a:solidFill>
                  <a:srgbClr val="660066"/>
                </a:solidFill>
                <a:latin typeface="Georgia" pitchFamily="18" charset="0"/>
              </a:rPr>
              <a:t>Дата выдачи: </a:t>
            </a:r>
            <a:r>
              <a:rPr lang="ru-RU" sz="1800" i="1" dirty="0" smtClean="0">
                <a:solidFill>
                  <a:srgbClr val="660066"/>
                </a:solidFill>
                <a:latin typeface="Georgia" pitchFamily="18" charset="0"/>
              </a:rPr>
              <a:t>30.08.2019 г.</a:t>
            </a:r>
          </a:p>
          <a:p>
            <a:pPr algn="l"/>
            <a:r>
              <a:rPr lang="ru-RU" sz="1800" b="1" i="1" dirty="0" smtClean="0">
                <a:solidFill>
                  <a:srgbClr val="660066"/>
                </a:solidFill>
                <a:latin typeface="Georgia" pitchFamily="18" charset="0"/>
              </a:rPr>
              <a:t>Общий трудовой стаж: </a:t>
            </a:r>
            <a:r>
              <a:rPr lang="ru-RU" sz="1800" i="1" dirty="0" smtClean="0">
                <a:solidFill>
                  <a:srgbClr val="660066"/>
                </a:solidFill>
                <a:latin typeface="Georgia" pitchFamily="18" charset="0"/>
              </a:rPr>
              <a:t>19 лет</a:t>
            </a:r>
          </a:p>
          <a:p>
            <a:pPr algn="l"/>
            <a:r>
              <a:rPr lang="ru-RU" sz="1800" b="1" i="1" dirty="0" smtClean="0">
                <a:solidFill>
                  <a:srgbClr val="660066"/>
                </a:solidFill>
                <a:latin typeface="Georgia" pitchFamily="18" charset="0"/>
              </a:rPr>
              <a:t>Стаж педагогической работы</a:t>
            </a:r>
            <a:r>
              <a:rPr lang="ru-RU" sz="1800" i="1" dirty="0" smtClean="0">
                <a:solidFill>
                  <a:srgbClr val="660066"/>
                </a:solidFill>
                <a:latin typeface="Georgia" pitchFamily="18" charset="0"/>
              </a:rPr>
              <a:t> (по специальности): </a:t>
            </a:r>
            <a:r>
              <a:rPr lang="ru-RU" sz="1800" i="1" dirty="0">
                <a:solidFill>
                  <a:srgbClr val="660066"/>
                </a:solidFill>
                <a:latin typeface="Georgia" pitchFamily="18" charset="0"/>
              </a:rPr>
              <a:t>4</a:t>
            </a:r>
            <a:r>
              <a:rPr lang="ru-RU" sz="1800" i="1" dirty="0" smtClean="0">
                <a:solidFill>
                  <a:srgbClr val="660066"/>
                </a:solidFill>
                <a:latin typeface="Georgia" pitchFamily="18" charset="0"/>
              </a:rPr>
              <a:t> года</a:t>
            </a:r>
          </a:p>
          <a:p>
            <a:pPr algn="l"/>
            <a:r>
              <a:rPr lang="ru-RU" sz="1800" b="1" i="1" dirty="0" smtClean="0">
                <a:solidFill>
                  <a:srgbClr val="660066"/>
                </a:solidFill>
                <a:latin typeface="Georgia" pitchFamily="18" charset="0"/>
              </a:rPr>
              <a:t>Наличие квалификационной категории: </a:t>
            </a:r>
            <a:r>
              <a:rPr lang="ru-RU" sz="1800" i="1" dirty="0" smtClean="0">
                <a:solidFill>
                  <a:srgbClr val="660066"/>
                </a:solidFill>
                <a:latin typeface="Georgia" pitchFamily="18" charset="0"/>
              </a:rPr>
              <a:t>первая</a:t>
            </a:r>
          </a:p>
          <a:p>
            <a:pPr algn="l"/>
            <a:r>
              <a:rPr lang="ru-RU" sz="1800" b="1" i="1" dirty="0" smtClean="0">
                <a:solidFill>
                  <a:srgbClr val="660066"/>
                </a:solidFill>
                <a:latin typeface="Georgia" pitchFamily="18" charset="0"/>
              </a:rPr>
              <a:t>Дата последней аттестации: </a:t>
            </a:r>
            <a:r>
              <a:rPr lang="ru-RU" sz="1800" i="1" dirty="0" smtClean="0">
                <a:solidFill>
                  <a:srgbClr val="660066"/>
                </a:solidFill>
                <a:latin typeface="Georgia" pitchFamily="18" charset="0"/>
              </a:rPr>
              <a:t>16.03.2022 г. №приказа 205</a:t>
            </a:r>
          </a:p>
          <a:p>
            <a:pPr algn="l"/>
            <a:endParaRPr lang="en-US" sz="1800" dirty="0">
              <a:solidFill>
                <a:srgbClr val="FF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фоны\1610488360_16-p-bibliotechnii-fon-dlya-prezentatsii-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16632"/>
            <a:ext cx="8820472" cy="1224136"/>
          </a:xfrm>
        </p:spPr>
        <p:txBody>
          <a:bodyPr>
            <a:noAutofit/>
          </a:bodyPr>
          <a:lstStyle/>
          <a:p>
            <a:r>
              <a:rPr lang="ru-RU" sz="3000" i="1" dirty="0" smtClean="0">
                <a:solidFill>
                  <a:srgbClr val="660066"/>
                </a:solidFill>
                <a:latin typeface="Georgia" pitchFamily="18" charset="0"/>
                <a:ea typeface="Tahoma" pitchFamily="34" charset="0"/>
                <a:cs typeface="Tahoma" pitchFamily="34" charset="0"/>
              </a:rPr>
              <a:t>Результаты участия воспитанников в:                           выставках, турнирах, соревнованиях, акциях, фестивалях, конкурсах</a:t>
            </a:r>
            <a:endParaRPr lang="en-US" sz="3000" dirty="0">
              <a:solidFill>
                <a:srgbClr val="660066"/>
              </a:solidFill>
              <a:latin typeface="Georgi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457400"/>
            <a:ext cx="3564171" cy="50405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фоны\1610488360_16-p-bibliotechnii-fon-dlya-prezentatsii-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6478" y="2080266"/>
            <a:ext cx="5541744" cy="417612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8" name="Picture 6" descr="D:\климкина для аттестации\Совушка диплом Жизнь и творчество Носова-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88640"/>
            <a:ext cx="3052617" cy="44568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фоны\1610488360_16-p-bibliotechnii-fon-dlya-prezentatsii-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C:\Users\Gruppa 4\Desktop\Рисунок (10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72708" y="404664"/>
            <a:ext cx="3528392" cy="5472608"/>
          </a:xfrm>
          <a:prstGeom prst="rect">
            <a:avLst/>
          </a:prstGeom>
          <a:noFill/>
        </p:spPr>
      </p:pic>
      <p:pic>
        <p:nvPicPr>
          <p:cNvPr id="7" name="Picture 2" descr="D:\климкина для аттестации\Баранова Лиз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" y="1196752"/>
            <a:ext cx="4661148" cy="3600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фоны\1610488360_16-p-bibliotechnii-fon-dlya-prezentatsii-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rgbClr val="660066"/>
                </a:solidFill>
                <a:latin typeface="Georgia" pitchFamily="18" charset="0"/>
                <a:ea typeface="Tahoma" pitchFamily="34" charset="0"/>
                <a:cs typeface="Tahoma" pitchFamily="34" charset="0"/>
              </a:rPr>
              <a:t>Выступления  на заседаниях методических советов, научно-практических конференциях, педагогических чтениях, семинарах, секциях, форумах, радиопередачах</a:t>
            </a:r>
            <a:endParaRPr lang="en-US" dirty="0">
              <a:solidFill>
                <a:srgbClr val="660066"/>
              </a:solidFill>
              <a:latin typeface="Georgi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фоны\1610488360_16-p-bibliotechnii-fon-dlya-prezentatsii-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endParaRPr lang="en-US" dirty="0">
              <a:solidFill>
                <a:srgbClr val="660066"/>
              </a:solidFill>
              <a:latin typeface="Georgi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70008" y="-419352"/>
            <a:ext cx="5033054" cy="71179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фоны\1610488360_16-p-bibliotechnii-fon-dlya-prezentatsii-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C:\Users\Gruppa 4\Desktop\Программа ОПЧ 2022 (1)-1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620688"/>
            <a:ext cx="3600400" cy="5256584"/>
          </a:xfrm>
          <a:prstGeom prst="rect">
            <a:avLst/>
          </a:prstGeom>
          <a:noFill/>
        </p:spPr>
      </p:pic>
      <p:pic>
        <p:nvPicPr>
          <p:cNvPr id="1029" name="Picture 5" descr="C:\Users\Gruppa 4\Desktop\Справка-подтверждение-ОПЧ-2022-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620688"/>
            <a:ext cx="3744416" cy="52951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фоны\1610488360_16-p-bibliotechnii-fon-dlya-prezentatsii-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7" name="Picture 3" descr="C:\Users\Gruppa 4\Desktop\Программа ОПЧ 2022 (1)-84-85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620688"/>
            <a:ext cx="3600400" cy="4968552"/>
          </a:xfrm>
          <a:prstGeom prst="rect">
            <a:avLst/>
          </a:prstGeom>
          <a:noFill/>
        </p:spPr>
      </p:pic>
      <p:pic>
        <p:nvPicPr>
          <p:cNvPr id="1028" name="Picture 4" descr="C:\Users\Gruppa 4\Desktop\Программа ОПЧ 2022 (1)-84-85_page-0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620688"/>
            <a:ext cx="3528392" cy="49685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фоны\1610488360_16-p-bibliotechnii-fon-dlya-prezentatsii-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548680"/>
            <a:ext cx="3883489" cy="54990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1860" y="548680"/>
            <a:ext cx="3816427" cy="549906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567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фоны\1610488360_16-p-bibliotechnii-fon-dlya-prezentatsii-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"/>
            <a:ext cx="7772400" cy="1412776"/>
          </a:xfrm>
        </p:spPr>
        <p:txBody>
          <a:bodyPr>
            <a:normAutofit/>
          </a:bodyPr>
          <a:lstStyle/>
          <a:p>
            <a:r>
              <a:rPr lang="ru-RU" sz="3200" i="1" dirty="0" smtClean="0">
                <a:solidFill>
                  <a:srgbClr val="660066"/>
                </a:solidFill>
                <a:latin typeface="Georgia" pitchFamily="18" charset="0"/>
                <a:ea typeface="Tahoma" pitchFamily="34" charset="0"/>
                <a:cs typeface="Tahoma" pitchFamily="34" charset="0"/>
              </a:rPr>
              <a:t>Проведение открытых занятий, мастер-классов, мероприятий</a:t>
            </a:r>
            <a:endParaRPr lang="en-US" sz="3200" dirty="0">
              <a:solidFill>
                <a:srgbClr val="660066"/>
              </a:solidFill>
              <a:latin typeface="Georgi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9" name="Picture 3" descr="D:\климкина\справка открытые просмотры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340768"/>
            <a:ext cx="3528392" cy="5112568"/>
          </a:xfrm>
          <a:prstGeom prst="rect">
            <a:avLst/>
          </a:prstGeom>
          <a:noFill/>
        </p:spPr>
      </p:pic>
      <p:pic>
        <p:nvPicPr>
          <p:cNvPr id="4100" name="Picture 4" descr="D:\климкина\справка открытые просмотры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1340768"/>
            <a:ext cx="3672408" cy="51125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фоны\1610488360_16-p-bibliotechnii-fon-dlya-prezentatsii-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2" descr="D:\климкина\выписка просмотры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476672"/>
            <a:ext cx="4226704" cy="5976664"/>
          </a:xfrm>
          <a:prstGeom prst="rect">
            <a:avLst/>
          </a:prstGeom>
          <a:noFill/>
        </p:spPr>
      </p:pic>
      <p:pic>
        <p:nvPicPr>
          <p:cNvPr id="5122" name="Picture 2" descr="D:\климкина\выписка просмотры 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476672"/>
            <a:ext cx="4032448" cy="59766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фоны\1610488360_16-p-bibliotechnii-fon-dlya-prezentatsii-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7030A0"/>
                </a:solidFill>
                <a:latin typeface="Georgia" pitchFamily="18" charset="0"/>
              </a:rPr>
              <a:t>https://upload2.schoolrm.ru/iblock/f48/f4886345494ffdfb3b1d7774582d7374/pedopyt_klimkinoy.pdf</a:t>
            </a:r>
            <a:endParaRPr lang="en-US" sz="3600" dirty="0">
              <a:solidFill>
                <a:srgbClr val="7030A0"/>
              </a:solidFill>
              <a:latin typeface="Georgi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260648"/>
            <a:ext cx="7848872" cy="1512168"/>
          </a:xfrm>
        </p:spPr>
        <p:txBody>
          <a:bodyPr>
            <a:noAutofit/>
          </a:bodyPr>
          <a:lstStyle/>
          <a:p>
            <a:r>
              <a:rPr lang="ru-RU" i="1" dirty="0" smtClean="0">
                <a:solidFill>
                  <a:srgbClr val="660066"/>
                </a:solidFill>
                <a:latin typeface="Georgia" pitchFamily="18" charset="0"/>
              </a:rPr>
              <a:t>Представление инновационного педагогического опыта</a:t>
            </a:r>
            <a:endParaRPr lang="en-US" i="1" dirty="0">
              <a:solidFill>
                <a:srgbClr val="660066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фоны\1610488360_16-p-bibliotechnii-fon-dlya-prezentatsii-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16633"/>
            <a:ext cx="7772400" cy="1008111"/>
          </a:xfrm>
        </p:spPr>
        <p:txBody>
          <a:bodyPr/>
          <a:lstStyle/>
          <a:p>
            <a:r>
              <a:rPr lang="ru-RU" i="1" dirty="0" smtClean="0">
                <a:solidFill>
                  <a:srgbClr val="660066"/>
                </a:solidFill>
                <a:latin typeface="Georgia" pitchFamily="18" charset="0"/>
              </a:rPr>
              <a:t>Экспертная деятельность</a:t>
            </a:r>
            <a:endParaRPr lang="en-US" i="1" dirty="0">
              <a:solidFill>
                <a:srgbClr val="660066"/>
              </a:solidFill>
              <a:latin typeface="Georgi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290" name="Picture 2" descr="C:\Users\Gruppa 4\Desktop\все мое\пустые\эксперт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1052736"/>
            <a:ext cx="3960440" cy="55446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фоны\1610488360_16-p-bibliotechnii-fon-dlya-prezentatsii-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  <a:ea typeface="Tahoma" pitchFamily="34" charset="0"/>
                <a:cs typeface="Tahoma" pitchFamily="34" charset="0"/>
              </a:rPr>
              <a:t>Общественно-педагогическая  активность педагога: участие в комиссиях, педагогических сообществах, жюри конкурсов</a:t>
            </a:r>
            <a:endParaRPr lang="en-US" dirty="0">
              <a:latin typeface="Georgi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фоны\1610488360_16-p-bibliotechnii-fon-dlya-prezentatsii-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2" descr="D:\дипломы для переделки\жюр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620688"/>
            <a:ext cx="3960440" cy="5609191"/>
          </a:xfrm>
          <a:prstGeom prst="rect">
            <a:avLst/>
          </a:prstGeom>
          <a:noFill/>
        </p:spPr>
      </p:pic>
      <p:pic>
        <p:nvPicPr>
          <p:cNvPr id="8194" name="Picture 2" descr="F:\климкина\благодарность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20688"/>
            <a:ext cx="3842113" cy="563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фоны\1610488360_16-p-bibliotechnii-fon-dlya-prezentatsii-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332657"/>
            <a:ext cx="8352928" cy="1080119"/>
          </a:xfrm>
        </p:spPr>
        <p:txBody>
          <a:bodyPr>
            <a:noAutofit/>
          </a:bodyPr>
          <a:lstStyle/>
          <a:p>
            <a:r>
              <a:rPr lang="ru-RU" sz="3600" i="1" dirty="0" smtClean="0">
                <a:solidFill>
                  <a:srgbClr val="660066"/>
                </a:solidFill>
                <a:latin typeface="Georgia" pitchFamily="18" charset="0"/>
              </a:rPr>
              <a:t>Позитивные результаты работы с воспитанниками</a:t>
            </a:r>
            <a:endParaRPr lang="en-US" sz="3600" i="1" dirty="0">
              <a:solidFill>
                <a:srgbClr val="660066"/>
              </a:solidFill>
              <a:latin typeface="Georgi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 descr="D:\климкина\справка позитив обуч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412776"/>
            <a:ext cx="3888432" cy="5184576"/>
          </a:xfrm>
          <a:prstGeom prst="rect">
            <a:avLst/>
          </a:prstGeom>
          <a:noFill/>
        </p:spPr>
      </p:pic>
      <p:pic>
        <p:nvPicPr>
          <p:cNvPr id="8195" name="Picture 3" descr="D:\климкина\справка позитив обуч 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1412776"/>
            <a:ext cx="3666538" cy="51845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фоны\1610488360_16-p-bibliotechnii-fon-dlya-prezentatsii-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 descr="D:\климкина\справка позитив обуч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548680"/>
            <a:ext cx="4017822" cy="5760640"/>
          </a:xfrm>
          <a:prstGeom prst="rect">
            <a:avLst/>
          </a:prstGeom>
          <a:noFill/>
        </p:spPr>
      </p:pic>
      <p:pic>
        <p:nvPicPr>
          <p:cNvPr id="9219" name="Picture 3" descr="D:\климкина\справка позитив обуч 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548680"/>
            <a:ext cx="4104456" cy="57606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фоны\1610488360_16-p-bibliotechnii-fon-dlya-prezentatsii-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1368151"/>
          </a:xfrm>
        </p:spPr>
        <p:txBody>
          <a:bodyPr>
            <a:normAutofit/>
          </a:bodyPr>
          <a:lstStyle/>
          <a:p>
            <a:r>
              <a:rPr lang="ru-RU" sz="3600" i="1" dirty="0" smtClean="0">
                <a:solidFill>
                  <a:srgbClr val="660066"/>
                </a:solidFill>
                <a:latin typeface="Georgia" pitchFamily="18" charset="0"/>
              </a:rPr>
              <a:t>Качество взаимодействия с родителями</a:t>
            </a:r>
            <a:endParaRPr lang="en-US" sz="3600" i="1" dirty="0">
              <a:solidFill>
                <a:srgbClr val="660066"/>
              </a:solidFill>
              <a:latin typeface="Georgi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42" name="Picture 2" descr="D:\климкина\справка с родителям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484784"/>
            <a:ext cx="3888432" cy="5174507"/>
          </a:xfrm>
          <a:prstGeom prst="rect">
            <a:avLst/>
          </a:prstGeom>
          <a:noFill/>
        </p:spPr>
      </p:pic>
      <p:pic>
        <p:nvPicPr>
          <p:cNvPr id="10243" name="Picture 3" descr="D:\климкина\справка с родителями 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484784"/>
            <a:ext cx="3742117" cy="51845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фоны\1610488360_16-p-bibliotechnii-fon-dlya-prezentatsii-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1368151"/>
          </a:xfrm>
        </p:spPr>
        <p:txBody>
          <a:bodyPr>
            <a:normAutofit/>
          </a:bodyPr>
          <a:lstStyle/>
          <a:p>
            <a:endParaRPr lang="en-US" sz="3600" i="1" dirty="0">
              <a:solidFill>
                <a:srgbClr val="660066"/>
              </a:solidFill>
              <a:latin typeface="Georgi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C:\Users\Gruppa 4\Downloads\анкета для родителей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6036" y="575717"/>
            <a:ext cx="4176464" cy="5706566"/>
          </a:xfrm>
          <a:prstGeom prst="rect">
            <a:avLst/>
          </a:prstGeom>
          <a:noFill/>
        </p:spPr>
      </p:pic>
      <p:pic>
        <p:nvPicPr>
          <p:cNvPr id="6146" name="Picture 2" descr="F:\климкина\анализ анкетирования0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800" y="575717"/>
            <a:ext cx="4032448" cy="5676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фоны\1610488360_16-p-bibliotechnii-fon-dlya-prezentatsii-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1368151"/>
          </a:xfrm>
        </p:spPr>
        <p:txBody>
          <a:bodyPr>
            <a:normAutofit/>
          </a:bodyPr>
          <a:lstStyle/>
          <a:p>
            <a:r>
              <a:rPr lang="ru-RU" sz="3600" i="1" dirty="0" smtClean="0">
                <a:solidFill>
                  <a:srgbClr val="660066"/>
                </a:solidFill>
                <a:latin typeface="Georgia" pitchFamily="18" charset="0"/>
              </a:rPr>
              <a:t>Работа с детьми из социально-неблагополучных семей</a:t>
            </a:r>
            <a:endParaRPr lang="en-US" sz="3600" i="1" dirty="0">
              <a:solidFill>
                <a:srgbClr val="660066"/>
              </a:solidFill>
              <a:latin typeface="Georgi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556792"/>
            <a:ext cx="3672408" cy="48965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фоны\1610488360_16-p-bibliotechnii-fon-dlya-prezentatsii-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1456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1368151"/>
          </a:xfrm>
        </p:spPr>
        <p:txBody>
          <a:bodyPr>
            <a:normAutofit/>
          </a:bodyPr>
          <a:lstStyle/>
          <a:p>
            <a:r>
              <a:rPr lang="ru-RU" sz="3600" i="1" dirty="0" smtClean="0">
                <a:solidFill>
                  <a:srgbClr val="660066"/>
                </a:solidFill>
                <a:latin typeface="Georgia" pitchFamily="18" charset="0"/>
              </a:rPr>
              <a:t>Участие педагога в профессиональных конкурсах</a:t>
            </a:r>
            <a:endParaRPr lang="en-US" sz="3600" i="1" dirty="0">
              <a:solidFill>
                <a:srgbClr val="660066"/>
              </a:solidFill>
              <a:latin typeface="Georgi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528914"/>
            <a:ext cx="3536113" cy="50008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фоны\1610488360_16-p-bibliotechnii-fon-dlya-prezentatsii-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1368151"/>
          </a:xfrm>
        </p:spPr>
        <p:txBody>
          <a:bodyPr>
            <a:normAutofit/>
          </a:bodyPr>
          <a:lstStyle/>
          <a:p>
            <a:endParaRPr lang="en-US" sz="3600" i="1" dirty="0">
              <a:solidFill>
                <a:srgbClr val="660066"/>
              </a:solidFill>
              <a:latin typeface="Georgi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1" name="Picture 3" descr="D:\климкина для аттестации\диплом всероссийском конкурсе2023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980728"/>
            <a:ext cx="3672408" cy="51524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фоны\1610488360_16-p-bibliotechnii-fon-dlya-prezentatsii-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772400" cy="864095"/>
          </a:xfrm>
        </p:spPr>
        <p:txBody>
          <a:bodyPr>
            <a:noAutofit/>
          </a:bodyPr>
          <a:lstStyle/>
          <a:p>
            <a:r>
              <a:rPr lang="ru-RU" sz="3200" i="1" dirty="0" smtClean="0">
                <a:solidFill>
                  <a:srgbClr val="660066"/>
                </a:solidFill>
                <a:latin typeface="Georgia" pitchFamily="18" charset="0"/>
                <a:ea typeface="Tahoma" pitchFamily="34" charset="0"/>
                <a:cs typeface="Tahoma" pitchFamily="34" charset="0"/>
              </a:rPr>
              <a:t>Участие в инновационной (экспериментальной) деятельности</a:t>
            </a:r>
            <a:endParaRPr lang="en-US" sz="3200" dirty="0">
              <a:solidFill>
                <a:srgbClr val="660066"/>
              </a:solidFill>
              <a:latin typeface="Georgi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1628800"/>
            <a:ext cx="7560840" cy="401000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972970"/>
                </a:solidFill>
                <a:latin typeface="Georgia" pitchFamily="18" charset="0"/>
                <a:ea typeface="Tahoma" pitchFamily="34" charset="0"/>
                <a:cs typeface="Tahoma" pitchFamily="34" charset="0"/>
              </a:rPr>
              <a:t>ВСЕРОССИЙСКИЙ УРОВЕНЬ:                  «Развитие качества дошкольного образования с использованием Инструментария мониторинга качества дошкольного образования на образовательной платформе «Вдохновение»»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фоны\1610488360_16-p-bibliotechnii-fon-dlya-prezentatsii-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1368151"/>
          </a:xfrm>
        </p:spPr>
        <p:txBody>
          <a:bodyPr>
            <a:normAutofit/>
          </a:bodyPr>
          <a:lstStyle/>
          <a:p>
            <a:endParaRPr lang="en-US" sz="3600" i="1" dirty="0">
              <a:solidFill>
                <a:srgbClr val="660066"/>
              </a:solidFill>
              <a:latin typeface="Georgi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 descr="C:\Users\Gruppa 4\Desktop\диплом древо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692696"/>
            <a:ext cx="4104456" cy="5472608"/>
          </a:xfrm>
          <a:prstGeom prst="rect">
            <a:avLst/>
          </a:prstGeom>
          <a:noFill/>
        </p:spPr>
      </p:pic>
      <p:pic>
        <p:nvPicPr>
          <p:cNvPr id="3075" name="Picture 3" descr="C:\Users\Gruppa 4\Desktop\диплом древо_page-0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692696"/>
            <a:ext cx="3965034" cy="54726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фоны\1610488360_16-p-bibliotechnii-fon-dlya-prezentatsii-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1368151"/>
          </a:xfrm>
        </p:spPr>
        <p:txBody>
          <a:bodyPr>
            <a:normAutofit/>
          </a:bodyPr>
          <a:lstStyle/>
          <a:p>
            <a:r>
              <a:rPr lang="ru-RU" sz="3600" i="1" dirty="0" smtClean="0">
                <a:solidFill>
                  <a:srgbClr val="660066"/>
                </a:solidFill>
                <a:latin typeface="Georgia" pitchFamily="18" charset="0"/>
              </a:rPr>
              <a:t>Награды и поощрения</a:t>
            </a:r>
            <a:endParaRPr lang="en-US" sz="3600" i="1" dirty="0">
              <a:solidFill>
                <a:srgbClr val="660066"/>
              </a:solidFill>
              <a:latin typeface="Georgi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268760"/>
            <a:ext cx="3432752" cy="48547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фоны\1610488360_16-p-bibliotechnii-fon-dlya-prezentatsii-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1368151"/>
          </a:xfrm>
        </p:spPr>
        <p:txBody>
          <a:bodyPr>
            <a:normAutofit/>
          </a:bodyPr>
          <a:lstStyle/>
          <a:p>
            <a:endParaRPr lang="en-US" sz="3600" i="1" dirty="0">
              <a:solidFill>
                <a:srgbClr val="660066"/>
              </a:solidFill>
              <a:latin typeface="Georgi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 descr="C:\Users\Gruppa 4\Desktop\благодарственое письмо заповедники крым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800708"/>
            <a:ext cx="3528392" cy="52565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фоны\1610488360_16-p-bibliotechnii-fon-dlya-prezentatsii-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3" descr="C:\Users\Gruppa 4\Downloads\1327152701_svidetelstvo_page-00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692696"/>
            <a:ext cx="3600400" cy="5472608"/>
          </a:xfrm>
          <a:prstGeom prst="rect">
            <a:avLst/>
          </a:prstGeom>
          <a:noFill/>
        </p:spPr>
      </p:pic>
      <p:pic>
        <p:nvPicPr>
          <p:cNvPr id="6" name="Picture 2" descr="C:\Users\Gruppa 4\Desktop\инновация\СвидетельствоВдохновение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692696"/>
            <a:ext cx="3816424" cy="54726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фоны\1610488360_16-p-bibliotechnii-fon-dlya-prezentatsii-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132856"/>
            <a:ext cx="6400800" cy="350594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050" name="Picture 2" descr="D:\климкина\выписка инновация всерос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620688"/>
            <a:ext cx="3816424" cy="5616624"/>
          </a:xfrm>
          <a:prstGeom prst="rect">
            <a:avLst/>
          </a:prstGeom>
          <a:noFill/>
        </p:spPr>
      </p:pic>
      <p:pic>
        <p:nvPicPr>
          <p:cNvPr id="7" name="Picture 2" descr="C:\Users\Gruppa 4\Downloads\Вдохновение выписка_page-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620688"/>
            <a:ext cx="3672408" cy="56166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фоны\1610488360_16-p-bibliotechnii-fon-dlya-prezentatsii-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132856"/>
            <a:ext cx="6400800" cy="350594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76672"/>
            <a:ext cx="4028380" cy="59766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614" y="476672"/>
            <a:ext cx="4251866" cy="59766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фоны\1610488360_16-p-bibliotechnii-fon-dlya-prezentatsii-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124745"/>
            <a:ext cx="7772400" cy="1440159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972970"/>
                </a:solidFill>
                <a:latin typeface="Georgia" pitchFamily="18" charset="0"/>
                <a:ea typeface="Tahoma" pitchFamily="34" charset="0"/>
                <a:cs typeface="Tahoma" pitchFamily="34" charset="0"/>
              </a:rPr>
              <a:t>РЕСПУБЛИКАНСКИЙ УРОВЕНЬ:</a:t>
            </a:r>
            <a:endParaRPr lang="en-US" sz="3200" dirty="0">
              <a:solidFill>
                <a:srgbClr val="972970"/>
              </a:solidFill>
              <a:latin typeface="Georgi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2564904"/>
            <a:ext cx="8280920" cy="3073896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972970"/>
                </a:solidFill>
                <a:latin typeface="Georgia" panose="02040502050405020303" pitchFamily="18" charset="0"/>
              </a:rPr>
              <a:t>Технологическая лаборатория «Технологии экологического воспитания дошкольников»</a:t>
            </a:r>
            <a:endParaRPr lang="en-US" sz="3600" dirty="0">
              <a:solidFill>
                <a:srgbClr val="972970"/>
              </a:solidFill>
              <a:latin typeface="Georgia" panose="020405020504050203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фоны\1610488360_16-p-bibliotechnii-fon-dlya-prezentatsii-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5" descr="E:\аттестация варнавиной\Приказ опорная площадка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548680"/>
            <a:ext cx="3744416" cy="5256584"/>
          </a:xfrm>
          <a:prstGeom prst="rect">
            <a:avLst/>
          </a:prstGeom>
          <a:noFill/>
        </p:spPr>
      </p:pic>
      <p:pic>
        <p:nvPicPr>
          <p:cNvPr id="6" name="Picture 4" descr="E:\аттестация варнавиной\Приказ опорная площадка_page-0003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548680"/>
            <a:ext cx="3744416" cy="52565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1932</TotalTime>
  <Words>295</Words>
  <Application>Microsoft Office PowerPoint</Application>
  <PresentationFormat>Экран (4:3)</PresentationFormat>
  <Paragraphs>40</Paragraphs>
  <Slides>42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7" baseType="lpstr">
      <vt:lpstr>Arial</vt:lpstr>
      <vt:lpstr>Calibri</vt:lpstr>
      <vt:lpstr>Georgia</vt:lpstr>
      <vt:lpstr>Tahoma</vt:lpstr>
      <vt:lpstr>Тема Office</vt:lpstr>
      <vt:lpstr>МИНИСТЕРСТВО ОБРАЗОВАНИЯ РМ</vt:lpstr>
      <vt:lpstr>Презентация PowerPoint</vt:lpstr>
      <vt:lpstr>https://upload2.schoolrm.ru/iblock/f48/f4886345494ffdfb3b1d7774582d7374/pedopyt_klimkinoy.pdf</vt:lpstr>
      <vt:lpstr>Участие в инновационной (экспериментальной) деятельности</vt:lpstr>
      <vt:lpstr>Презентация PowerPoint</vt:lpstr>
      <vt:lpstr>Презентация PowerPoint</vt:lpstr>
      <vt:lpstr>Презентация PowerPoint</vt:lpstr>
      <vt:lpstr>РЕСПУБЛИКАНСКИЙ УРОВЕНЬ:</vt:lpstr>
      <vt:lpstr>Презентация PowerPoint</vt:lpstr>
      <vt:lpstr>Презентация PowerPoint</vt:lpstr>
      <vt:lpstr>Презентация PowerPoint</vt:lpstr>
      <vt:lpstr>МУНИЦИПАЛЬНЫЙ УРОВЕНЬ: </vt:lpstr>
      <vt:lpstr>Презентация PowerPoint</vt:lpstr>
      <vt:lpstr>Презентация PowerPoint</vt:lpstr>
      <vt:lpstr>Наставничество</vt:lpstr>
      <vt:lpstr>Презентация PowerPoint</vt:lpstr>
      <vt:lpstr>Наличие публикаций</vt:lpstr>
      <vt:lpstr>Презентация PowerPoint</vt:lpstr>
      <vt:lpstr>Презентация PowerPoint</vt:lpstr>
      <vt:lpstr>Результаты участия воспитанников в:                           выставках, турнирах, соревнованиях, акциях, фестивалях, конкурсах</vt:lpstr>
      <vt:lpstr>Презентация PowerPoint</vt:lpstr>
      <vt:lpstr>Презентация PowerPoint</vt:lpstr>
      <vt:lpstr>Выступления  на заседаниях методических советов, научно-практических конференциях, педагогических чтениях, семинарах, секциях, форумах, радиопередачах</vt:lpstr>
      <vt:lpstr>Презентация PowerPoint</vt:lpstr>
      <vt:lpstr>Презентация PowerPoint</vt:lpstr>
      <vt:lpstr>Презентация PowerPoint</vt:lpstr>
      <vt:lpstr>Презентация PowerPoint</vt:lpstr>
      <vt:lpstr>Проведение открытых занятий, мастер-классов, мероприятий</vt:lpstr>
      <vt:lpstr>Презентация PowerPoint</vt:lpstr>
      <vt:lpstr>Экспертная деятельность</vt:lpstr>
      <vt:lpstr>Общественно-педагогическая  активность педагога: участие в комиссиях, педагогических сообществах, жюри конкурсов</vt:lpstr>
      <vt:lpstr>Презентация PowerPoint</vt:lpstr>
      <vt:lpstr>Позитивные результаты работы с воспитанниками</vt:lpstr>
      <vt:lpstr>Презентация PowerPoint</vt:lpstr>
      <vt:lpstr>Качество взаимодействия с родителями</vt:lpstr>
      <vt:lpstr>Презентация PowerPoint</vt:lpstr>
      <vt:lpstr>Работа с детьми из социально-неблагополучных семей</vt:lpstr>
      <vt:lpstr>Участие педагога в профессиональных конкурсах</vt:lpstr>
      <vt:lpstr>Презентация PowerPoint</vt:lpstr>
      <vt:lpstr>Презентация PowerPoint</vt:lpstr>
      <vt:lpstr>Награды и поощрения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Gruppa 4</dc:creator>
  <cp:lastModifiedBy>stvospital</cp:lastModifiedBy>
  <cp:revision>87</cp:revision>
  <dcterms:created xsi:type="dcterms:W3CDTF">2024-01-23T11:34:55Z</dcterms:created>
  <dcterms:modified xsi:type="dcterms:W3CDTF">2024-04-12T06:42:44Z</dcterms:modified>
</cp:coreProperties>
</file>