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Default Extension="wdp" ContentType="image/vnd.ms-photo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874" r:id="rId1"/>
  </p:sldMasterIdLst>
  <p:notesMasterIdLst>
    <p:notesMasterId r:id="rId47"/>
  </p:notesMasterIdLst>
  <p:sldIdLst>
    <p:sldId id="332" r:id="rId2"/>
    <p:sldId id="399" r:id="rId3"/>
    <p:sldId id="463" r:id="rId4"/>
    <p:sldId id="464" r:id="rId5"/>
    <p:sldId id="401" r:id="rId6"/>
    <p:sldId id="402" r:id="rId7"/>
    <p:sldId id="403" r:id="rId8"/>
    <p:sldId id="404" r:id="rId9"/>
    <p:sldId id="456" r:id="rId10"/>
    <p:sldId id="494" r:id="rId11"/>
    <p:sldId id="501" r:id="rId12"/>
    <p:sldId id="511" r:id="rId13"/>
    <p:sldId id="334" r:id="rId14"/>
    <p:sldId id="478" r:id="rId15"/>
    <p:sldId id="476" r:id="rId16"/>
    <p:sldId id="475" r:id="rId17"/>
    <p:sldId id="477" r:id="rId18"/>
    <p:sldId id="496" r:id="rId19"/>
    <p:sldId id="474" r:id="rId20"/>
    <p:sldId id="479" r:id="rId21"/>
    <p:sldId id="465" r:id="rId22"/>
    <p:sldId id="499" r:id="rId23"/>
    <p:sldId id="502" r:id="rId24"/>
    <p:sldId id="411" r:id="rId25"/>
    <p:sldId id="413" r:id="rId26"/>
    <p:sldId id="418" r:id="rId27"/>
    <p:sldId id="423" r:id="rId28"/>
    <p:sldId id="424" r:id="rId29"/>
    <p:sldId id="503" r:id="rId30"/>
    <p:sldId id="504" r:id="rId31"/>
    <p:sldId id="505" r:id="rId32"/>
    <p:sldId id="506" r:id="rId33"/>
    <p:sldId id="429" r:id="rId34"/>
    <p:sldId id="471" r:id="rId35"/>
    <p:sldId id="430" r:id="rId36"/>
    <p:sldId id="461" r:id="rId37"/>
    <p:sldId id="431" r:id="rId38"/>
    <p:sldId id="432" r:id="rId39"/>
    <p:sldId id="481" r:id="rId40"/>
    <p:sldId id="434" r:id="rId41"/>
    <p:sldId id="507" r:id="rId42"/>
    <p:sldId id="508" r:id="rId43"/>
    <p:sldId id="509" r:id="rId44"/>
    <p:sldId id="510" r:id="rId45"/>
    <p:sldId id="482" r:id="rId46"/>
  </p:sldIdLst>
  <p:sldSz cx="9144000" cy="6858000" type="screen4x3"/>
  <p:notesSz cx="6888163" cy="100203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EF8A4"/>
    <a:srgbClr val="FB3BE0"/>
    <a:srgbClr val="09F188"/>
    <a:srgbClr val="F5ADBE"/>
    <a:srgbClr val="3333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15221" autoAdjust="0"/>
    <p:restoredTop sz="94660"/>
  </p:normalViewPr>
  <p:slideViewPr>
    <p:cSldViewPr>
      <p:cViewPr>
        <p:scale>
          <a:sx n="75" d="100"/>
          <a:sy n="75" d="100"/>
        </p:scale>
        <p:origin x="-2634" y="-954"/>
      </p:cViewPr>
      <p:guideLst>
        <p:guide orient="horz" pos="2160"/>
        <p:guide pos="2880"/>
      </p:guideLst>
    </p:cSldViewPr>
  </p:slideViewPr>
  <p:notesTextViewPr>
    <p:cViewPr>
      <p:scale>
        <a:sx n="200" d="100"/>
        <a:sy n="2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48" d="100"/>
          <a:sy n="48" d="100"/>
        </p:scale>
        <p:origin x="-2928" y="-108"/>
      </p:cViewPr>
      <p:guideLst>
        <p:guide orient="horz" pos="3156"/>
        <p:guide pos="2169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7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4871" cy="501015"/>
          </a:xfrm>
          <a:prstGeom prst="rect">
            <a:avLst/>
          </a:prstGeom>
        </p:spPr>
        <p:txBody>
          <a:bodyPr vert="horz" lIns="96616" tIns="48308" rIns="96616" bIns="48308" rtlCol="0"/>
          <a:lstStyle>
            <a:lvl1pPr algn="l">
              <a:defRPr sz="13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901698" y="0"/>
            <a:ext cx="2984871" cy="501015"/>
          </a:xfrm>
          <a:prstGeom prst="rect">
            <a:avLst/>
          </a:prstGeom>
        </p:spPr>
        <p:txBody>
          <a:bodyPr vert="horz" lIns="96616" tIns="48308" rIns="96616" bIns="48308" rtlCol="0"/>
          <a:lstStyle>
            <a:lvl1pPr algn="r">
              <a:defRPr sz="13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45FDBBAB-23FE-417F-A581-2F7A5370AC2E}" type="datetimeFigureOut">
              <a:rPr lang="ru-RU"/>
              <a:pPr>
                <a:defRPr/>
              </a:pPr>
              <a:t>08.02.2022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39800" y="750888"/>
            <a:ext cx="5008563" cy="37576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16" tIns="48308" rIns="96616" bIns="48308" rtlCol="0" anchor="ctr"/>
          <a:lstStyle/>
          <a:p>
            <a:pPr lvl="0"/>
            <a:endParaRPr lang="ru-RU" noProof="0" smtClean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8817" y="4759643"/>
            <a:ext cx="5510530" cy="4509135"/>
          </a:xfrm>
          <a:prstGeom prst="rect">
            <a:avLst/>
          </a:prstGeom>
        </p:spPr>
        <p:txBody>
          <a:bodyPr vert="horz" lIns="96616" tIns="48308" rIns="96616" bIns="48308" rtlCol="0"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517546"/>
            <a:ext cx="2984871" cy="501015"/>
          </a:xfrm>
          <a:prstGeom prst="rect">
            <a:avLst/>
          </a:prstGeom>
        </p:spPr>
        <p:txBody>
          <a:bodyPr vert="horz" lIns="96616" tIns="48308" rIns="96616" bIns="48308" rtlCol="0" anchor="b"/>
          <a:lstStyle>
            <a:lvl1pPr algn="l">
              <a:defRPr sz="13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901698" y="9517546"/>
            <a:ext cx="2984871" cy="501015"/>
          </a:xfrm>
          <a:prstGeom prst="rect">
            <a:avLst/>
          </a:prstGeom>
        </p:spPr>
        <p:txBody>
          <a:bodyPr vert="horz" lIns="96616" tIns="48308" rIns="96616" bIns="48308" rtlCol="0" anchor="b"/>
          <a:lstStyle>
            <a:lvl1pPr algn="r">
              <a:defRPr sz="13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7F862A28-6ED0-4B52-A954-18267AFAF0D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28728950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>
                <a:solidFill>
                  <a:srgbClr val="C00000"/>
                </a:solidFill>
              </a:rPr>
              <a:t>Д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862A28-6ED0-4B52-A954-18267AFAF0DA}" type="slidenum">
              <a:rPr lang="ru-RU" smtClean="0"/>
              <a:pPr>
                <a:defRPr/>
              </a:pPr>
              <a:t>1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862A28-6ED0-4B52-A954-18267AFAF0DA}" type="slidenum">
              <a:rPr lang="ru-RU" smtClean="0"/>
              <a:pPr>
                <a:defRPr/>
              </a:pPr>
              <a:t>8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18596" y="434162"/>
            <a:ext cx="8306809" cy="3108960"/>
          </a:xfrm>
          <a:prstGeom prst="roundRect">
            <a:avLst>
              <a:gd name="adj" fmla="val 4578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722376" y="1820206"/>
            <a:ext cx="7772400" cy="1828800"/>
          </a:xfrm>
        </p:spPr>
        <p:txBody>
          <a:bodyPr lIns="45720" rIns="45720" bIns="45720"/>
          <a:lstStyle>
            <a:lvl1pPr algn="r">
              <a:defRPr sz="4500" b="1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0" name="Подзаголовок 19"/>
          <p:cNvSpPr>
            <a:spLocks noGrp="1"/>
          </p:cNvSpPr>
          <p:nvPr>
            <p:ph type="subTitle" idx="1"/>
          </p:nvPr>
        </p:nvSpPr>
        <p:spPr>
          <a:xfrm>
            <a:off x="722376" y="3685032"/>
            <a:ext cx="7772400" cy="914400"/>
          </a:xfrm>
        </p:spPr>
        <p:txBody>
          <a:bodyPr lIns="182880" tIns="0"/>
          <a:lstStyle>
            <a:lvl1pPr marL="36576" indent="0" algn="r">
              <a:spcBef>
                <a:spcPts val="0"/>
              </a:spcBef>
              <a:buNone/>
              <a:defRPr sz="2000">
                <a:solidFill>
                  <a:schemeClr val="bg2">
                    <a:shade val="2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F937D0A8-23DF-4F89-A0EE-E54B1F491655}" type="datetimeFigureOut">
              <a:rPr lang="ru-RU" smtClean="0"/>
              <a:pPr>
                <a:defRPr/>
              </a:pPr>
              <a:t>08.02.2022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9ABFA774-8D41-474C-8D93-9D3E6AA182CF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pic>
        <p:nvPicPr>
          <p:cNvPr id="9" name="Picture 2" descr="D:\фоны и шаблоны\х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2500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02920" y="530352"/>
            <a:ext cx="8183880" cy="4187952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54B1C334-5F66-46D9-89C2-ECA6D32F3675}" type="datetimeFigureOut">
              <a:rPr lang="ru-RU" smtClean="0"/>
              <a:pPr>
                <a:defRPr/>
              </a:pPr>
              <a:t>08.02.2022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6DC222A6-CD65-4B5E-99ED-9DB3B52E3FBD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533404"/>
            <a:ext cx="1981200" cy="5257799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33400" y="533402"/>
            <a:ext cx="5943600" cy="525780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1F44B49C-D48D-4EF4-B10F-EF79316E726C}" type="datetimeFigureOut">
              <a:rPr lang="ru-RU" smtClean="0"/>
              <a:pPr>
                <a:defRPr/>
              </a:pPr>
              <a:t>08.02.2022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953F3BF4-CD75-4B09-AFB7-3978D0BD563D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4187952"/>
          </a:xfrm>
        </p:spPr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86D17C1A-FE5F-476D-9F35-9E0398DE7366}" type="datetimeFigureOut">
              <a:rPr lang="ru-RU" smtClean="0"/>
              <a:pPr>
                <a:defRPr/>
              </a:pPr>
              <a:t>08.02.2022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76CCECAF-451B-4353-9287-CD7068141360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Скругленный прямоугольник 13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418596" y="434162"/>
            <a:ext cx="8306809" cy="4341329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8344" y="4928616"/>
            <a:ext cx="8183880" cy="676656"/>
          </a:xfrm>
        </p:spPr>
        <p:txBody>
          <a:bodyPr lIns="91440" bIns="0" anchor="b"/>
          <a:lstStyle>
            <a:lvl1pPr algn="l">
              <a:buNone/>
              <a:defRPr sz="3600" b="0" cap="none" baseline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68344" y="5624484"/>
            <a:ext cx="8183880" cy="420624"/>
          </a:xfrm>
        </p:spPr>
        <p:txBody>
          <a:bodyPr lIns="118872" tIns="0" anchor="t"/>
          <a:lstStyle>
            <a:lvl1pPr marL="0" marR="36576" indent="0" algn="l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1">
                    <a:shade val="50000"/>
                    <a:satMod val="110000"/>
                  </a:schemeClr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D99ACC4B-5EC8-42CC-9899-89ECB01F3AB4}" type="datetimeFigureOut">
              <a:rPr lang="ru-RU" smtClean="0"/>
              <a:pPr>
                <a:defRPr/>
              </a:pPr>
              <a:t>08.02.2022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9247ECC9-64F3-419E-B8CF-F0438FCFF648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514352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755360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98305D67-570B-4433-9FD6-513603177EA6}" type="datetimeFigureOut">
              <a:rPr lang="ru-RU" smtClean="0"/>
              <a:pPr>
                <a:defRPr/>
              </a:pPr>
              <a:t>08.02.2022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D7F97072-7E32-4CF3-9026-9627B74C26DC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 anchor="b"/>
          <a:lstStyle>
            <a:lvl1pPr>
              <a:defRPr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7224" y="579438"/>
            <a:ext cx="3931920" cy="792162"/>
          </a:xfrm>
        </p:spPr>
        <p:txBody>
          <a:bodyPr lIns="146304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52169" y="579438"/>
            <a:ext cx="3931920" cy="792162"/>
          </a:xfrm>
        </p:spPr>
        <p:txBody>
          <a:bodyPr lIns="137160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607224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52169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D70574F4-9C83-4767-A878-AEF4890CAF19}" type="datetimeFigureOut">
              <a:rPr lang="ru-RU" smtClean="0"/>
              <a:pPr>
                <a:defRPr/>
              </a:pPr>
              <a:t>08.02.2022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217663E2-E77D-4164-ADF3-CC589133A738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73C9AE3E-F5E1-465C-BB27-95C985795CE7}" type="datetimeFigureOut">
              <a:rPr lang="ru-RU" smtClean="0"/>
              <a:pPr>
                <a:defRPr/>
              </a:pPr>
              <a:t>08.02.2022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258D88F9-6A4B-4569-B371-FFB3571D6019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B8CF9474-A9A0-4E4C-863D-CAC3F9F8BB50}" type="datetimeFigureOut">
              <a:rPr lang="ru-RU" smtClean="0"/>
              <a:pPr>
                <a:defRPr/>
              </a:pPr>
              <a:t>08.02.2022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414931E4-AD4D-4F62-B19C-F73BF4A2A447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38784" y="533400"/>
            <a:ext cx="2971800" cy="914400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538847" y="1447802"/>
            <a:ext cx="2971800" cy="4206112"/>
          </a:xfrm>
        </p:spPr>
        <p:txBody>
          <a:bodyPr lIns="91440"/>
          <a:lstStyle>
            <a:lvl1pPr marL="18288" marR="18288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tx1"/>
                </a:solidFill>
              </a:defRPr>
            </a:lvl2pPr>
            <a:lvl3pPr>
              <a:buNone/>
              <a:defRPr sz="1000">
                <a:solidFill>
                  <a:schemeClr val="tx1"/>
                </a:solidFill>
              </a:defRPr>
            </a:lvl3pPr>
            <a:lvl4pPr>
              <a:buNone/>
              <a:defRPr sz="900">
                <a:solidFill>
                  <a:schemeClr val="tx1"/>
                </a:solidFill>
              </a:defRPr>
            </a:lvl4pPr>
            <a:lvl5pPr>
              <a:buNone/>
              <a:defRPr sz="900">
                <a:solidFill>
                  <a:schemeClr val="tx1"/>
                </a:solidFill>
              </a:defRPr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761372" y="930144"/>
            <a:ext cx="4626159" cy="4724402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6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buNone/>
              <a:defRPr/>
            </a:lvl6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D7C058C1-B6DE-423E-80F2-41FF033EA4E8}" type="datetimeFigureOut">
              <a:rPr lang="ru-RU" smtClean="0"/>
              <a:pPr>
                <a:defRPr/>
              </a:pPr>
              <a:t>08.02.2022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6BA87862-F67F-4A81-B72D-9D5FD5C53D4E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с одним скругленным углом 10"/>
          <p:cNvSpPr/>
          <p:nvPr/>
        </p:nvSpPr>
        <p:spPr>
          <a:xfrm>
            <a:off x="6400800" y="434162"/>
            <a:ext cx="2324605" cy="4343400"/>
          </a:xfrm>
          <a:prstGeom prst="round1Rect">
            <a:avLst>
              <a:gd name="adj" fmla="val 2748"/>
            </a:avLst>
          </a:prstGeom>
          <a:solidFill>
            <a:srgbClr val="1C1C1C"/>
          </a:soli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012056"/>
            <a:ext cx="8229600" cy="1051560"/>
          </a:xfrm>
        </p:spPr>
        <p:txBody>
          <a:bodyPr anchor="t"/>
          <a:lstStyle>
            <a:lvl1pPr algn="l">
              <a:buNone/>
              <a:defRPr sz="3600" b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grayWhite">
          <a:xfrm>
            <a:off x="6462712" y="533400"/>
            <a:ext cx="2240280" cy="4211480"/>
          </a:xfrm>
        </p:spPr>
        <p:txBody>
          <a:bodyPr lIns="91440"/>
          <a:lstStyle>
            <a:lvl1pPr marL="45720" indent="0" algn="l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>
                <a:solidFill>
                  <a:srgbClr val="FFFFFF"/>
                </a:solidFill>
              </a:defRPr>
            </a:lvl2pPr>
            <a:lvl3pPr>
              <a:defRPr sz="1000">
                <a:solidFill>
                  <a:srgbClr val="FFFFFF"/>
                </a:solidFill>
              </a:defRPr>
            </a:lvl3pPr>
            <a:lvl4pPr>
              <a:defRPr sz="900">
                <a:solidFill>
                  <a:srgbClr val="FFFFFF"/>
                </a:solidFill>
              </a:defRPr>
            </a:lvl4pPr>
            <a:lvl5pPr>
              <a:defRPr sz="900">
                <a:solidFill>
                  <a:srgbClr val="FFFFFF"/>
                </a:solidFill>
              </a:defRPr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C3B8C3E1-0B6B-4457-A0C5-5132C9B9E41F}" type="datetimeFigureOut">
              <a:rPr lang="ru-RU" smtClean="0"/>
              <a:pPr>
                <a:defRPr/>
              </a:pPr>
              <a:t>08.02.2022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4F283379-6273-4FAD-95A4-5A8C59612981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21480" y="435768"/>
            <a:ext cx="5925312" cy="4343400"/>
          </a:xfrm>
          <a:prstGeom prst="snipRoundRect">
            <a:avLst>
              <a:gd name="adj1" fmla="val 1040"/>
              <a:gd name="adj2" fmla="val 0"/>
            </a:avLst>
          </a:prstGeom>
          <a:solidFill>
            <a:schemeClr val="bg2">
              <a:shade val="1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EF8A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18596" y="434162"/>
            <a:ext cx="8306809" cy="5486400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502920" y="4985590"/>
            <a:ext cx="8183880" cy="1051560"/>
          </a:xfrm>
          <a:prstGeom prst="rect">
            <a:avLst/>
          </a:prstGeom>
        </p:spPr>
        <p:txBody>
          <a:bodyPr vert="horz" anchor="b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502920" y="530352"/>
            <a:ext cx="8183880" cy="4187952"/>
          </a:xfrm>
          <a:prstGeom prst="rect">
            <a:avLst/>
          </a:prstGeom>
        </p:spPr>
        <p:txBody>
          <a:bodyPr vert="horz" lIns="182880" tIns="91440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2"/>
          </p:nvPr>
        </p:nvSpPr>
        <p:spPr>
          <a:xfrm>
            <a:off x="3776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pPr>
              <a:defRPr/>
            </a:pPr>
            <a:fld id="{87ECAA27-4454-49A0-87E8-FE6C9B26DF03}" type="datetimeFigureOut">
              <a:rPr lang="ru-RU" smtClean="0"/>
              <a:pPr>
                <a:defRPr/>
              </a:pPr>
              <a:t>08.02.2022</a:t>
            </a:fld>
            <a:endParaRPr lang="ru-RU"/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3"/>
          </p:nvPr>
        </p:nvSpPr>
        <p:spPr>
          <a:xfrm>
            <a:off x="6062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348328" y="61118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pPr>
              <a:defRPr/>
            </a:pPr>
            <a:fld id="{3BA2EBBE-E81E-41FA-BEB0-3F88DDB20153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875" r:id="rId1"/>
    <p:sldLayoutId id="2147484876" r:id="rId2"/>
    <p:sldLayoutId id="2147484877" r:id="rId3"/>
    <p:sldLayoutId id="2147484878" r:id="rId4"/>
    <p:sldLayoutId id="2147484879" r:id="rId5"/>
    <p:sldLayoutId id="2147484880" r:id="rId6"/>
    <p:sldLayoutId id="2147484881" r:id="rId7"/>
    <p:sldLayoutId id="2147484882" r:id="rId8"/>
    <p:sldLayoutId id="2147484883" r:id="rId9"/>
    <p:sldLayoutId id="2147484884" r:id="rId10"/>
    <p:sldLayoutId id="2147484885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b="1" kern="1200">
          <a:solidFill>
            <a:schemeClr val="accent1">
              <a:tint val="88000"/>
              <a:satMod val="150000"/>
            </a:schemeClr>
          </a:solidFill>
          <a:effectLst>
            <a:outerShdw blurRad="53975" dist="22860" dir="5400000" algn="tl" rotWithShape="0">
              <a:srgbClr val="000000">
                <a:alpha val="5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65176" indent="-265176" algn="l" rtl="0" eaLnBrk="1" latinLnBrk="0" hangingPunct="1">
        <a:spcBef>
          <a:spcPts val="250"/>
        </a:spcBef>
        <a:buClr>
          <a:schemeClr val="accent1"/>
        </a:buClr>
        <a:buSzPct val="80000"/>
        <a:buFont typeface="Wingdings 2"/>
        <a:buChar char=""/>
        <a:defRPr kumimoji="0" sz="2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48640" indent="-201168" algn="l" rtl="0" eaLnBrk="1" latinLnBrk="0" hangingPunct="1">
        <a:spcBef>
          <a:spcPts val="250"/>
        </a:spcBef>
        <a:buClr>
          <a:schemeClr val="accent1"/>
        </a:buClr>
        <a:buSzPct val="100000"/>
        <a:buFont typeface="Verdana"/>
        <a:buChar char="◦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86384" indent="-182880" algn="l" rtl="0" eaLnBrk="1" latinLnBrk="0" hangingPunct="1">
        <a:spcBef>
          <a:spcPts val="250"/>
        </a:spcBef>
        <a:buClr>
          <a:schemeClr val="accent2">
            <a:tint val="85000"/>
            <a:satMod val="285000"/>
          </a:schemeClr>
        </a:buClr>
        <a:buSzPct val="100000"/>
        <a:buFont typeface="Wingdings 2"/>
        <a:buChar char="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4128" indent="-182880" algn="l" rtl="0" eaLnBrk="1" latinLnBrk="0" hangingPunct="1">
        <a:spcBef>
          <a:spcPts val="230"/>
        </a:spcBef>
        <a:buClr>
          <a:schemeClr val="accent2">
            <a:tint val="85000"/>
            <a:satMod val="285000"/>
          </a:schemeClr>
        </a:buClr>
        <a:buSzPct val="112000"/>
        <a:buFont typeface="Verdana"/>
        <a:buChar char="◦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00784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spcBef>
          <a:spcPts val="257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48840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oleObject" Target="../embeddings/oleObject1.bin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34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37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4" Type="http://schemas.openxmlformats.org/officeDocument/2006/relationships/oleObject" Target="../embeddings/oleObject4.bin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11560" y="3068960"/>
            <a:ext cx="7776864" cy="341632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buClr>
                <a:schemeClr val="accent6">
                  <a:lumMod val="75000"/>
                </a:schemeClr>
              </a:buClr>
              <a:defRPr/>
            </a:pPr>
            <a:r>
              <a:rPr lang="ru-RU" alt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Профессиональное образование</a:t>
            </a:r>
            <a:r>
              <a:rPr lang="ru-RU" alt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alt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высшее, Мордовский государственный педагогический институт им. М. Е. </a:t>
            </a:r>
            <a:r>
              <a:rPr lang="ru-RU" altLang="ru-RU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Евсевьева</a:t>
            </a:r>
            <a:endParaRPr lang="ru-RU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auto">
              <a:spcBef>
                <a:spcPts val="0"/>
              </a:spcBef>
              <a:buClr>
                <a:schemeClr val="accent6">
                  <a:lumMod val="75000"/>
                </a:schemeClr>
              </a:buClr>
              <a:defRPr/>
            </a:pP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Специальность: «Дошкольное образование»</a:t>
            </a:r>
          </a:p>
          <a:p>
            <a:pPr fontAlgn="auto">
              <a:spcBef>
                <a:spcPts val="0"/>
              </a:spcBef>
              <a:buClr>
                <a:schemeClr val="accent6">
                  <a:lumMod val="75000"/>
                </a:schemeClr>
              </a:buClr>
              <a:defRPr/>
            </a:pP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Квалификация: бакалавр</a:t>
            </a:r>
          </a:p>
          <a:p>
            <a:pPr fontAlgn="auto">
              <a:spcBef>
                <a:spcPts val="0"/>
              </a:spcBef>
              <a:buClr>
                <a:schemeClr val="accent6">
                  <a:lumMod val="75000"/>
                </a:schemeClr>
              </a:buClr>
              <a:defRPr/>
            </a:pP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Диплом: 2780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auto">
              <a:buClr>
                <a:schemeClr val="accent6">
                  <a:lumMod val="75000"/>
                </a:schemeClr>
              </a:buClr>
              <a:defRPr/>
            </a:pP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Дата выдачи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08.07.2019г.</a:t>
            </a:r>
          </a:p>
          <a:p>
            <a:pPr marL="274320" indent="-274320" fontAlgn="auto">
              <a:spcAft>
                <a:spcPts val="0"/>
              </a:spcAft>
              <a:buClr>
                <a:schemeClr val="accent1">
                  <a:lumMod val="75000"/>
                </a:schemeClr>
              </a:buClr>
              <a:defRPr/>
            </a:pPr>
            <a:r>
              <a:rPr lang="ru-RU" alt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Общий </a:t>
            </a:r>
            <a:r>
              <a:rPr lang="ru-RU" alt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трудовой </a:t>
            </a:r>
            <a:r>
              <a:rPr lang="ru-RU" alt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стаж:</a:t>
            </a:r>
            <a:r>
              <a:rPr lang="en-US" alt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26</a:t>
            </a:r>
            <a:r>
              <a:rPr lang="en-US" alt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лет</a:t>
            </a:r>
            <a:endParaRPr lang="ru-RU" alt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74320" indent="-274320" fontAlgn="auto"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Wingdings 2" pitchFamily="18" charset="2"/>
              <a:buNone/>
              <a:defRPr/>
            </a:pPr>
            <a:r>
              <a:rPr lang="ru-RU" alt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Стаж </a:t>
            </a:r>
            <a:r>
              <a:rPr lang="ru-RU" alt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педагогической работы: </a:t>
            </a:r>
            <a:r>
              <a:rPr lang="ru-RU" alt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года</a:t>
            </a:r>
            <a:endParaRPr lang="ru-RU" alt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74320" indent="-274320" fontAlgn="auto"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Wingdings 2" pitchFamily="18" charset="2"/>
              <a:buNone/>
              <a:defRPr/>
            </a:pPr>
            <a:r>
              <a:rPr lang="ru-RU" alt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данном </a:t>
            </a:r>
            <a:r>
              <a:rPr lang="ru-RU" alt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учреждении: 14 лет</a:t>
            </a:r>
            <a:endParaRPr lang="ru-RU" alt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74320" indent="-274320" fontAlgn="auto"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Wingdings 2" pitchFamily="18" charset="2"/>
              <a:buNone/>
              <a:defRPr/>
            </a:pPr>
            <a:r>
              <a:rPr lang="ru-RU" alt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Занимаемая </a:t>
            </a:r>
            <a:r>
              <a:rPr lang="ru-RU" alt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должность: </a:t>
            </a:r>
            <a:r>
              <a:rPr lang="ru-RU" alt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</a:t>
            </a:r>
          </a:p>
          <a:p>
            <a:pPr marL="274320" indent="-274320" fontAlgn="auto"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Wingdings 2" pitchFamily="18" charset="2"/>
              <a:buNone/>
              <a:defRPr/>
            </a:pPr>
            <a:r>
              <a:rPr lang="ru-RU" alt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Квалификационная категория: на соответствии занимаемой должности Приказ от 21.07.2021 №512а</a:t>
            </a:r>
            <a:endParaRPr lang="ru-RU" alt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75" name="Прямоугольник 4"/>
          <p:cNvSpPr>
            <a:spLocks noChangeArrowheads="1"/>
          </p:cNvSpPr>
          <p:nvPr/>
        </p:nvSpPr>
        <p:spPr bwMode="auto">
          <a:xfrm>
            <a:off x="179388" y="332656"/>
            <a:ext cx="896461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1" lang="ru-RU" altLang="ru-RU" sz="1800" b="1" dirty="0" smtClean="0">
                <a:solidFill>
                  <a:srgbClr val="C00000"/>
                </a:solidFill>
                <a:latin typeface="Times New Roman" pitchFamily="18" charset="0"/>
              </a:rPr>
              <a:t>Министерство </a:t>
            </a:r>
            <a:r>
              <a:rPr kumimoji="1" lang="ru-RU" altLang="ru-RU" sz="1800" b="1" dirty="0">
                <a:solidFill>
                  <a:srgbClr val="C00000"/>
                </a:solidFill>
                <a:latin typeface="Times New Roman" pitchFamily="18" charset="0"/>
              </a:rPr>
              <a:t>образования Республики Мордовия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67544" y="764705"/>
            <a:ext cx="6408712" cy="1877437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ru-RU" sz="4400" b="1" kern="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Портфолио</a:t>
            </a:r>
            <a:endParaRPr lang="ru-RU" sz="4400" b="1" kern="0" dirty="0" smtClean="0">
              <a:solidFill>
                <a:srgbClr val="00206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kern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Потаповой Натальи Геннадьевны,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kern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4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воспитателя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МДОУ «Детский сад №</a:t>
            </a:r>
            <a:r>
              <a:rPr lang="ru-RU" sz="2400" b="1" kern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98» г.о.Саранск</a:t>
            </a:r>
            <a:endParaRPr lang="ru-RU" sz="2400" b="1" kern="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3794" name="Picture 2" descr="ПОТАПОВА Наталья Геннадьевна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000891" y="714356"/>
            <a:ext cx="1695029" cy="221457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1\Desktop\все грамоты\aa5e2fe7df72712128e1e8d6cf57a6a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357166"/>
            <a:ext cx="8643998" cy="630319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1\Desktop\все грамоты\участие в конференции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428604"/>
            <a:ext cx="8572560" cy="623259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2" descr="C:\Users\1\Desktop\IMG_007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1214422"/>
            <a:ext cx="4286280" cy="535785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957615" y="500042"/>
            <a:ext cx="540059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ru-RU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Международный уровень</a:t>
            </a:r>
            <a:endParaRPr lang="ru-RU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7827" name="Picture 3" descr="C:\Users\1\Desktop\IMG_007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1285860"/>
            <a:ext cx="4286280" cy="528641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59632" y="1556792"/>
            <a:ext cx="7560840" cy="28964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200000"/>
              </a:lnSpc>
              <a:spcBef>
                <a:spcPct val="0"/>
              </a:spcBef>
            </a:pPr>
            <a:r>
              <a:rPr lang="ru-RU" altLang="ru-RU" sz="3200" b="1" i="1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4. Результаты участия воспитанников: конкурсах; выставках; турнирах; соревнованиях; акциях; фестивалях. </a:t>
            </a:r>
            <a:endParaRPr lang="ru-RU" altLang="ru-RU" sz="3200" u="sng" dirty="0">
              <a:solidFill>
                <a:srgbClr val="002060"/>
              </a:solidFill>
              <a:latin typeface="Arial" pitchFamily="34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1" descr="C:\Users\1\Desktop\IMG_006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357166"/>
            <a:ext cx="4429156" cy="6215106"/>
          </a:xfrm>
          <a:prstGeom prst="rect">
            <a:avLst/>
          </a:prstGeom>
          <a:noFill/>
        </p:spPr>
      </p:pic>
      <p:pic>
        <p:nvPicPr>
          <p:cNvPr id="18434" name="Picture 2" descr="C:\Users\1\Desktop\IMG_006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4876" y="357166"/>
            <a:ext cx="4143404" cy="621510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4031582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9552" y="1268760"/>
            <a:ext cx="7933115" cy="511256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43608" y="548680"/>
            <a:ext cx="70567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 smtClean="0">
                <a:solidFill>
                  <a:schemeClr val="accent3"/>
                </a:solidFill>
              </a:rPr>
              <a:t>Победы и призовые места в очных муниципальных мероприятиях</a:t>
            </a:r>
            <a:endParaRPr lang="ru-RU" b="1" i="1" dirty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655374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3528" y="360492"/>
            <a:ext cx="8568952" cy="6137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30211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3528" y="404664"/>
            <a:ext cx="8568952" cy="6092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970861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1\Desktop\фото для аттестации\IMG_003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285728"/>
            <a:ext cx="8572560" cy="621510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3528" y="332656"/>
            <a:ext cx="8496944" cy="6192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4535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9629" y="1052736"/>
            <a:ext cx="8505544" cy="4464496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Инновационный педагогический опыт </a:t>
            </a:r>
            <a:r>
              <a:rPr lang="ru-RU" altLang="ru-RU" sz="32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sz="32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размещен </a:t>
            </a:r>
            <a:r>
              <a:rPr lang="ru-RU" altLang="ru-RU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 сайте  </a:t>
            </a:r>
            <a:br>
              <a:rPr lang="ru-RU" altLang="ru-RU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МДОУ «Детский сад №</a:t>
            </a:r>
            <a:r>
              <a:rPr lang="ru-RU" alt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98»</a:t>
            </a:r>
            <a:r>
              <a:rPr lang="en-US" altLang="ru-RU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https://nsportal.ru/potapova-n-g</a:t>
            </a:r>
            <a:r>
              <a:rPr lang="ru-RU" sz="3200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3200" b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sz="3200" b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altLang="ru-RU" sz="32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https://ds98sar.schoolrm.ru/sveden/employees/11240/181980</a:t>
            </a:r>
            <a:r>
              <a:rPr lang="en-US" altLang="ru-RU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ru-RU" altLang="ru-RU" sz="3200" b="1" cap="none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sz="3200" b="1" cap="none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32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499015" y="4365104"/>
            <a:ext cx="600677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3200" b="1" u="sng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971600" y="3284984"/>
            <a:ext cx="74888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b="1" u="sng" dirty="0" smtClean="0">
              <a:solidFill>
                <a:schemeClr val="accent3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b="1" u="sng" dirty="0" smtClean="0">
              <a:solidFill>
                <a:schemeClr val="accent3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83105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8775" y="661988"/>
            <a:ext cx="8424863" cy="5395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75979593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8297" y="254233"/>
            <a:ext cx="7999413" cy="1017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 descr="C:\Users\1\Desktop\все грамоты\f315af18ab813b127f50ec8196e0142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7" y="1071546"/>
            <a:ext cx="4143403" cy="5500726"/>
          </a:xfrm>
          <a:prstGeom prst="rect">
            <a:avLst/>
          </a:prstGeom>
          <a:noFill/>
        </p:spPr>
      </p:pic>
      <p:pic>
        <p:nvPicPr>
          <p:cNvPr id="5123" name="Picture 3" descr="C:\Users\1\Desktop\все грамоты\b208a4f46c19911d0c9ecad25b87a57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3438" y="1071546"/>
            <a:ext cx="4143404" cy="550072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528344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1\Desktop\все грамоты\e266438bfb09e082f67134ee5b7224e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0562" y="285728"/>
            <a:ext cx="4357718" cy="6357982"/>
          </a:xfrm>
          <a:prstGeom prst="rect">
            <a:avLst/>
          </a:prstGeom>
          <a:noFill/>
        </p:spPr>
      </p:pic>
      <p:graphicFrame>
        <p:nvGraphicFramePr>
          <p:cNvPr id="10241" name="Object 1"/>
          <p:cNvGraphicFramePr>
            <a:graphicFrameLocks noChangeAspect="1"/>
          </p:cNvGraphicFramePr>
          <p:nvPr/>
        </p:nvGraphicFramePr>
        <p:xfrm>
          <a:off x="214281" y="357166"/>
          <a:ext cx="4429157" cy="6143625"/>
        </p:xfrm>
        <a:graphic>
          <a:graphicData uri="http://schemas.openxmlformats.org/presentationml/2006/ole">
            <p:oleObj spid="_x0000_s10241" name="Acrobat Document" r:id="rId4" imgW="5667119" imgH="8019810" progId="AcroExch.Document.7">
              <p:embed/>
            </p:oleObj>
          </a:graphicData>
        </a:graphic>
      </p:graphicFrame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86000" y="357167"/>
            <a:ext cx="4572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b="1" i="1" dirty="0" smtClean="0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Победы и призовые места в очных Всероссийских мероприятиях</a:t>
            </a:r>
            <a:endParaRPr lang="ru-RU" altLang="ru-RU" dirty="0">
              <a:solidFill>
                <a:schemeClr val="accent3"/>
              </a:solidFill>
            </a:endParaRPr>
          </a:p>
        </p:txBody>
      </p:sp>
      <p:pic>
        <p:nvPicPr>
          <p:cNvPr id="3" name="Picture 2" descr="C:\Users\1\Desktop\фото для аттестации\IMG_003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0298" y="1000108"/>
            <a:ext cx="4214842" cy="542928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547664" y="332656"/>
            <a:ext cx="734481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spcBef>
                <a:spcPct val="0"/>
              </a:spcBef>
            </a:pPr>
            <a:r>
              <a:rPr lang="ru-RU" altLang="ru-RU" sz="3200" b="1" i="1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5. Наличие авторских программ, методических пособий</a:t>
            </a:r>
          </a:p>
        </p:txBody>
      </p:sp>
      <p:pic>
        <p:nvPicPr>
          <p:cNvPr id="10242" name="Picture 2" descr="C:\Users\1\Desktop\IMG_003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00562" y="1428736"/>
            <a:ext cx="4357718" cy="5072098"/>
          </a:xfrm>
          <a:prstGeom prst="rect">
            <a:avLst/>
          </a:prstGeom>
          <a:noFill/>
        </p:spPr>
      </p:pic>
      <p:pic>
        <p:nvPicPr>
          <p:cNvPr id="58369" name="Picture 1" descr="C:\Users\1\Desktop\IMG_005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1428736"/>
            <a:ext cx="4286280" cy="514353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4122472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27584" y="1412776"/>
            <a:ext cx="7632848" cy="36971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ru-RU" altLang="ru-RU" sz="3200" b="1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6.Выступления на заседаниях методических советов, научно-практических конференциях, педагогических чтениях , семинарах, секциях , форумах</a:t>
            </a:r>
          </a:p>
        </p:txBody>
      </p:sp>
    </p:spTree>
    <p:extLst>
      <p:ext uri="{BB962C8B-B14F-4D97-AF65-F5344CB8AC3E}">
        <p14:creationId xmlns:p14="http://schemas.microsoft.com/office/powerpoint/2010/main" xmlns="" val="1666695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75856" y="260648"/>
            <a:ext cx="696652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2400" b="1" i="1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Уровень образовательной организации </a:t>
            </a:r>
            <a:r>
              <a:rPr lang="ru-RU" altLang="ru-RU" sz="2000" dirty="0">
                <a:solidFill>
                  <a:schemeClr val="accent3"/>
                </a:solidFill>
                <a:latin typeface="Arial Black" pitchFamily="34" charset="0"/>
              </a:rPr>
              <a:t/>
            </a:r>
            <a:br>
              <a:rPr lang="ru-RU" altLang="ru-RU" sz="2000" dirty="0">
                <a:solidFill>
                  <a:schemeClr val="accent3"/>
                </a:solidFill>
                <a:latin typeface="Arial Black" pitchFamily="34" charset="0"/>
              </a:rPr>
            </a:br>
            <a:endParaRPr lang="ru-RU" dirty="0">
              <a:solidFill>
                <a:schemeClr val="accent3"/>
              </a:solidFill>
            </a:endParaRPr>
          </a:p>
        </p:txBody>
      </p:sp>
      <p:pic>
        <p:nvPicPr>
          <p:cNvPr id="56321" name="Picture 1" descr="C:\Users\1\Desktop\IMG_005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0298" y="857232"/>
            <a:ext cx="4643452" cy="550072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789834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4" y="1700808"/>
            <a:ext cx="8676456" cy="21394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200000"/>
              </a:lnSpc>
              <a:spcBef>
                <a:spcPct val="0"/>
              </a:spcBef>
            </a:pPr>
            <a:r>
              <a:rPr lang="ru-RU" altLang="ru-RU" sz="3600" b="1" i="1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7. Проведение открытых занятий  </a:t>
            </a:r>
          </a:p>
          <a:p>
            <a:pPr algn="ctr">
              <a:lnSpc>
                <a:spcPct val="200000"/>
              </a:lnSpc>
              <a:spcBef>
                <a:spcPct val="0"/>
              </a:spcBef>
            </a:pPr>
            <a:r>
              <a:rPr lang="ru-RU" altLang="ru-RU" sz="3600" b="1" i="1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мастер-классов, мероприятий</a:t>
            </a:r>
          </a:p>
        </p:txBody>
      </p:sp>
    </p:spTree>
    <p:extLst>
      <p:ext uri="{BB962C8B-B14F-4D97-AF65-F5344CB8AC3E}">
        <p14:creationId xmlns:p14="http://schemas.microsoft.com/office/powerpoint/2010/main" xmlns="" val="2638558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987824" y="260648"/>
            <a:ext cx="64807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2400" b="1" i="1" dirty="0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Уровень образовательной </a:t>
            </a:r>
            <a:r>
              <a:rPr lang="ru-RU" altLang="ru-RU" sz="2400" b="1" i="1" dirty="0" smtClean="0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организации</a:t>
            </a:r>
            <a:endParaRPr lang="ru-RU" altLang="ru-RU" sz="2400" i="1" dirty="0">
              <a:solidFill>
                <a:schemeClr val="accent3"/>
              </a:solidFill>
            </a:endParaRPr>
          </a:p>
        </p:txBody>
      </p:sp>
      <p:pic>
        <p:nvPicPr>
          <p:cNvPr id="54273" name="Picture 1" descr="C:\Users\1\Desktop\IMG_006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71736" y="642918"/>
            <a:ext cx="4143404" cy="578647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881531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979929" y="428604"/>
            <a:ext cx="4806781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altLang="ru-RU" sz="2400" b="1" i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8. Экспертная деятельность</a:t>
            </a:r>
          </a:p>
          <a:p>
            <a:pPr algn="ctr">
              <a:spcBef>
                <a:spcPct val="0"/>
              </a:spcBef>
            </a:pPr>
            <a:endParaRPr lang="ru-RU" altLang="ru-RU" b="1" i="1" u="sng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ct val="0"/>
              </a:spcBef>
            </a:pPr>
            <a:r>
              <a:rPr lang="ru-RU" altLang="ru-RU" sz="2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Международный уровень</a:t>
            </a:r>
            <a:endParaRPr lang="ru-RU" altLang="ru-RU" sz="28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60418" name="Object 2"/>
          <p:cNvGraphicFramePr>
            <a:graphicFrameLocks noChangeAspect="1"/>
          </p:cNvGraphicFramePr>
          <p:nvPr/>
        </p:nvGraphicFramePr>
        <p:xfrm>
          <a:off x="428596" y="1857363"/>
          <a:ext cx="4714908" cy="4143405"/>
        </p:xfrm>
        <a:graphic>
          <a:graphicData uri="http://schemas.openxmlformats.org/presentationml/2006/ole">
            <p:oleObj spid="_x0000_s60418" name="Acrobat Document" r:id="rId3" imgW="8019977" imgH="5667300" progId="AcroExch.Document.7">
              <p:embed/>
            </p:oleObj>
          </a:graphicData>
        </a:graphic>
      </p:graphicFrame>
      <p:pic>
        <p:nvPicPr>
          <p:cNvPr id="60419" name="Picture 3" descr="C:\Users\1\Downloads\cb59d71e02ae0b9c33533c34d50d2df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86380" y="1500174"/>
            <a:ext cx="3474720" cy="491166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Picture 1" descr="C:\Users\1\Desktop\Справка На антиплагиат1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285729"/>
            <a:ext cx="8715436" cy="628654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783105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71472" y="785794"/>
            <a:ext cx="7929618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altLang="ru-RU" sz="4000" b="1" i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9. Общественно-педагогическая активность педагога : участие в комиссиях, педагогических сообществах, в жюри конкурсов</a:t>
            </a:r>
            <a:endParaRPr lang="ru-RU" altLang="ru-RU" sz="4000" b="1" i="1" u="sng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5" name="Picture 1" descr="C:\Users\1\Desktop\IMG_007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28860" y="928670"/>
            <a:ext cx="4357718" cy="5572164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3000364" y="357166"/>
            <a:ext cx="400052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altLang="ru-RU" sz="2800" b="1" i="1" dirty="0" smtClean="0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Член профкома</a:t>
            </a:r>
            <a:endParaRPr lang="ru-RU" altLang="ru-RU" sz="2800" b="1" i="1" dirty="0">
              <a:solidFill>
                <a:schemeClr val="accent3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85918" y="428604"/>
            <a:ext cx="664373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3600" b="1" i="1" dirty="0" smtClean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Международный  уровень</a:t>
            </a:r>
            <a:endParaRPr lang="ru-RU" sz="3600" b="1" i="1" dirty="0">
              <a:solidFill>
                <a:schemeClr val="accent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1442" name="Object 2"/>
          <p:cNvGraphicFramePr>
            <a:graphicFrameLocks noChangeAspect="1"/>
          </p:cNvGraphicFramePr>
          <p:nvPr/>
        </p:nvGraphicFramePr>
        <p:xfrm>
          <a:off x="561975" y="1285860"/>
          <a:ext cx="4367215" cy="4976828"/>
        </p:xfrm>
        <a:graphic>
          <a:graphicData uri="http://schemas.openxmlformats.org/presentationml/2006/ole">
            <p:oleObj spid="_x0000_s61442" name="Acrobat Document" r:id="rId3" imgW="8019977" imgH="5667300" progId="AcroExch.Document.7">
              <p:embed/>
            </p:oleObj>
          </a:graphicData>
        </a:graphic>
      </p:graphicFrame>
      <p:pic>
        <p:nvPicPr>
          <p:cNvPr id="61443" name="Picture 3" descr="C:\Users\1\Downloads\7416e949a159720e6cf823ef8a55ef9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0628" y="1214422"/>
            <a:ext cx="3714776" cy="528641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560" y="260648"/>
            <a:ext cx="824440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altLang="ru-RU" sz="3200" b="1" i="1" u="sng" dirty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10. Позитивные результаты работы с воспитанниками</a:t>
            </a:r>
          </a:p>
        </p:txBody>
      </p:sp>
      <p:pic>
        <p:nvPicPr>
          <p:cNvPr id="53249" name="Picture 1" descr="C:\Users\1\Desktop\IMG_006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357298"/>
            <a:ext cx="4429156" cy="5214974"/>
          </a:xfrm>
          <a:prstGeom prst="rect">
            <a:avLst/>
          </a:prstGeom>
          <a:noFill/>
        </p:spPr>
      </p:pic>
      <p:pic>
        <p:nvPicPr>
          <p:cNvPr id="53250" name="Picture 2" descr="C:\Users\1\Desktop\IMG_006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1357298"/>
            <a:ext cx="4143404" cy="521497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85018335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5" name="Picture 1" descr="C:\Users\1\Desktop\IMG_006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357166"/>
            <a:ext cx="4214842" cy="6215106"/>
          </a:xfrm>
          <a:prstGeom prst="rect">
            <a:avLst/>
          </a:prstGeom>
          <a:noFill/>
        </p:spPr>
      </p:pic>
      <p:pic>
        <p:nvPicPr>
          <p:cNvPr id="52226" name="Picture 2" descr="C:\Users\1\Desktop\IMG_006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0562" y="357166"/>
            <a:ext cx="4357718" cy="621510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31640" y="260648"/>
            <a:ext cx="797463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altLang="ru-RU" sz="3200" b="1" i="1" u="sng" dirty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11. Качество взаимодействия с родителями</a:t>
            </a:r>
          </a:p>
        </p:txBody>
      </p:sp>
      <p:pic>
        <p:nvPicPr>
          <p:cNvPr id="51201" name="Picture 1" descr="C:\Users\1\Desktop\IMG_006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357298"/>
            <a:ext cx="4286280" cy="5143536"/>
          </a:xfrm>
          <a:prstGeom prst="rect">
            <a:avLst/>
          </a:prstGeom>
          <a:noFill/>
        </p:spPr>
      </p:pic>
      <p:pic>
        <p:nvPicPr>
          <p:cNvPr id="51202" name="Picture 2" descr="C:\Users\1\Desktop\IMG_007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0562" y="1357298"/>
            <a:ext cx="4357718" cy="514353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49515251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7" name="Picture 1" descr="C:\Users\1\Desktop\IMG_006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71736" y="428604"/>
            <a:ext cx="4572014" cy="600079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4792769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547664" y="188640"/>
            <a:ext cx="799288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altLang="ru-RU" sz="3200" b="1" i="1" u="sng" dirty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12. Работа с детьми из социально – неблагополучных семей</a:t>
            </a:r>
          </a:p>
        </p:txBody>
      </p:sp>
      <p:pic>
        <p:nvPicPr>
          <p:cNvPr id="49153" name="Picture 1" descr="C:\Users\1\Desktop\IMG_005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1214422"/>
            <a:ext cx="4429156" cy="5286412"/>
          </a:xfrm>
          <a:prstGeom prst="rect">
            <a:avLst/>
          </a:prstGeom>
          <a:noFill/>
        </p:spPr>
      </p:pic>
      <p:pic>
        <p:nvPicPr>
          <p:cNvPr id="49154" name="Picture 2" descr="C:\Users\1\Desktop\IMG_006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4876" y="1214422"/>
            <a:ext cx="4143404" cy="528641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16269216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92696" y="476672"/>
            <a:ext cx="775860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altLang="ru-RU" sz="3200" b="1" i="1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13. Участие педагога в профессиональных конкурсах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286000" y="1916833"/>
            <a:ext cx="6390456" cy="34081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200000"/>
              </a:lnSpc>
              <a:spcBef>
                <a:spcPct val="0"/>
              </a:spcBef>
            </a:pPr>
            <a:r>
              <a:rPr lang="ru-RU" altLang="ru-RU" sz="2800" b="1" i="1" u="sng" dirty="0" smtClean="0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Победы и призовые места в конкурсах на порталах сети Интернет</a:t>
            </a:r>
          </a:p>
          <a:p>
            <a:pPr algn="r">
              <a:lnSpc>
                <a:spcPct val="200000"/>
              </a:lnSpc>
              <a:spcBef>
                <a:spcPct val="0"/>
              </a:spcBef>
            </a:pPr>
            <a:r>
              <a:rPr lang="ru-RU" altLang="ru-RU" sz="2800" b="1" i="1" u="sng" dirty="0" smtClean="0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различных уровней</a:t>
            </a:r>
          </a:p>
          <a:p>
            <a:pPr algn="r">
              <a:lnSpc>
                <a:spcPct val="200000"/>
              </a:lnSpc>
              <a:spcBef>
                <a:spcPct val="0"/>
              </a:spcBef>
            </a:pPr>
            <a:endParaRPr lang="ru-RU" altLang="ru-RU" sz="2800" b="1" i="1" u="sng" dirty="0">
              <a:solidFill>
                <a:schemeClr val="accent3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1213763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15816" y="692696"/>
            <a:ext cx="54726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 smtClean="0">
                <a:solidFill>
                  <a:schemeClr val="accent3"/>
                </a:solidFill>
              </a:rPr>
              <a:t>Победы и призовые места в конкурсах на порталах сети</a:t>
            </a:r>
          </a:p>
          <a:p>
            <a:pPr algn="ctr"/>
            <a:r>
              <a:rPr lang="ru-RU" b="1" i="1" dirty="0" smtClean="0">
                <a:solidFill>
                  <a:schemeClr val="accent3"/>
                </a:solidFill>
              </a:rPr>
              <a:t>Интернет</a:t>
            </a:r>
            <a:endParaRPr lang="ru-RU" b="1" i="1" dirty="0">
              <a:solidFill>
                <a:schemeClr val="accent3"/>
              </a:solidFill>
            </a:endParaRPr>
          </a:p>
        </p:txBody>
      </p:sp>
      <p:pic>
        <p:nvPicPr>
          <p:cNvPr id="12291" name="Picture 3" descr="C:\Users\1\Desktop\IMG_003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1571612"/>
            <a:ext cx="4214842" cy="5000660"/>
          </a:xfrm>
          <a:prstGeom prst="rect">
            <a:avLst/>
          </a:prstGeom>
          <a:noFill/>
        </p:spPr>
      </p:pic>
      <p:graphicFrame>
        <p:nvGraphicFramePr>
          <p:cNvPr id="12293" name="Object 5"/>
          <p:cNvGraphicFramePr>
            <a:graphicFrameLocks noChangeAspect="1"/>
          </p:cNvGraphicFramePr>
          <p:nvPr/>
        </p:nvGraphicFramePr>
        <p:xfrm>
          <a:off x="4714876" y="1643050"/>
          <a:ext cx="4000528" cy="4857784"/>
        </p:xfrm>
        <a:graphic>
          <a:graphicData uri="http://schemas.openxmlformats.org/presentationml/2006/ole">
            <p:oleObj spid="_x0000_s12293" name="Acrobat Document" r:id="rId4" imgW="5667119" imgH="8019810" progId="AcroExch.Document.7">
              <p:embed/>
            </p:oleObj>
          </a:graphicData>
        </a:graphic>
      </p:graphicFrame>
    </p:spTree>
    <p:extLst>
      <p:ext uri="{BB962C8B-B14F-4D97-AF65-F5344CB8AC3E}">
        <p14:creationId xmlns:p14="http://schemas.microsoft.com/office/powerpoint/2010/main" xmlns="" val="38893163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Picture 1" descr="C:\Users\1\Desktop\Справка на плагиат 2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285728"/>
            <a:ext cx="8715436" cy="635798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78310538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147554" y="476672"/>
            <a:ext cx="55927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 smtClean="0">
                <a:solidFill>
                  <a:schemeClr val="accent3"/>
                </a:solidFill>
              </a:rPr>
              <a:t>Победы и призовые места в очных Всероссийских конкурсах</a:t>
            </a:r>
            <a:endParaRPr lang="ru-RU" b="1" i="1" dirty="0">
              <a:solidFill>
                <a:schemeClr val="accent3"/>
              </a:solidFill>
            </a:endParaRPr>
          </a:p>
        </p:txBody>
      </p:sp>
      <p:pic>
        <p:nvPicPr>
          <p:cNvPr id="6" name="Picture 4" descr="C:\Users\1\Desktop\фото для аттестации\IMG_002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71736" y="1142984"/>
            <a:ext cx="3929090" cy="542928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98929009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86000" y="500043"/>
            <a:ext cx="61436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 smtClean="0">
                <a:solidFill>
                  <a:schemeClr val="accent3"/>
                </a:solidFill>
              </a:rPr>
              <a:t>Победы и призовые места в очных Международных конкурсах</a:t>
            </a:r>
            <a:endParaRPr lang="ru-RU" b="1" i="1" dirty="0">
              <a:solidFill>
                <a:schemeClr val="accent3"/>
              </a:solidFill>
            </a:endParaRPr>
          </a:p>
        </p:txBody>
      </p:sp>
      <p:pic>
        <p:nvPicPr>
          <p:cNvPr id="3" name="Picture 2" descr="C:\Users\1\Desktop\IMG_003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488" y="1142984"/>
            <a:ext cx="4429156" cy="53578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28662" y="2214554"/>
            <a:ext cx="750099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altLang="ru-RU" sz="4800" b="1" i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14. Награды и поощрения</a:t>
            </a:r>
            <a:endParaRPr lang="ru-RU" altLang="ru-RU" sz="4800" b="1" i="1" u="sng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 descr="C:\Users\1\Downloads\a43fc48c6a684cd46ac3d648b1eee38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14612" y="1500174"/>
            <a:ext cx="3474720" cy="4911662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286000" y="428605"/>
            <a:ext cx="4572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altLang="ru-RU" sz="2000" b="1" i="1" dirty="0" smtClean="0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Поощрения с различных сайтов и </a:t>
            </a:r>
          </a:p>
          <a:p>
            <a:pPr algn="ctr">
              <a:spcBef>
                <a:spcPct val="0"/>
              </a:spcBef>
            </a:pPr>
            <a:r>
              <a:rPr lang="ru-RU" altLang="ru-RU" sz="2000" b="1" i="1" dirty="0" smtClean="0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порталов сети Интернет</a:t>
            </a:r>
            <a:endParaRPr lang="ru-RU" altLang="ru-RU" sz="2000" b="1" i="1" dirty="0">
              <a:solidFill>
                <a:schemeClr val="accent3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86000" y="500043"/>
            <a:ext cx="4572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altLang="ru-RU" sz="2400" b="1" i="1" dirty="0" smtClean="0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Поощрения муниципального уровня</a:t>
            </a:r>
          </a:p>
        </p:txBody>
      </p:sp>
      <p:pic>
        <p:nvPicPr>
          <p:cNvPr id="78850" name="Picture 2" descr="C:\Users\1\Desktop\IMG_007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28926" y="1428736"/>
            <a:ext cx="3571900" cy="507209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51720" y="620688"/>
            <a:ext cx="64807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 smtClean="0">
                <a:solidFill>
                  <a:schemeClr val="accent3"/>
                </a:solidFill>
              </a:rPr>
              <a:t>Поощрение республиканского уровня</a:t>
            </a:r>
            <a:endParaRPr lang="ru-RU" b="1" i="1" dirty="0">
              <a:solidFill>
                <a:schemeClr val="accent3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88024" y="1184352"/>
            <a:ext cx="3744416" cy="5146687"/>
          </a:xfrm>
          <a:prstGeom prst="rect">
            <a:avLst/>
          </a:prstGeom>
        </p:spPr>
      </p:pic>
      <p:pic>
        <p:nvPicPr>
          <p:cNvPr id="14338" name="Picture 2" descr="C:\Users\1\Desktop\фото для аттестации\IMG_003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1142984"/>
            <a:ext cx="4286280" cy="53578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8869372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560" y="548680"/>
            <a:ext cx="792088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altLang="ru-RU" sz="3200" b="1" i="1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1. Участие в инновационной (экспериментальной) деятельности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95536" y="2204864"/>
            <a:ext cx="835292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Ø"/>
              <a:defRPr/>
            </a:pPr>
            <a:r>
              <a:rPr lang="ru-RU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Муниципальный уровень</a:t>
            </a:r>
          </a:p>
          <a:p>
            <a:pPr algn="ctr">
              <a:defRPr/>
            </a:pPr>
            <a:r>
              <a:rPr lang="ru-RU" altLang="ru-RU" sz="24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инновационная деятельность МДОУ «Детский сад №98 комбинированного вида»</a:t>
            </a:r>
          </a:p>
          <a:p>
            <a:pPr algn="ctr">
              <a:defRPr/>
            </a:pPr>
            <a:r>
              <a:rPr lang="ru-RU" altLang="ru-RU" sz="24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«Внедрение инновационных педагогических технологий в образовательный процесс дошкольной организации», </a:t>
            </a:r>
            <a:endParaRPr lang="ru-RU" altLang="ru-RU" sz="2400" b="1" i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ru-RU" altLang="ru-RU" sz="24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2017-2022 </a:t>
            </a:r>
            <a:r>
              <a:rPr lang="ru-RU" altLang="ru-RU" sz="24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г. г.</a:t>
            </a:r>
          </a:p>
        </p:txBody>
      </p:sp>
    </p:spTree>
    <p:extLst>
      <p:ext uri="{BB962C8B-B14F-4D97-AF65-F5344CB8AC3E}">
        <p14:creationId xmlns:p14="http://schemas.microsoft.com/office/powerpoint/2010/main" xmlns="" val="2971297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SAD\Desktop\учебный план 2017-2018\июнь\2019-11-13\Иннов.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39752" y="332656"/>
            <a:ext cx="4293891" cy="5904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5997146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SAD\Desktop\учебный план 2017-2018\июнь\2019-11-13\Иннов. 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2350" y="620688"/>
            <a:ext cx="7747000" cy="563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912110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1" descr="C:\Users\1\Desktop\IMG_005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4876" y="357166"/>
            <a:ext cx="4143404" cy="5857916"/>
          </a:xfrm>
          <a:prstGeom prst="rect">
            <a:avLst/>
          </a:prstGeom>
          <a:noFill/>
        </p:spPr>
      </p:pic>
      <p:pic>
        <p:nvPicPr>
          <p:cNvPr id="2" name="Picture 1" descr="C:\Users\1\Desktop\IMG_007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20" y="357166"/>
            <a:ext cx="4429156" cy="585791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6245225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763688" y="0"/>
            <a:ext cx="6894512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spcBef>
                <a:spcPct val="0"/>
              </a:spcBef>
            </a:pPr>
            <a:endParaRPr lang="ru-RU" altLang="ru-RU" sz="2800" b="1" i="1" dirty="0" smtClean="0">
              <a:solidFill>
                <a:schemeClr val="accent3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>
              <a:spcBef>
                <a:spcPct val="0"/>
              </a:spcBef>
            </a:pPr>
            <a:endParaRPr lang="ru-RU" altLang="ru-RU" sz="2800" b="1" i="1" dirty="0" smtClean="0">
              <a:solidFill>
                <a:schemeClr val="accent3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>
              <a:spcBef>
                <a:spcPct val="0"/>
              </a:spcBef>
            </a:pPr>
            <a:r>
              <a:rPr lang="ru-RU" altLang="ru-RU" sz="2400" b="1" i="1" dirty="0" smtClean="0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Материалы, прошедшие экспертизу на сайтах, порталах сети Интернет</a:t>
            </a:r>
            <a:r>
              <a:rPr lang="ru-RU" altLang="ru-RU" sz="2400" b="1" i="1" u="sng" dirty="0" smtClean="0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altLang="ru-RU" sz="2400" dirty="0">
              <a:solidFill>
                <a:schemeClr val="accent3"/>
              </a:solidFill>
              <a:latin typeface="Arial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39552" y="-171400"/>
            <a:ext cx="813690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endParaRPr lang="ru-RU" altLang="ru-RU" sz="3200" b="1" i="1" u="sng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/>
            <a:r>
              <a:rPr lang="ru-RU" altLang="ru-RU" sz="2800" b="1" i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3. Наличие </a:t>
            </a:r>
            <a:r>
              <a:rPr lang="ru-RU" altLang="ru-RU" sz="2800" b="1" i="1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публикаций</a:t>
            </a:r>
            <a:endParaRPr lang="ru-RU" sz="2800" dirty="0">
              <a:solidFill>
                <a:srgbClr val="002060"/>
              </a:solidFill>
            </a:endParaRPr>
          </a:p>
        </p:txBody>
      </p:sp>
      <p:pic>
        <p:nvPicPr>
          <p:cNvPr id="1026" name="Picture 2" descr="C:\Users\1\Desktop\все грамоты\844616441166ea046d171cca1b11e6fd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348" y="1643050"/>
            <a:ext cx="8072494" cy="478634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6103413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спект">
  <a:themeElements>
    <a:clrScheme name="Открытая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Аспект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35000"/>
                <a:satMod val="150000"/>
              </a:schemeClr>
            </a:gs>
            <a:gs pos="45000">
              <a:schemeClr val="phClr">
                <a:shade val="68000"/>
                <a:satMod val="15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 r:embed="rId1">
            <a:duotone>
              <a:schemeClr val="phClr">
                <a:shade val="800"/>
                <a:satMod val="150000"/>
              </a:schemeClr>
              <a:schemeClr val="phClr">
                <a:tint val="80000"/>
                <a:satMod val="150000"/>
              </a:schemeClr>
            </a:duotone>
          </a:blip>
          <a:tile tx="0" ty="0" sx="75000" sy="7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Aspect</Template>
  <TotalTime>5430</TotalTime>
  <Words>331</Words>
  <Application>Microsoft Office PowerPoint</Application>
  <PresentationFormat>Экран (4:3)</PresentationFormat>
  <Paragraphs>60</Paragraphs>
  <Slides>45</Slides>
  <Notes>2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45</vt:i4>
      </vt:variant>
    </vt:vector>
  </HeadingPairs>
  <TitlesOfParts>
    <vt:vector size="47" baseType="lpstr">
      <vt:lpstr>Аспект</vt:lpstr>
      <vt:lpstr>Acrobat Document</vt:lpstr>
      <vt:lpstr>Слайд 1</vt:lpstr>
      <vt:lpstr> Инновационный педагогический опыт  размещен на сайте   МДОУ «Детский сад №98»   https://nsportal.ru/potapova-n-g  https://ds98sar.schoolrm.ru/sveden/employees/11240/181980/  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Helen</dc:creator>
  <cp:lastModifiedBy>1</cp:lastModifiedBy>
  <cp:revision>422</cp:revision>
  <cp:lastPrinted>2021-01-21T13:22:28Z</cp:lastPrinted>
  <dcterms:created xsi:type="dcterms:W3CDTF">2012-03-20T17:33:40Z</dcterms:created>
  <dcterms:modified xsi:type="dcterms:W3CDTF">2022-02-08T15:45:51Z</dcterms:modified>
</cp:coreProperties>
</file>