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2" r:id="rId7"/>
    <p:sldId id="273" r:id="rId8"/>
    <p:sldId id="274" r:id="rId9"/>
    <p:sldId id="270" r:id="rId10"/>
    <p:sldId id="298" r:id="rId11"/>
    <p:sldId id="276" r:id="rId12"/>
    <p:sldId id="277" r:id="rId13"/>
    <p:sldId id="299" r:id="rId14"/>
    <p:sldId id="291" r:id="rId15"/>
    <p:sldId id="311" r:id="rId16"/>
    <p:sldId id="341" r:id="rId17"/>
    <p:sldId id="342" r:id="rId18"/>
    <p:sldId id="307" r:id="rId19"/>
    <p:sldId id="344" r:id="rId20"/>
    <p:sldId id="303" r:id="rId21"/>
    <p:sldId id="304" r:id="rId22"/>
    <p:sldId id="343" r:id="rId23"/>
    <p:sldId id="308" r:id="rId24"/>
    <p:sldId id="310" r:id="rId25"/>
    <p:sldId id="325" r:id="rId26"/>
    <p:sldId id="340" r:id="rId27"/>
    <p:sldId id="317" r:id="rId28"/>
    <p:sldId id="309" r:id="rId29"/>
    <p:sldId id="305" r:id="rId30"/>
    <p:sldId id="333" r:id="rId31"/>
    <p:sldId id="312" r:id="rId32"/>
    <p:sldId id="336" r:id="rId33"/>
    <p:sldId id="306" r:id="rId34"/>
    <p:sldId id="334" r:id="rId35"/>
    <p:sldId id="329" r:id="rId36"/>
    <p:sldId id="26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62" autoAdjust="0"/>
    <p:restoredTop sz="93728" autoAdjust="0"/>
  </p:normalViewPr>
  <p:slideViewPr>
    <p:cSldViewPr>
      <p:cViewPr varScale="1">
        <p:scale>
          <a:sx n="68" d="100"/>
          <a:sy n="68" d="100"/>
        </p:scale>
        <p:origin x="-14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3431">
    <p:zoom dir="in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3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през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7224" y="214290"/>
            <a:ext cx="792961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МАДОУ «Центр развития ребенка- детский сад № 46»</a:t>
            </a:r>
          </a:p>
          <a:p>
            <a:pPr algn="ctr"/>
            <a:r>
              <a:rPr lang="ru-RU" sz="4400" b="1" dirty="0" smtClean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Снежный городок</a:t>
            </a:r>
            <a:endParaRPr lang="ru-RU" sz="4400" b="1" dirty="0" smtClean="0">
              <a:ln w="11430">
                <a:solidFill>
                  <a:srgbClr val="00206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(«В мире мультфильмов»)</a:t>
            </a:r>
            <a:endParaRPr lang="ru-RU" sz="4400" b="1" cap="none" spc="0" dirty="0">
              <a:ln w="11430">
                <a:solidFill>
                  <a:srgbClr val="00206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~PP391.WAV">
            <a:hlinkClick r:id="" action="ppaction://media"/>
          </p:cNvPr>
          <p:cNvPicPr>
            <a:picLocks noRot="1" noChangeAspect="1"/>
          </p:cNvPicPr>
          <p:nvPr>
            <a:wavAudioFile r:embed="rId1" name="~PP39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73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71472" y="214290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Территория детского сада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" name="Рисунок 10" descr="IMG_55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928670"/>
            <a:ext cx="3898084" cy="3114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IMG_55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714752"/>
            <a:ext cx="4286248" cy="285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15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142984"/>
            <a:ext cx="3536182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1583.JPG"/>
          <p:cNvPicPr>
            <a:picLocks noChangeAspect="1"/>
          </p:cNvPicPr>
          <p:nvPr/>
        </p:nvPicPr>
        <p:blipFill>
          <a:blip r:embed="rId7" cstate="print"/>
          <a:srcRect r="6667"/>
          <a:stretch>
            <a:fillRect/>
          </a:stretch>
        </p:blipFill>
        <p:spPr>
          <a:xfrm>
            <a:off x="214282" y="3714752"/>
            <a:ext cx="4000528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074" y="0"/>
            <a:ext cx="2000926" cy="1500174"/>
          </a:xfrm>
          <a:prstGeom prst="rect">
            <a:avLst/>
          </a:prstGeom>
        </p:spPr>
      </p:pic>
    </p:spTree>
  </p:cSld>
  <p:clrMapOvr>
    <a:masterClrMapping/>
  </p:clrMapOvr>
  <p:transition spd="slow" advTm="3266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0304" y="785794"/>
            <a:ext cx="4003696" cy="30017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158" y="214290"/>
            <a:ext cx="57150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II Этап – Организационный: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- совместное оформление воспитателями,  родителями и детьми участка детского сада в соответствии с представленным проектом;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- реализация основных видов деятельности по направлениям проекта.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III Этап – Практический: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- изготовление построек на территории участка;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- художественное оформление построек с помощью заготовленного материала;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-использование построек для повышения двигательной активности детей вовремя ежедневных прогулок.</a:t>
            </a:r>
          </a:p>
        </p:txBody>
      </p:sp>
    </p:spTree>
  </p:cSld>
  <p:clrMapOvr>
    <a:masterClrMapping/>
  </p:clrMapOvr>
  <p:transition spd="slow" advTm="4406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12"/>
            <a:ext cx="9144000" cy="6879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 descr="10-10.jpg"/>
          <p:cNvPicPr>
            <a:picLocks noChangeAspect="1"/>
          </p:cNvPicPr>
          <p:nvPr/>
        </p:nvPicPr>
        <p:blipFill>
          <a:blip r:embed="rId4" cstate="print"/>
          <a:srcRect t="24590"/>
          <a:stretch>
            <a:fillRect/>
          </a:stretch>
        </p:blipFill>
        <p:spPr>
          <a:xfrm>
            <a:off x="214282" y="214290"/>
            <a:ext cx="3978765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10-7.jpg"/>
          <p:cNvPicPr>
            <a:picLocks noChangeAspect="1"/>
          </p:cNvPicPr>
          <p:nvPr/>
        </p:nvPicPr>
        <p:blipFill>
          <a:blip r:embed="rId5"/>
          <a:srcRect b="14118"/>
          <a:stretch>
            <a:fillRect/>
          </a:stretch>
        </p:blipFill>
        <p:spPr>
          <a:xfrm>
            <a:off x="4714876" y="2428868"/>
            <a:ext cx="3786182" cy="4187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072198" y="0"/>
            <a:ext cx="2857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со двора аж до земли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Весь снег  лопатами сгребли…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Расхваливать не буду,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 получилось чудо!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Водой полили из ведра –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Пускай подмёрзнет до утра.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утру готова горка,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Заледенела корка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375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12"/>
            <a:ext cx="9144000" cy="6879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4282" y="0"/>
            <a:ext cx="3143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радость дружная работа</a:t>
            </a:r>
            <a:b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весёлая игра!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Рисунок 10" descr="изображение_viber_2023-02-16_16-08-23-000.jpg"/>
          <p:cNvPicPr>
            <a:picLocks noChangeAspect="1"/>
          </p:cNvPicPr>
          <p:nvPr/>
        </p:nvPicPr>
        <p:blipFill>
          <a:blip r:embed="rId4"/>
          <a:srcRect l="10937" t="22917" r="8593" b="8333"/>
          <a:stretch>
            <a:fillRect/>
          </a:stretch>
        </p:blipFill>
        <p:spPr>
          <a:xfrm>
            <a:off x="428596" y="1857364"/>
            <a:ext cx="7358114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7-6.jpg"/>
          <p:cNvPicPr>
            <a:picLocks noChangeAspect="1"/>
          </p:cNvPicPr>
          <p:nvPr/>
        </p:nvPicPr>
        <p:blipFill>
          <a:blip r:embed="rId5"/>
          <a:srcRect b="40678"/>
          <a:stretch>
            <a:fillRect/>
          </a:stretch>
        </p:blipFill>
        <p:spPr>
          <a:xfrm>
            <a:off x="5643570" y="214290"/>
            <a:ext cx="3161114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610"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2910" y="0"/>
            <a:ext cx="8286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Предлагаем Вам отправиться в увлекательное путешествие по нашим добрым мультфильмам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IMG_15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1428736"/>
            <a:ext cx="6121390" cy="514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2297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1214414" y="0"/>
            <a:ext cx="7715304" cy="135729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8794" y="0"/>
            <a:ext cx="628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«Львёнок и Черепаха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Первая младшая группа № 1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7884" y="1643050"/>
            <a:ext cx="1977211" cy="1482394"/>
          </a:xfrm>
          <a:prstGeom prst="rect">
            <a:avLst/>
          </a:prstGeom>
        </p:spPr>
      </p:pic>
      <p:pic>
        <p:nvPicPr>
          <p:cNvPr id="10" name="Рисунок 9" descr="изображение_viber_2023-02-09_10-24-28-76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0" y="2857496"/>
            <a:ext cx="5072066" cy="380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_viber_2023-02-09_10-24-28-398.jpg"/>
          <p:cNvPicPr>
            <a:picLocks noChangeAspect="1"/>
          </p:cNvPicPr>
          <p:nvPr/>
        </p:nvPicPr>
        <p:blipFill>
          <a:blip r:embed="rId6"/>
          <a:srcRect b="20430"/>
          <a:stretch>
            <a:fillRect/>
          </a:stretch>
        </p:blipFill>
        <p:spPr>
          <a:xfrm>
            <a:off x="214282" y="1571612"/>
            <a:ext cx="4429156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2156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лако 6"/>
          <p:cNvSpPr/>
          <p:nvPr/>
        </p:nvSpPr>
        <p:spPr>
          <a:xfrm>
            <a:off x="0" y="-142900"/>
            <a:ext cx="6643702" cy="157163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0"/>
            <a:ext cx="614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Смешарики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Первая младшая группа № 2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3570" y="-214338"/>
            <a:ext cx="2953763" cy="2214554"/>
          </a:xfrm>
          <a:prstGeom prst="rect">
            <a:avLst/>
          </a:prstGeom>
        </p:spPr>
      </p:pic>
      <p:pic>
        <p:nvPicPr>
          <p:cNvPr id="13" name="Рисунок 12" descr="изображение_viber_2023-02-16_17-24-03-26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1571612"/>
            <a:ext cx="4857751" cy="364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изображение_viber_2023-02-17_08-43-53-48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438" y="2980750"/>
            <a:ext cx="4286280" cy="367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6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изображение_viber_2023-02-17_08-35-24-0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909" y="2714620"/>
            <a:ext cx="6121091" cy="3951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6116" y="-285776"/>
            <a:ext cx="2953763" cy="2214554"/>
          </a:xfrm>
          <a:prstGeom prst="rect">
            <a:avLst/>
          </a:prstGeom>
        </p:spPr>
      </p:pic>
      <p:pic>
        <p:nvPicPr>
          <p:cNvPr id="14" name="Рисунок 13" descr="изображение_viber_2023-02-17_08-38-36-009.jpg"/>
          <p:cNvPicPr>
            <a:picLocks noChangeAspect="1"/>
          </p:cNvPicPr>
          <p:nvPr/>
        </p:nvPicPr>
        <p:blipFill>
          <a:blip r:embed="rId6"/>
          <a:srcRect b="9091"/>
          <a:stretch>
            <a:fillRect/>
          </a:stretch>
        </p:blipFill>
        <p:spPr>
          <a:xfrm>
            <a:off x="5643570" y="0"/>
            <a:ext cx="3251740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изображение_viber_2023-02-17_09-02-55-99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0"/>
            <a:ext cx="3915475" cy="471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4266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6624913" y="5429264"/>
            <a:ext cx="2519087" cy="1428736"/>
          </a:xfrm>
          <a:prstGeom prst="rect">
            <a:avLst/>
          </a:prstGeom>
        </p:spPr>
      </p:pic>
      <p:sp>
        <p:nvSpPr>
          <p:cNvPr id="7" name="Облако 6"/>
          <p:cNvSpPr/>
          <p:nvPr/>
        </p:nvSpPr>
        <p:spPr>
          <a:xfrm>
            <a:off x="857224" y="0"/>
            <a:ext cx="7643866" cy="157161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28" y="214290"/>
            <a:ext cx="62151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Заюшкина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избушка!»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Вторая младшая группа № 3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3" name="Рисунок 12" descr="изображение_viber_2023-02-16_17-09-49-569.jpg"/>
          <p:cNvPicPr>
            <a:picLocks noChangeAspect="1"/>
          </p:cNvPicPr>
          <p:nvPr/>
        </p:nvPicPr>
        <p:blipFill>
          <a:blip r:embed="rId5"/>
          <a:srcRect t="14637"/>
          <a:stretch>
            <a:fillRect/>
          </a:stretch>
        </p:blipFill>
        <p:spPr>
          <a:xfrm>
            <a:off x="4643438" y="1571612"/>
            <a:ext cx="4214842" cy="378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изображение_viber_2023-02-16_17-08-00-71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3357562"/>
            <a:ext cx="5214942" cy="3301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688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7380652" y="5643578"/>
            <a:ext cx="1763348" cy="1000108"/>
          </a:xfrm>
          <a:prstGeom prst="rect">
            <a:avLst/>
          </a:prstGeom>
        </p:spPr>
      </p:pic>
      <p:pic>
        <p:nvPicPr>
          <p:cNvPr id="11" name="Рисунок 10" descr="изображение_viber_2023-02-16_17-08-01-9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42" y="3143248"/>
            <a:ext cx="6061406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изображение_viber_2023-02-16_17-09-26-2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изображение_viber_2023-02-16_17-08-02-122.jpg"/>
          <p:cNvPicPr>
            <a:picLocks noChangeAspect="1"/>
          </p:cNvPicPr>
          <p:nvPr/>
        </p:nvPicPr>
        <p:blipFill>
          <a:blip r:embed="rId7"/>
          <a:srcRect l="8783"/>
          <a:stretch>
            <a:fillRect/>
          </a:stretch>
        </p:blipFill>
        <p:spPr>
          <a:xfrm>
            <a:off x="4500562" y="0"/>
            <a:ext cx="445146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94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5869174" y="5000636"/>
            <a:ext cx="3274826" cy="18573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43108" y="-142900"/>
            <a:ext cx="5099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 проекта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57158" y="610137"/>
            <a:ext cx="6143668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 - это самое ценное, что есть у человека. (Н. А. Семашко).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Зима… Какие прекрасные возможности для воспитания и развития детей кроются в этой замечательной поре, которая предоставляет удивительный строительный материал для снежных построек – снег!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с удовольствием играют возле снежных построек. Сооружение снежных композиций – увлекательное занятие, прежде всего для детей. Они переносятся в сказочный мир фантазий и приключений, забав и развлечений. Красочно оформленный участок создает праздничное настроение, создает эмоционально-положительное отношение к детскому саду, обогащает новыми впечатлениями. Кроме того, снежные постройки стимулируют движения детей, способствуют повышению двигательной активности детей, укреплению их здоровья и физического развития.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~PP3494.WAV">
            <a:hlinkClick r:id="" action="ppaction://media"/>
          </p:cNvPr>
          <p:cNvPicPr>
            <a:picLocks noRot="1" noChangeAspect="1"/>
          </p:cNvPicPr>
          <p:nvPr>
            <a:wavAudioFile r:embed="rId1" name="~PP3494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21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лако 6"/>
          <p:cNvSpPr/>
          <p:nvPr/>
        </p:nvSpPr>
        <p:spPr>
          <a:xfrm>
            <a:off x="0" y="-142900"/>
            <a:ext cx="7143768" cy="142876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0"/>
            <a:ext cx="6215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«По щучьему велению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Вторая младшая группа № 4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4"/>
          <a:srcRect t="33334"/>
          <a:stretch>
            <a:fillRect/>
          </a:stretch>
        </p:blipFill>
        <p:spPr>
          <a:xfrm>
            <a:off x="285720" y="1214422"/>
            <a:ext cx="5715008" cy="285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3.jpg"/>
          <p:cNvPicPr>
            <a:picLocks noChangeAspect="1"/>
          </p:cNvPicPr>
          <p:nvPr/>
        </p:nvPicPr>
        <p:blipFill>
          <a:blip r:embed="rId5"/>
          <a:srcRect b="8972"/>
          <a:stretch>
            <a:fillRect/>
          </a:stretch>
        </p:blipFill>
        <p:spPr>
          <a:xfrm>
            <a:off x="4143372" y="3357562"/>
            <a:ext cx="4782507" cy="326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0760" y="1500174"/>
            <a:ext cx="2953763" cy="2214554"/>
          </a:xfrm>
          <a:prstGeom prst="rect">
            <a:avLst/>
          </a:prstGeom>
        </p:spPr>
      </p:pic>
    </p:spTree>
  </p:cSld>
  <p:clrMapOvr>
    <a:masterClrMapping/>
  </p:clrMapOvr>
  <p:transition spd="slow" advTm="3375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0430" y="-285776"/>
            <a:ext cx="2191525" cy="1643074"/>
          </a:xfrm>
          <a:prstGeom prst="rect">
            <a:avLst/>
          </a:prstGeom>
        </p:spPr>
      </p:pic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5"/>
          <a:srcRect t="29167" r="73"/>
          <a:stretch>
            <a:fillRect/>
          </a:stretch>
        </p:blipFill>
        <p:spPr>
          <a:xfrm>
            <a:off x="4143372" y="1428736"/>
            <a:ext cx="4718643" cy="445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1071546"/>
            <a:ext cx="3916920" cy="521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2484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6624913" y="5429264"/>
            <a:ext cx="2519087" cy="1428736"/>
          </a:xfrm>
          <a:prstGeom prst="rect">
            <a:avLst/>
          </a:prstGeom>
        </p:spPr>
      </p:pic>
      <p:sp>
        <p:nvSpPr>
          <p:cNvPr id="7" name="Облако 6"/>
          <p:cNvSpPr/>
          <p:nvPr/>
        </p:nvSpPr>
        <p:spPr>
          <a:xfrm>
            <a:off x="1000100" y="0"/>
            <a:ext cx="7643834" cy="142873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794" y="0"/>
            <a:ext cx="64294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«Шайбу! Шайбу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!»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Вторая младшая группа № 11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2" name="Рисунок 11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1214422"/>
            <a:ext cx="5857884" cy="439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3.jpg"/>
          <p:cNvPicPr>
            <a:picLocks noChangeAspect="1"/>
          </p:cNvPicPr>
          <p:nvPr/>
        </p:nvPicPr>
        <p:blipFill>
          <a:blip r:embed="rId6" cstate="print">
            <a:lum bright="10000" contrast="20000"/>
          </a:blip>
          <a:srcRect t="24889"/>
          <a:stretch>
            <a:fillRect/>
          </a:stretch>
        </p:blipFill>
        <p:spPr>
          <a:xfrm>
            <a:off x="142845" y="4000504"/>
            <a:ext cx="4723785" cy="266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2844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4954" y="0"/>
            <a:ext cx="3049046" cy="2285992"/>
          </a:xfrm>
          <a:prstGeom prst="rect">
            <a:avLst/>
          </a:prstGeom>
        </p:spPr>
      </p:pic>
      <p:pic>
        <p:nvPicPr>
          <p:cNvPr id="8" name="Рисунок 7" descr="image-07-02-23-03-05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0"/>
            <a:ext cx="5000660" cy="375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age-07-02-23-03-05-3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2786058"/>
            <a:ext cx="6072197" cy="380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610">
    <p:comb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071670" y="-142900"/>
            <a:ext cx="4929222" cy="121444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8794" y="1"/>
            <a:ext cx="51435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Смешарики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Средняя группа № 10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9322" y="2071678"/>
            <a:ext cx="1977211" cy="1482394"/>
          </a:xfrm>
          <a:prstGeom prst="rect">
            <a:avLst/>
          </a:prstGeom>
        </p:spPr>
      </p:pic>
      <p:pic>
        <p:nvPicPr>
          <p:cNvPr id="10" name="Рисунок 9" descr="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3286124"/>
            <a:ext cx="5786632" cy="333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1071546"/>
            <a:ext cx="3321850" cy="442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656">
    <p:cover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2264" y="-214338"/>
            <a:ext cx="1548583" cy="1161035"/>
          </a:xfrm>
          <a:prstGeom prst="rect">
            <a:avLst/>
          </a:prstGeom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2500306"/>
            <a:ext cx="5429256" cy="40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52" y="714356"/>
            <a:ext cx="4000496" cy="335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531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1643042" y="-214338"/>
            <a:ext cx="6429420" cy="150019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7356" y="0"/>
            <a:ext cx="607223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«Снеговик-почтовик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Средняя группа № 13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Рисунок 7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6750869" y="5500702"/>
            <a:ext cx="2393131" cy="1357298"/>
          </a:xfrm>
          <a:prstGeom prst="rect">
            <a:avLst/>
          </a:prstGeom>
        </p:spPr>
      </p:pic>
      <p:pic>
        <p:nvPicPr>
          <p:cNvPr id="13" name="Рисунок 12" descr="изображение_viber_2023-02-10_13-32-34-75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3" y="2961653"/>
            <a:ext cx="4357718" cy="3707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изображение_viber_2023-02-13_12-19-11-8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7686" y="1428736"/>
            <a:ext cx="4500562" cy="337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641"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1214414" y="0"/>
            <a:ext cx="6072230" cy="1285884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0"/>
            <a:ext cx="53578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«Умка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Старшая группа № 8</a:t>
            </a:r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Рисунок 7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6750869" y="5500702"/>
            <a:ext cx="2393131" cy="1357298"/>
          </a:xfrm>
          <a:prstGeom prst="rect">
            <a:avLst/>
          </a:prstGeom>
        </p:spPr>
      </p:pic>
      <p:pic>
        <p:nvPicPr>
          <p:cNvPr id="10" name="Рисунок 9" descr="изображение_viber_2023-02-15_11-24-16-6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2571744"/>
            <a:ext cx="5429256" cy="40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изображение_viber_2023-02-15_12-22-06-199.jpg"/>
          <p:cNvPicPr>
            <a:picLocks noChangeAspect="1"/>
          </p:cNvPicPr>
          <p:nvPr/>
        </p:nvPicPr>
        <p:blipFill>
          <a:blip r:embed="rId6"/>
          <a:srcRect t="19792"/>
          <a:stretch>
            <a:fillRect/>
          </a:stretch>
        </p:blipFill>
        <p:spPr>
          <a:xfrm>
            <a:off x="5000628" y="1142984"/>
            <a:ext cx="3941135" cy="421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2687">
    <p:cover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0" y="0"/>
            <a:ext cx="7143800" cy="121442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«Три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медведя»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старшая группа № 9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6789" y="-214338"/>
            <a:ext cx="1977211" cy="1482394"/>
          </a:xfrm>
          <a:prstGeom prst="rect">
            <a:avLst/>
          </a:prstGeom>
        </p:spPr>
      </p:pic>
      <p:pic>
        <p:nvPicPr>
          <p:cNvPr id="10" name="Рисунок 9" descr="1675345314319.jpg"/>
          <p:cNvPicPr>
            <a:picLocks noChangeAspect="1"/>
          </p:cNvPicPr>
          <p:nvPr/>
        </p:nvPicPr>
        <p:blipFill>
          <a:blip r:embed="rId5" cstate="print"/>
          <a:srcRect t="16666"/>
          <a:stretch>
            <a:fillRect/>
          </a:stretch>
        </p:blipFill>
        <p:spPr>
          <a:xfrm>
            <a:off x="214282" y="2428868"/>
            <a:ext cx="6572264" cy="4107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16753457209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2971" y="1000108"/>
            <a:ext cx="400052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2328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8992" y="-285776"/>
            <a:ext cx="1977211" cy="1482394"/>
          </a:xfrm>
          <a:prstGeom prst="rect">
            <a:avLst/>
          </a:prstGeom>
        </p:spPr>
      </p:pic>
      <p:pic>
        <p:nvPicPr>
          <p:cNvPr id="8" name="Рисунок 7" descr="1675345168656.jpg"/>
          <p:cNvPicPr>
            <a:picLocks noChangeAspect="1"/>
          </p:cNvPicPr>
          <p:nvPr/>
        </p:nvPicPr>
        <p:blipFill>
          <a:blip r:embed="rId5" cstate="print"/>
          <a:srcRect b="14679"/>
          <a:stretch>
            <a:fillRect/>
          </a:stretch>
        </p:blipFill>
        <p:spPr>
          <a:xfrm>
            <a:off x="642910" y="1017967"/>
            <a:ext cx="7786710" cy="498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297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5286380" y="4670096"/>
            <a:ext cx="3857620" cy="21879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14744" y="0"/>
            <a:ext cx="18698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000108"/>
            <a:ext cx="85011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Познакомить воспитанников детского сада с персонажами из детских мультфильмов.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Различные фигуры из снега также используются для развития двигательной активности детей на свежем воздухе.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Click="0" advTm="5719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6357950" y="5277852"/>
            <a:ext cx="2786050" cy="1580148"/>
          </a:xfrm>
          <a:prstGeom prst="rect">
            <a:avLst/>
          </a:prstGeom>
        </p:spPr>
      </p:pic>
      <p:pic>
        <p:nvPicPr>
          <p:cNvPr id="7" name="Рисунок 6" descr="1675345599436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0"/>
            <a:ext cx="4429124" cy="332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675345676715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381499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1675345676722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3108" y="3214686"/>
            <a:ext cx="4500562" cy="337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235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14282" y="-214338"/>
            <a:ext cx="6643734" cy="221457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86" y="0"/>
            <a:ext cx="564360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Винни-Пух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и его друзья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Подготовительная к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школе группа №5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" name="Рисунок 9" descr="изображение_viber_2023-02-07_15-53-40-7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161082"/>
            <a:ext cx="4643470" cy="3482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изображение_viber_2023-02-07_15-53-41-82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10" y="2000240"/>
            <a:ext cx="4714908" cy="3536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6512" y="571480"/>
            <a:ext cx="2334401" cy="1750194"/>
          </a:xfrm>
          <a:prstGeom prst="rect">
            <a:avLst/>
          </a:prstGeom>
        </p:spPr>
      </p:pic>
    </p:spTree>
  </p:cSld>
  <p:clrMapOvr>
    <a:masterClrMapping/>
  </p:clrMapOvr>
  <p:transition spd="slow" advTm="3422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14282" y="0"/>
            <a:ext cx="6643734" cy="171451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0"/>
            <a:ext cx="60007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Чебурашка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Подготовительная к школе группа № 6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" name="Рисунок 9" descr="6-1.jpg"/>
          <p:cNvPicPr>
            <a:picLocks noChangeAspect="1"/>
          </p:cNvPicPr>
          <p:nvPr/>
        </p:nvPicPr>
        <p:blipFill>
          <a:blip r:embed="rId4"/>
          <a:srcRect t="16327"/>
          <a:stretch>
            <a:fillRect/>
          </a:stretch>
        </p:blipFill>
        <p:spPr>
          <a:xfrm>
            <a:off x="857224" y="1928802"/>
            <a:ext cx="7358114" cy="461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074" y="500042"/>
            <a:ext cx="2334401" cy="1750194"/>
          </a:xfrm>
          <a:prstGeom prst="rect">
            <a:avLst/>
          </a:prstGeom>
        </p:spPr>
      </p:pic>
    </p:spTree>
  </p:cSld>
  <p:clrMapOvr>
    <a:masterClrMapping/>
  </p:clrMapOvr>
  <p:transition spd="slow" advTm="2375">
    <p:plu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0" y="0"/>
            <a:ext cx="6858016" cy="157161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85784" y="0"/>
            <a:ext cx="707233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«Серая Шейка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Подготовительная к школе группа № 7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2264" y="-142900"/>
            <a:ext cx="2191525" cy="1643074"/>
          </a:xfrm>
          <a:prstGeom prst="rect">
            <a:avLst/>
          </a:prstGeom>
        </p:spPr>
      </p:pic>
      <p:pic>
        <p:nvPicPr>
          <p:cNvPr id="13" name="Рисунок 12" descr="SAM_4793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tretch>
            <a:fillRect/>
          </a:stretch>
        </p:blipFill>
        <p:spPr>
          <a:xfrm>
            <a:off x="214282" y="3214686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SAM_4788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rcRect l="4839"/>
          <a:stretch>
            <a:fillRect/>
          </a:stretch>
        </p:blipFill>
        <p:spPr>
          <a:xfrm>
            <a:off x="4714844" y="1214422"/>
            <a:ext cx="4429156" cy="3490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625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6357950" y="5277852"/>
            <a:ext cx="2786050" cy="1580148"/>
          </a:xfrm>
          <a:prstGeom prst="rect">
            <a:avLst/>
          </a:prstGeom>
        </p:spPr>
      </p:pic>
      <p:pic>
        <p:nvPicPr>
          <p:cNvPr id="8" name="Рисунок 7" descr="SAM_47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0"/>
            <a:ext cx="5000660" cy="375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SAM_47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214686"/>
            <a:ext cx="4857752" cy="364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328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14282" y="-285776"/>
            <a:ext cx="6357918" cy="157163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-357214"/>
            <a:ext cx="535785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Россия – спортивная страна!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Рисунок 8" descr="12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643314"/>
            <a:ext cx="4000528" cy="300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2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2786058"/>
            <a:ext cx="3056501" cy="40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2-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36" y="1428736"/>
            <a:ext cx="3870169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6578" y="1643050"/>
            <a:ext cx="1928826" cy="1446118"/>
          </a:xfrm>
          <a:prstGeom prst="rect">
            <a:avLst/>
          </a:prstGeom>
        </p:spPr>
      </p:pic>
    </p:spTree>
  </p:cSld>
  <p:clrMapOvr>
    <a:masterClrMapping/>
  </p:clrMapOvr>
  <p:transition spd="slow" advTm="2000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19" t="16416" r="11618" b="11618"/>
          <a:stretch>
            <a:fillRect/>
          </a:stretch>
        </p:blipFill>
        <p:spPr>
          <a:xfrm>
            <a:off x="755576" y="377280"/>
            <a:ext cx="7388324" cy="62664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00" y="836712"/>
            <a:ext cx="3816424" cy="2952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1000108"/>
            <a:ext cx="435771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Спасибо </a:t>
            </a:r>
          </a:p>
          <a:p>
            <a:pPr algn="ctr"/>
            <a:r>
              <a:rPr lang="ru-RU" sz="4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за </a:t>
            </a:r>
          </a:p>
          <a:p>
            <a:pPr algn="ctr"/>
            <a:r>
              <a:rPr lang="ru-RU" sz="4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внимание</a:t>
            </a:r>
            <a:endParaRPr lang="ru-RU" sz="4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 advTm="859"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4827310" y="4409728"/>
            <a:ext cx="4316690" cy="24482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14744" y="0"/>
            <a:ext cx="20890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928670"/>
            <a:ext cx="8286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Важнейшей задачей дошкольного воспитания является сохранение и укрепление здоровья детей. Использование </a:t>
            </a:r>
            <a:r>
              <a:rPr lang="ru-RU" sz="3200" b="1" dirty="0" err="1" smtClean="0">
                <a:solidFill>
                  <a:srgbClr val="002060"/>
                </a:solidFill>
              </a:rPr>
              <a:t>здоровьесберегающих</a:t>
            </a:r>
            <a:r>
              <a:rPr lang="ru-RU" sz="3200" b="1" dirty="0" smtClean="0">
                <a:solidFill>
                  <a:srgbClr val="002060"/>
                </a:solidFill>
              </a:rPr>
              <a:t> технологий поможет укрепить и сохранить умственное и физическое развитие детей.</a:t>
            </a:r>
          </a:p>
        </p:txBody>
      </p:sp>
    </p:spTree>
  </p:cSld>
  <p:clrMapOvr>
    <a:masterClrMapping/>
  </p:clrMapOvr>
  <p:transition spd="slow" advTm="164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6116" y="0"/>
            <a:ext cx="2357422" cy="1571612"/>
          </a:xfrm>
          <a:prstGeom prst="rect">
            <a:avLst/>
          </a:prstGeom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71472" y="1285860"/>
            <a:ext cx="8143932" cy="50720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Создание условий для самостоятельной деятельности с детьми;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Создание развивающей и функциональной среды на участке, пригодной для совместного изменения окружающего пространства детьми и взрослыми;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Формирование интереса у детей к использованию территории прогулочного участка зимой.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Приобщение родителей и детей к художественному оформлению участка в зимнее время в рамках данного проекта;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замысел: вызвать интерес к прогулке в зимнее время года.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2719"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2028" y="571480"/>
            <a:ext cx="3429030" cy="2286016"/>
          </a:xfrm>
          <a:prstGeom prst="rect">
            <a:avLst/>
          </a:prstGeom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71472" y="1142984"/>
            <a:ext cx="8143932" cy="50720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28596" y="428604"/>
            <a:ext cx="8229600" cy="550072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Срок реализации: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краткосрочный.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Участники проекта: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Воспитатели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Дети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Родители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Механизм реализации: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сбор необходимой информации, проектирование;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планирование размещения построек;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планирование украшения построек;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сооружение построек из снега;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совместные игры, эстафеты, соревнования, самостоятельная игровая деятельность.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3875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0892" y="214290"/>
            <a:ext cx="2143108" cy="1428736"/>
          </a:xfrm>
          <a:prstGeom prst="rect">
            <a:avLst/>
          </a:prstGeom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71472" y="1142984"/>
            <a:ext cx="8143932" cy="50720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28596" y="1000108"/>
            <a:ext cx="8229600" cy="550072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28596" y="0"/>
            <a:ext cx="8501122" cy="55721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Этапы проекта: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 этап – Подготовительный (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проектировочно-конструкторский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выбор направления тематики оформления участка;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разработка плана зимних построек на участке, согласно выбранной тематике;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сбор материала для оформления (пробки, ткань, пластмассовые бутылки и др.)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II Этап – Организационный: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совместное оформление воспитателями, с родителями и детьми участка детского сада в соответствии с представленным проектом;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реализация основных видов деятельности по направлениям проекта.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III Этап - Практический: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изготовление построек на территории участка;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художественное оформление построек с помощью заготовленного материала;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-использование построек для повышения двигательной активности детей во время  ежедневных прогулок.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IV. Этап - Заключительный: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оформление материала по проекту;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создание презентации;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публикация на сайте дошкольной организации;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оценивание жюри оформления участков.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4687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4827310" y="4643446"/>
            <a:ext cx="4316690" cy="244827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28596" y="500042"/>
            <a:ext cx="8229600" cy="528641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Ожидаемый результат: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Реализация проекта обеспечит целостность педагогического процесса и создаст окружающее пространство, удовлетворяющее потребности развития личности каждого ребенка. Создаст творческую атмосферу в работе педагогов.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Будет способствовать проявлению интереса к прогулке в зимнее время года, свободному ориентированию в пространстве и времени, поможет сохранить и укрепить здоровье воспитанников.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Реализация проекта способствует: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Формированию здорового образа жизни в ДОО и семье;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Распространять накопленный опыт среди педагогов района;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Созданию единого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здоровьесберегающего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пространства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2078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256" y="0"/>
            <a:ext cx="4003696" cy="300173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71472" y="857232"/>
            <a:ext cx="5572164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этап – Подготовительный (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проектировочно-конструкторский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выбор направления тематики оформления участка;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разработка плана зимних построек на участке, согласно выбранной тематике.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391"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дети1</Template>
  <TotalTime>2978</TotalTime>
  <Words>464</Words>
  <Application>Microsoft Office PowerPoint</Application>
  <PresentationFormat>Экран (4:3)</PresentationFormat>
  <Paragraphs>108</Paragraphs>
  <Slides>36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Воспитатель</dc:creator>
  <cp:lastModifiedBy>Метод2</cp:lastModifiedBy>
  <cp:revision>302</cp:revision>
  <dcterms:created xsi:type="dcterms:W3CDTF">2020-02-17T13:05:39Z</dcterms:created>
  <dcterms:modified xsi:type="dcterms:W3CDTF">2023-02-17T08:39:18Z</dcterms:modified>
</cp:coreProperties>
</file>