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06" r:id="rId9"/>
    <p:sldId id="264" r:id="rId10"/>
    <p:sldId id="307" r:id="rId11"/>
    <p:sldId id="266" r:id="rId12"/>
    <p:sldId id="267" r:id="rId13"/>
    <p:sldId id="268" r:id="rId14"/>
    <p:sldId id="308" r:id="rId15"/>
    <p:sldId id="271" r:id="rId16"/>
    <p:sldId id="272" r:id="rId17"/>
    <p:sldId id="309" r:id="rId18"/>
    <p:sldId id="274" r:id="rId19"/>
    <p:sldId id="310" r:id="rId20"/>
    <p:sldId id="277" r:id="rId21"/>
    <p:sldId id="278" r:id="rId22"/>
    <p:sldId id="311" r:id="rId23"/>
    <p:sldId id="282" r:id="rId24"/>
    <p:sldId id="283" r:id="rId25"/>
    <p:sldId id="284" r:id="rId26"/>
    <p:sldId id="286" r:id="rId27"/>
    <p:sldId id="287" r:id="rId28"/>
    <p:sldId id="312" r:id="rId29"/>
    <p:sldId id="289" r:id="rId30"/>
    <p:sldId id="290" r:id="rId31"/>
    <p:sldId id="291" r:id="rId32"/>
    <p:sldId id="313" r:id="rId33"/>
    <p:sldId id="293" r:id="rId34"/>
    <p:sldId id="314" r:id="rId35"/>
    <p:sldId id="295" r:id="rId36"/>
    <p:sldId id="296" r:id="rId37"/>
    <p:sldId id="315" r:id="rId38"/>
    <p:sldId id="300" r:id="rId39"/>
    <p:sldId id="301" r:id="rId40"/>
    <p:sldId id="316" r:id="rId41"/>
    <p:sldId id="303" r:id="rId42"/>
    <p:sldId id="304" r:id="rId43"/>
    <p:sldId id="305" r:id="rId44"/>
  </p:sldIdLst>
  <p:sldSz cx="9144000" cy="6858000" type="screen4x3"/>
  <p:notesSz cx="9144000" cy="6858000"/>
  <p:embeddedFontLst>
    <p:embeddedFont>
      <p:font typeface="Domine" panose="020B0604020202020204" charset="0"/>
      <p:regular r:id="rId46"/>
      <p:bold r:id="rId47"/>
    </p:embeddedFont>
    <p:embeddedFont>
      <p:font typeface="Corbel" panose="020B0503020204020204" pitchFamily="34" charset="0"/>
      <p:regular r:id="rId48"/>
      <p:bold r:id="rId49"/>
      <p:italic r:id="rId50"/>
      <p:boldItalic r:id="rId51"/>
    </p:embeddedFont>
    <p:embeddedFont>
      <p:font typeface="Cambria" panose="02040503050406030204" pitchFamily="18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ghh44xBaAcjIicN+1lilKmVqPF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FE22D4-0FBA-48AC-A7E9-409B4E18ECFD}">
  <a:tblStyle styleId="{24FE22D4-0FBA-48AC-A7E9-409B4E18ECFD}" styleName="Table_0">
    <a:wholeTbl>
      <a:tcTxStyle b="off" i="off">
        <a:font>
          <a:latin typeface="Corbel"/>
          <a:ea typeface="Corbel"/>
          <a:cs typeface="Corbel"/>
        </a:font>
        <a:schemeClr val="dk1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2" y="1"/>
            <a:ext cx="3962399" cy="34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80014" y="1"/>
            <a:ext cx="3962399" cy="34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2" y="6513513"/>
            <a:ext cx="3962399" cy="34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0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80014" y="6513513"/>
            <a:ext cx="3962399" cy="344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Times New Roman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786221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0406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53" name="Google Shape;1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67258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84" name="Google Shape;18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91" name="Google Shape;19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1101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02" name="Google Shape;20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6829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19" name="Google Shape;21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9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28" name="Google Shape;22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28434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66" name="Google Shape;26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71" name="Google Shape;27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6de9769506_0_3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79" name="Google Shape;279;g16de976950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7011bfa37f_0_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96" name="Google Shape;296;g17011bfa3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06" name="Google Shape;30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14751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22" name="Google Shape;32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27" name="Google Shape;32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6de9769506_0_4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32" name="Google Shape;332;g16de9769506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912033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47" name="Google Shape;34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798000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60" name="Google Shape;3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7011bfa37f_0_1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68" name="Google Shape;368;g17011bfa37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81098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7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8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46807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6de976950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15" name="Google Shape;415;g16de9769506_0_15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6" name="Google Shape;416;g16de9769506_0_15:notes"/>
          <p:cNvSpPr txBox="1">
            <a:spLocks noGrp="1"/>
          </p:cNvSpPr>
          <p:nvPr>
            <p:ph type="sldNum" idx="12"/>
          </p:nvPr>
        </p:nvSpPr>
        <p:spPr>
          <a:xfrm>
            <a:off x="5180014" y="6513513"/>
            <a:ext cx="39624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Times New Roman"/>
              <a:buNone/>
            </a:pPr>
            <a:fld id="{00000000-1234-1234-1234-123412341234}" type="slidenum">
              <a:rPr lang="ru-RU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16de976950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22" name="Google Shape;422;g16de9769506_0_2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g16de9769506_0_24:notes"/>
          <p:cNvSpPr txBox="1">
            <a:spLocks noGrp="1"/>
          </p:cNvSpPr>
          <p:nvPr>
            <p:ph type="sldNum" idx="12"/>
          </p:nvPr>
        </p:nvSpPr>
        <p:spPr>
          <a:xfrm>
            <a:off x="5180014" y="6513513"/>
            <a:ext cx="3962400" cy="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429" name="Google Shape;42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15" name="Google Shape;1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22" name="Google Shape;1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29" name="Google Shape;12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" name="Google Shape;10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20877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142" name="Google Shape;14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2"/>
          <p:cNvSpPr/>
          <p:nvPr/>
        </p:nvSpPr>
        <p:spPr>
          <a:xfrm>
            <a:off x="182879" y="182879"/>
            <a:ext cx="8778300" cy="64923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52"/>
          <p:cNvSpPr txBox="1">
            <a:spLocks noGrp="1"/>
          </p:cNvSpPr>
          <p:nvPr>
            <p:ph type="ctrTitle"/>
          </p:nvPr>
        </p:nvSpPr>
        <p:spPr>
          <a:xfrm>
            <a:off x="832486" y="882376"/>
            <a:ext cx="7475100" cy="29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orbel"/>
              <a:buNone/>
              <a:defRPr sz="6000" b="1" cap="none"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2"/>
          <p:cNvSpPr txBox="1">
            <a:spLocks noGrp="1"/>
          </p:cNvSpPr>
          <p:nvPr>
            <p:ph type="subTitle" idx="1"/>
          </p:nvPr>
        </p:nvSpPr>
        <p:spPr>
          <a:xfrm>
            <a:off x="1282150" y="3869636"/>
            <a:ext cx="6576000" cy="13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1440"/>
              <a:buNone/>
              <a:defRPr sz="1800"/>
            </a:lvl2pPr>
            <a:lvl3pPr lvl="2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500"/>
            </a:lvl4pPr>
            <a:lvl5pPr lvl="4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500"/>
            </a:lvl5pPr>
            <a:lvl6pPr lvl="5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500"/>
            </a:lvl6pPr>
            <a:lvl7pPr lvl="6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500"/>
            </a:lvl7pPr>
            <a:lvl8pPr lvl="7" algn="ctr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500"/>
            </a:lvl8pPr>
            <a:lvl9pPr lvl="8" algn="ctr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500"/>
            </a:lvl9pPr>
          </a:lstStyle>
          <a:p>
            <a:endParaRPr/>
          </a:p>
        </p:txBody>
      </p:sp>
      <p:sp>
        <p:nvSpPr>
          <p:cNvPr id="20" name="Google Shape;20;p52"/>
          <p:cNvSpPr txBox="1">
            <a:spLocks noGrp="1"/>
          </p:cNvSpPr>
          <p:nvPr>
            <p:ph type="dt" idx="10"/>
          </p:nvPr>
        </p:nvSpPr>
        <p:spPr>
          <a:xfrm>
            <a:off x="857247" y="6223830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2"/>
          <p:cNvSpPr txBox="1">
            <a:spLocks noGrp="1"/>
          </p:cNvSpPr>
          <p:nvPr>
            <p:ph type="ftr" idx="11"/>
          </p:nvPr>
        </p:nvSpPr>
        <p:spPr>
          <a:xfrm>
            <a:off x="2961861" y="6223830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2"/>
          <p:cNvSpPr txBox="1">
            <a:spLocks noGrp="1"/>
          </p:cNvSpPr>
          <p:nvPr>
            <p:ph type="sldNum" idx="12"/>
          </p:nvPr>
        </p:nvSpPr>
        <p:spPr>
          <a:xfrm>
            <a:off x="6997150" y="6223830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23" name="Google Shape;23;p52"/>
          <p:cNvCxnSpPr/>
          <p:nvPr/>
        </p:nvCxnSpPr>
        <p:spPr>
          <a:xfrm>
            <a:off x="1483997" y="3733800"/>
            <a:ext cx="6172200" cy="0"/>
          </a:xfrm>
          <a:prstGeom prst="straightConnector1">
            <a:avLst/>
          </a:prstGeom>
          <a:noFill/>
          <a:ln w="100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1"/>
          <p:cNvSpPr txBox="1">
            <a:spLocks noGrp="1"/>
          </p:cNvSpPr>
          <p:nvPr>
            <p:ph type="title"/>
          </p:nvPr>
        </p:nvSpPr>
        <p:spPr>
          <a:xfrm>
            <a:off x="857251" y="609600"/>
            <a:ext cx="74067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1"/>
          <p:cNvSpPr txBox="1">
            <a:spLocks noGrp="1"/>
          </p:cNvSpPr>
          <p:nvPr>
            <p:ph type="body" idx="1"/>
          </p:nvPr>
        </p:nvSpPr>
        <p:spPr>
          <a:xfrm rot="5400000">
            <a:off x="2540305" y="374401"/>
            <a:ext cx="4038600" cy="74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61"/>
          <p:cNvSpPr txBox="1">
            <a:spLocks noGrp="1"/>
          </p:cNvSpPr>
          <p:nvPr>
            <p:ph type="dt" idx="10"/>
          </p:nvPr>
        </p:nvSpPr>
        <p:spPr>
          <a:xfrm>
            <a:off x="857247" y="6223830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1"/>
          <p:cNvSpPr txBox="1">
            <a:spLocks noGrp="1"/>
          </p:cNvSpPr>
          <p:nvPr>
            <p:ph type="ftr" idx="11"/>
          </p:nvPr>
        </p:nvSpPr>
        <p:spPr>
          <a:xfrm>
            <a:off x="2961861" y="6223830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61"/>
          <p:cNvSpPr txBox="1">
            <a:spLocks noGrp="1"/>
          </p:cNvSpPr>
          <p:nvPr>
            <p:ph type="sldNum" idx="12"/>
          </p:nvPr>
        </p:nvSpPr>
        <p:spPr>
          <a:xfrm>
            <a:off x="6997150" y="6223830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2"/>
          <p:cNvSpPr txBox="1">
            <a:spLocks noGrp="1"/>
          </p:cNvSpPr>
          <p:nvPr>
            <p:ph type="title"/>
          </p:nvPr>
        </p:nvSpPr>
        <p:spPr>
          <a:xfrm rot="5400000">
            <a:off x="4710152" y="2595600"/>
            <a:ext cx="5410200" cy="17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2"/>
          <p:cNvSpPr txBox="1">
            <a:spLocks noGrp="1"/>
          </p:cNvSpPr>
          <p:nvPr>
            <p:ph type="body" idx="1"/>
          </p:nvPr>
        </p:nvSpPr>
        <p:spPr>
          <a:xfrm rot="5400000">
            <a:off x="938176" y="681000"/>
            <a:ext cx="5410200" cy="55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62"/>
          <p:cNvSpPr txBox="1">
            <a:spLocks noGrp="1"/>
          </p:cNvSpPr>
          <p:nvPr>
            <p:ph type="dt" idx="10"/>
          </p:nvPr>
        </p:nvSpPr>
        <p:spPr>
          <a:xfrm>
            <a:off x="857247" y="6223830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62"/>
          <p:cNvSpPr txBox="1">
            <a:spLocks noGrp="1"/>
          </p:cNvSpPr>
          <p:nvPr>
            <p:ph type="ftr" idx="11"/>
          </p:nvPr>
        </p:nvSpPr>
        <p:spPr>
          <a:xfrm>
            <a:off x="2961861" y="6223830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62"/>
          <p:cNvSpPr txBox="1">
            <a:spLocks noGrp="1"/>
          </p:cNvSpPr>
          <p:nvPr>
            <p:ph type="sldNum" idx="12"/>
          </p:nvPr>
        </p:nvSpPr>
        <p:spPr>
          <a:xfrm>
            <a:off x="6997150" y="6223830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3"/>
          <p:cNvSpPr txBox="1">
            <a:spLocks noGrp="1"/>
          </p:cNvSpPr>
          <p:nvPr>
            <p:ph type="title"/>
          </p:nvPr>
        </p:nvSpPr>
        <p:spPr>
          <a:xfrm>
            <a:off x="857251" y="609600"/>
            <a:ext cx="74067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body" idx="1"/>
          </p:nvPr>
        </p:nvSpPr>
        <p:spPr>
          <a:xfrm>
            <a:off x="857251" y="2001511"/>
            <a:ext cx="35661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81"/>
              <a:buNone/>
              <a:defRPr sz="1351" b="1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60"/>
              <a:buNone/>
              <a:defRPr sz="1200" b="1"/>
            </a:lvl9pPr>
          </a:lstStyle>
          <a:p>
            <a:endParaRPr/>
          </a:p>
        </p:txBody>
      </p:sp>
      <p:sp>
        <p:nvSpPr>
          <p:cNvPr id="27" name="Google Shape;27;p53"/>
          <p:cNvSpPr txBox="1">
            <a:spLocks noGrp="1"/>
          </p:cNvSpPr>
          <p:nvPr>
            <p:ph type="body" idx="2"/>
          </p:nvPr>
        </p:nvSpPr>
        <p:spPr>
          <a:xfrm>
            <a:off x="857251" y="2721483"/>
            <a:ext cx="3566100" cy="3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248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21"/>
              <a:buChar char="•"/>
              <a:defRPr sz="1651"/>
            </a:lvl1pPr>
            <a:lvl2pPr marL="914400" lvl="1" indent="-30480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1200"/>
              <a:buChar char="•"/>
              <a:defRPr sz="1500"/>
            </a:lvl2pPr>
            <a:lvl3pPr marL="1371600" lvl="2" indent="-29724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81"/>
              <a:buChar char="•"/>
              <a:defRPr sz="1351"/>
            </a:lvl3pPr>
            <a:lvl4pPr marL="1828800" lvl="3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4pPr>
            <a:lvl5pPr marL="2286000" lvl="4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5pPr>
            <a:lvl6pPr marL="2743200" lvl="5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6pPr>
            <a:lvl7pPr marL="3200400" lvl="6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7pPr>
            <a:lvl8pPr marL="3657600" lvl="7" indent="-28955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8pPr>
            <a:lvl9pPr marL="4114800" lvl="8" indent="-28955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28" name="Google Shape;28;p53"/>
          <p:cNvSpPr txBox="1">
            <a:spLocks noGrp="1"/>
          </p:cNvSpPr>
          <p:nvPr>
            <p:ph type="body" idx="3"/>
          </p:nvPr>
        </p:nvSpPr>
        <p:spPr>
          <a:xfrm>
            <a:off x="4701880" y="1999032"/>
            <a:ext cx="35661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12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81"/>
              <a:buNone/>
              <a:defRPr sz="1351" b="1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60"/>
              <a:buNone/>
              <a:defRPr sz="1200" b="1"/>
            </a:lvl9pPr>
          </a:lstStyle>
          <a:p>
            <a:endParaRPr/>
          </a:p>
        </p:txBody>
      </p:sp>
      <p:sp>
        <p:nvSpPr>
          <p:cNvPr id="29" name="Google Shape;29;p53"/>
          <p:cNvSpPr txBox="1">
            <a:spLocks noGrp="1"/>
          </p:cNvSpPr>
          <p:nvPr>
            <p:ph type="body" idx="4"/>
          </p:nvPr>
        </p:nvSpPr>
        <p:spPr>
          <a:xfrm>
            <a:off x="4701880" y="2719322"/>
            <a:ext cx="3566100" cy="338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248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21"/>
              <a:buChar char="•"/>
              <a:defRPr sz="1651"/>
            </a:lvl1pPr>
            <a:lvl2pPr marL="914400" lvl="1" indent="-30480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1200"/>
              <a:buChar char="•"/>
              <a:defRPr sz="1500"/>
            </a:lvl2pPr>
            <a:lvl3pPr marL="1371600" lvl="2" indent="-29724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81"/>
              <a:buChar char="•"/>
              <a:defRPr sz="1351"/>
            </a:lvl3pPr>
            <a:lvl4pPr marL="1828800" lvl="3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4pPr>
            <a:lvl5pPr marL="2286000" lvl="4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5pPr>
            <a:lvl6pPr marL="2743200" lvl="5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6pPr>
            <a:lvl7pPr marL="3200400" lvl="6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7pPr>
            <a:lvl8pPr marL="3657600" lvl="7" indent="-28955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8pPr>
            <a:lvl9pPr marL="4114800" lvl="8" indent="-28955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30" name="Google Shape;30;p53"/>
          <p:cNvSpPr txBox="1">
            <a:spLocks noGrp="1"/>
          </p:cNvSpPr>
          <p:nvPr>
            <p:ph type="dt" idx="10"/>
          </p:nvPr>
        </p:nvSpPr>
        <p:spPr>
          <a:xfrm>
            <a:off x="857247" y="6223830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3"/>
          <p:cNvSpPr txBox="1">
            <a:spLocks noGrp="1"/>
          </p:cNvSpPr>
          <p:nvPr>
            <p:ph type="ftr" idx="11"/>
          </p:nvPr>
        </p:nvSpPr>
        <p:spPr>
          <a:xfrm>
            <a:off x="2961861" y="6223830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3"/>
          <p:cNvSpPr txBox="1">
            <a:spLocks noGrp="1"/>
          </p:cNvSpPr>
          <p:nvPr>
            <p:ph type="sldNum" idx="12"/>
          </p:nvPr>
        </p:nvSpPr>
        <p:spPr>
          <a:xfrm>
            <a:off x="6997150" y="6223830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5"/>
          <p:cNvSpPr txBox="1">
            <a:spLocks noGrp="1"/>
          </p:cNvSpPr>
          <p:nvPr>
            <p:ph type="title"/>
          </p:nvPr>
        </p:nvSpPr>
        <p:spPr>
          <a:xfrm>
            <a:off x="857251" y="609600"/>
            <a:ext cx="74067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5"/>
          <p:cNvSpPr txBox="1">
            <a:spLocks noGrp="1"/>
          </p:cNvSpPr>
          <p:nvPr>
            <p:ph type="dt" idx="10"/>
          </p:nvPr>
        </p:nvSpPr>
        <p:spPr>
          <a:xfrm>
            <a:off x="857247" y="6223830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5"/>
          <p:cNvSpPr txBox="1">
            <a:spLocks noGrp="1"/>
          </p:cNvSpPr>
          <p:nvPr>
            <p:ph type="ftr" idx="11"/>
          </p:nvPr>
        </p:nvSpPr>
        <p:spPr>
          <a:xfrm>
            <a:off x="2961861" y="6223830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5"/>
          <p:cNvSpPr txBox="1">
            <a:spLocks noGrp="1"/>
          </p:cNvSpPr>
          <p:nvPr>
            <p:ph type="sldNum" idx="12"/>
          </p:nvPr>
        </p:nvSpPr>
        <p:spPr>
          <a:xfrm>
            <a:off x="6997150" y="6223830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4"/>
          <p:cNvSpPr txBox="1">
            <a:spLocks noGrp="1"/>
          </p:cNvSpPr>
          <p:nvPr>
            <p:ph type="dt" idx="10"/>
          </p:nvPr>
        </p:nvSpPr>
        <p:spPr>
          <a:xfrm>
            <a:off x="857247" y="6223830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4"/>
          <p:cNvSpPr txBox="1">
            <a:spLocks noGrp="1"/>
          </p:cNvSpPr>
          <p:nvPr>
            <p:ph type="ftr" idx="11"/>
          </p:nvPr>
        </p:nvSpPr>
        <p:spPr>
          <a:xfrm>
            <a:off x="2961861" y="6223830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4"/>
          <p:cNvSpPr txBox="1">
            <a:spLocks noGrp="1"/>
          </p:cNvSpPr>
          <p:nvPr>
            <p:ph type="sldNum" idx="12"/>
          </p:nvPr>
        </p:nvSpPr>
        <p:spPr>
          <a:xfrm>
            <a:off x="6997150" y="6223830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6"/>
          <p:cNvSpPr txBox="1">
            <a:spLocks noGrp="1"/>
          </p:cNvSpPr>
          <p:nvPr>
            <p:ph type="title"/>
          </p:nvPr>
        </p:nvSpPr>
        <p:spPr>
          <a:xfrm>
            <a:off x="857251" y="609600"/>
            <a:ext cx="74067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6"/>
          <p:cNvSpPr txBox="1">
            <a:spLocks noGrp="1"/>
          </p:cNvSpPr>
          <p:nvPr>
            <p:ph type="body" idx="1"/>
          </p:nvPr>
        </p:nvSpPr>
        <p:spPr>
          <a:xfrm>
            <a:off x="857252" y="2057400"/>
            <a:ext cx="74046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2004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6"/>
          <p:cNvSpPr txBox="1">
            <a:spLocks noGrp="1"/>
          </p:cNvSpPr>
          <p:nvPr>
            <p:ph type="dt" idx="10"/>
          </p:nvPr>
        </p:nvSpPr>
        <p:spPr>
          <a:xfrm>
            <a:off x="857247" y="6223830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6"/>
          <p:cNvSpPr txBox="1">
            <a:spLocks noGrp="1"/>
          </p:cNvSpPr>
          <p:nvPr>
            <p:ph type="ftr" idx="11"/>
          </p:nvPr>
        </p:nvSpPr>
        <p:spPr>
          <a:xfrm>
            <a:off x="2961861" y="6223830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6"/>
          <p:cNvSpPr txBox="1">
            <a:spLocks noGrp="1"/>
          </p:cNvSpPr>
          <p:nvPr>
            <p:ph type="sldNum" idx="12"/>
          </p:nvPr>
        </p:nvSpPr>
        <p:spPr>
          <a:xfrm>
            <a:off x="6997150" y="6223830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7"/>
          <p:cNvSpPr txBox="1">
            <a:spLocks noGrp="1"/>
          </p:cNvSpPr>
          <p:nvPr>
            <p:ph type="title"/>
          </p:nvPr>
        </p:nvSpPr>
        <p:spPr>
          <a:xfrm>
            <a:off x="829819" y="1173575"/>
            <a:ext cx="7475100" cy="29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orbel"/>
              <a:buNone/>
              <a:defRPr sz="6000" b="0" cap="none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7"/>
          <p:cNvSpPr txBox="1">
            <a:spLocks noGrp="1"/>
          </p:cNvSpPr>
          <p:nvPr>
            <p:ph type="body" idx="1"/>
          </p:nvPr>
        </p:nvSpPr>
        <p:spPr>
          <a:xfrm>
            <a:off x="1282446" y="4154520"/>
            <a:ext cx="6576900" cy="13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accen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1081"/>
              <a:buNone/>
              <a:defRPr sz="1351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41"/>
              <a:buNone/>
              <a:defRPr sz="1051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41"/>
              <a:buNone/>
              <a:defRPr sz="1051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41"/>
              <a:buNone/>
              <a:defRPr sz="1051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41"/>
              <a:buNone/>
              <a:defRPr sz="1051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41"/>
              <a:buNone/>
              <a:defRPr sz="1051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841"/>
              <a:buNone/>
              <a:defRPr sz="1051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57"/>
          <p:cNvSpPr txBox="1">
            <a:spLocks noGrp="1"/>
          </p:cNvSpPr>
          <p:nvPr>
            <p:ph type="dt" idx="10"/>
          </p:nvPr>
        </p:nvSpPr>
        <p:spPr>
          <a:xfrm>
            <a:off x="857247" y="6223830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7"/>
          <p:cNvSpPr txBox="1">
            <a:spLocks noGrp="1"/>
          </p:cNvSpPr>
          <p:nvPr>
            <p:ph type="ftr" idx="11"/>
          </p:nvPr>
        </p:nvSpPr>
        <p:spPr>
          <a:xfrm>
            <a:off x="2961861" y="6223830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7"/>
          <p:cNvSpPr txBox="1">
            <a:spLocks noGrp="1"/>
          </p:cNvSpPr>
          <p:nvPr>
            <p:ph type="sldNum" idx="12"/>
          </p:nvPr>
        </p:nvSpPr>
        <p:spPr>
          <a:xfrm>
            <a:off x="6997150" y="6223830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cxnSp>
        <p:nvCxnSpPr>
          <p:cNvPr id="54" name="Google Shape;54;p57"/>
          <p:cNvCxnSpPr/>
          <p:nvPr/>
        </p:nvCxnSpPr>
        <p:spPr>
          <a:xfrm>
            <a:off x="1485901" y="4020408"/>
            <a:ext cx="6172200" cy="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58"/>
          <p:cNvSpPr txBox="1">
            <a:spLocks noGrp="1"/>
          </p:cNvSpPr>
          <p:nvPr>
            <p:ph type="title"/>
          </p:nvPr>
        </p:nvSpPr>
        <p:spPr>
          <a:xfrm>
            <a:off x="857251" y="609600"/>
            <a:ext cx="74067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8"/>
          <p:cNvSpPr txBox="1">
            <a:spLocks noGrp="1"/>
          </p:cNvSpPr>
          <p:nvPr>
            <p:ph type="body" idx="1"/>
          </p:nvPr>
        </p:nvSpPr>
        <p:spPr>
          <a:xfrm>
            <a:off x="857251" y="2057399"/>
            <a:ext cx="35661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248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21"/>
              <a:buChar char="•"/>
              <a:defRPr sz="1651"/>
            </a:lvl1pPr>
            <a:lvl2pPr marL="914400" lvl="1" indent="-30480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1200"/>
              <a:buChar char="•"/>
              <a:defRPr sz="1500"/>
            </a:lvl2pPr>
            <a:lvl3pPr marL="1371600" lvl="2" indent="-29724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81"/>
              <a:buChar char="•"/>
              <a:defRPr sz="1351"/>
            </a:lvl3pPr>
            <a:lvl4pPr marL="1828800" lvl="3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4pPr>
            <a:lvl5pPr marL="2286000" lvl="4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5pPr>
            <a:lvl6pPr marL="2743200" lvl="5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6pPr>
            <a:lvl7pPr marL="3200400" lvl="6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7pPr>
            <a:lvl8pPr marL="3657600" lvl="7" indent="-28955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8pPr>
            <a:lvl9pPr marL="4114800" lvl="8" indent="-28955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58" name="Google Shape;58;p58"/>
          <p:cNvSpPr txBox="1">
            <a:spLocks noGrp="1"/>
          </p:cNvSpPr>
          <p:nvPr>
            <p:ph type="body" idx="2"/>
          </p:nvPr>
        </p:nvSpPr>
        <p:spPr>
          <a:xfrm>
            <a:off x="4700709" y="2057400"/>
            <a:ext cx="3566100" cy="4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1248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21"/>
              <a:buChar char="•"/>
              <a:defRPr sz="1651"/>
            </a:lvl1pPr>
            <a:lvl2pPr marL="914400" lvl="1" indent="-30480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1200"/>
              <a:buChar char="•"/>
              <a:defRPr sz="1500"/>
            </a:lvl2pPr>
            <a:lvl3pPr marL="1371600" lvl="2" indent="-297243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81"/>
              <a:buChar char="•"/>
              <a:defRPr sz="1351"/>
            </a:lvl3pPr>
            <a:lvl4pPr marL="1828800" lvl="3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4pPr>
            <a:lvl5pPr marL="2286000" lvl="4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5pPr>
            <a:lvl6pPr marL="2743200" lvl="5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6pPr>
            <a:lvl7pPr marL="3200400" lvl="6" indent="-28956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7pPr>
            <a:lvl8pPr marL="3657600" lvl="7" indent="-28955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960"/>
              <a:buChar char="•"/>
              <a:defRPr sz="1200"/>
            </a:lvl8pPr>
            <a:lvl9pPr marL="4114800" lvl="8" indent="-289559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960"/>
              <a:buChar char="•"/>
              <a:defRPr sz="1200"/>
            </a:lvl9pPr>
          </a:lstStyle>
          <a:p>
            <a:endParaRPr/>
          </a:p>
        </p:txBody>
      </p:sp>
      <p:sp>
        <p:nvSpPr>
          <p:cNvPr id="59" name="Google Shape;59;p58"/>
          <p:cNvSpPr txBox="1">
            <a:spLocks noGrp="1"/>
          </p:cNvSpPr>
          <p:nvPr>
            <p:ph type="dt" idx="10"/>
          </p:nvPr>
        </p:nvSpPr>
        <p:spPr>
          <a:xfrm>
            <a:off x="857247" y="6223830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8"/>
          <p:cNvSpPr txBox="1">
            <a:spLocks noGrp="1"/>
          </p:cNvSpPr>
          <p:nvPr>
            <p:ph type="ftr" idx="11"/>
          </p:nvPr>
        </p:nvSpPr>
        <p:spPr>
          <a:xfrm>
            <a:off x="2961861" y="6223830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8"/>
          <p:cNvSpPr txBox="1">
            <a:spLocks noGrp="1"/>
          </p:cNvSpPr>
          <p:nvPr>
            <p:ph type="sldNum" idx="12"/>
          </p:nvPr>
        </p:nvSpPr>
        <p:spPr>
          <a:xfrm>
            <a:off x="6997150" y="6223830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9"/>
          <p:cNvSpPr txBox="1">
            <a:spLocks noGrp="1"/>
          </p:cNvSpPr>
          <p:nvPr>
            <p:ph type="title"/>
          </p:nvPr>
        </p:nvSpPr>
        <p:spPr>
          <a:xfrm>
            <a:off x="857251" y="1097280"/>
            <a:ext cx="2834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orbel"/>
              <a:buNone/>
              <a:defRPr sz="3000" b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9"/>
          <p:cNvSpPr txBox="1">
            <a:spLocks noGrp="1"/>
          </p:cNvSpPr>
          <p:nvPr>
            <p:ph type="body" idx="1"/>
          </p:nvPr>
        </p:nvSpPr>
        <p:spPr>
          <a:xfrm>
            <a:off x="4129314" y="1097280"/>
            <a:ext cx="4149600" cy="46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920"/>
              <a:buChar char="•"/>
              <a:defRPr sz="2400"/>
            </a:lvl1pPr>
            <a:lvl2pPr marL="914400" lvl="1" indent="-33528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1680"/>
              <a:buChar char="•"/>
              <a:defRPr sz="2100"/>
            </a:lvl2pPr>
            <a:lvl3pPr marL="1371600" lvl="2" indent="-32003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500"/>
            </a:lvl4pPr>
            <a:lvl5pPr marL="2286000" lvl="4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500"/>
            </a:lvl5pPr>
            <a:lvl6pPr marL="2743200" lvl="5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500"/>
            </a:lvl6pPr>
            <a:lvl7pPr marL="3200400" lvl="6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500"/>
            </a:lvl7pPr>
            <a:lvl8pPr marL="3657600" lvl="7" indent="-3048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Char char="•"/>
              <a:defRPr sz="1500"/>
            </a:lvl8pPr>
            <a:lvl9pPr marL="4114800" lvl="8" indent="-3048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Char char="•"/>
              <a:defRPr sz="1500"/>
            </a:lvl9pPr>
          </a:lstStyle>
          <a:p>
            <a:endParaRPr/>
          </a:p>
        </p:txBody>
      </p:sp>
      <p:sp>
        <p:nvSpPr>
          <p:cNvPr id="65" name="Google Shape;65;p59"/>
          <p:cNvSpPr txBox="1">
            <a:spLocks noGrp="1"/>
          </p:cNvSpPr>
          <p:nvPr>
            <p:ph type="body" idx="2"/>
          </p:nvPr>
        </p:nvSpPr>
        <p:spPr>
          <a:xfrm>
            <a:off x="857251" y="2834640"/>
            <a:ext cx="2834700" cy="29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20"/>
              <a:buNone/>
              <a:defRPr sz="1275"/>
            </a:lvl1pPr>
            <a:lvl2pPr marL="914400" lvl="1" indent="-22860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72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1"/>
              <a:buNone/>
              <a:defRPr sz="751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540"/>
              <a:buNone/>
              <a:defRPr sz="675"/>
            </a:lvl9pPr>
          </a:lstStyle>
          <a:p>
            <a:endParaRPr/>
          </a:p>
        </p:txBody>
      </p:sp>
      <p:sp>
        <p:nvSpPr>
          <p:cNvPr id="66" name="Google Shape;66;p59"/>
          <p:cNvSpPr txBox="1">
            <a:spLocks noGrp="1"/>
          </p:cNvSpPr>
          <p:nvPr>
            <p:ph type="dt" idx="10"/>
          </p:nvPr>
        </p:nvSpPr>
        <p:spPr>
          <a:xfrm>
            <a:off x="857247" y="6223830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9"/>
          <p:cNvSpPr txBox="1">
            <a:spLocks noGrp="1"/>
          </p:cNvSpPr>
          <p:nvPr>
            <p:ph type="ftr" idx="11"/>
          </p:nvPr>
        </p:nvSpPr>
        <p:spPr>
          <a:xfrm>
            <a:off x="2961861" y="6223830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9"/>
          <p:cNvSpPr txBox="1">
            <a:spLocks noGrp="1"/>
          </p:cNvSpPr>
          <p:nvPr>
            <p:ph type="sldNum" idx="12"/>
          </p:nvPr>
        </p:nvSpPr>
        <p:spPr>
          <a:xfrm>
            <a:off x="6997150" y="6223830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0"/>
          <p:cNvSpPr txBox="1">
            <a:spLocks noGrp="1"/>
          </p:cNvSpPr>
          <p:nvPr>
            <p:ph type="title"/>
          </p:nvPr>
        </p:nvSpPr>
        <p:spPr>
          <a:xfrm>
            <a:off x="857251" y="1097280"/>
            <a:ext cx="28347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orbel"/>
              <a:buNone/>
              <a:defRPr sz="3000" b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0"/>
          <p:cNvSpPr>
            <a:spLocks noGrp="1"/>
          </p:cNvSpPr>
          <p:nvPr>
            <p:ph type="pic" idx="2"/>
          </p:nvPr>
        </p:nvSpPr>
        <p:spPr>
          <a:xfrm>
            <a:off x="4019109" y="1069848"/>
            <a:ext cx="4257600" cy="46452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60"/>
          <p:cNvSpPr txBox="1">
            <a:spLocks noGrp="1"/>
          </p:cNvSpPr>
          <p:nvPr>
            <p:ph type="body" idx="1"/>
          </p:nvPr>
        </p:nvSpPr>
        <p:spPr>
          <a:xfrm>
            <a:off x="857251" y="2834640"/>
            <a:ext cx="2834700" cy="28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20"/>
              <a:buNone/>
              <a:defRPr sz="1275"/>
            </a:lvl1pPr>
            <a:lvl2pPr marL="914400" lvl="1" indent="-22860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SzPts val="720"/>
              <a:buNone/>
              <a:defRPr sz="900"/>
            </a:lvl2pPr>
            <a:lvl3pPr marL="1371600" lvl="2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01"/>
              <a:buNone/>
              <a:defRPr sz="751"/>
            </a:lvl3pPr>
            <a:lvl4pPr marL="1828800" lvl="3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4pPr>
            <a:lvl5pPr marL="2286000" lvl="4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5pPr>
            <a:lvl6pPr marL="2743200" lvl="5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6pPr>
            <a:lvl7pPr marL="3200400" lvl="6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7pPr>
            <a:lvl8pPr marL="3657600" lvl="7" indent="-2286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540"/>
              <a:buNone/>
              <a:defRPr sz="675"/>
            </a:lvl8pPr>
            <a:lvl9pPr marL="4114800" lvl="8" indent="-2286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540"/>
              <a:buNone/>
              <a:defRPr sz="675"/>
            </a:lvl9pPr>
          </a:lstStyle>
          <a:p>
            <a:endParaRPr/>
          </a:p>
        </p:txBody>
      </p:sp>
      <p:sp>
        <p:nvSpPr>
          <p:cNvPr id="73" name="Google Shape;73;p60"/>
          <p:cNvSpPr txBox="1">
            <a:spLocks noGrp="1"/>
          </p:cNvSpPr>
          <p:nvPr>
            <p:ph type="dt" idx="10"/>
          </p:nvPr>
        </p:nvSpPr>
        <p:spPr>
          <a:xfrm>
            <a:off x="857247" y="6223830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0"/>
          <p:cNvSpPr txBox="1">
            <a:spLocks noGrp="1"/>
          </p:cNvSpPr>
          <p:nvPr>
            <p:ph type="ftr" idx="11"/>
          </p:nvPr>
        </p:nvSpPr>
        <p:spPr>
          <a:xfrm>
            <a:off x="2961861" y="6223830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sldNum" idx="12"/>
          </p:nvPr>
        </p:nvSpPr>
        <p:spPr>
          <a:xfrm>
            <a:off x="6997150" y="6223830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06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/>
          <p:nvPr/>
        </p:nvSpPr>
        <p:spPr>
          <a:xfrm>
            <a:off x="182880" y="182880"/>
            <a:ext cx="8778300" cy="649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51"/>
          <p:cNvSpPr txBox="1">
            <a:spLocks noGrp="1"/>
          </p:cNvSpPr>
          <p:nvPr>
            <p:ph type="title"/>
          </p:nvPr>
        </p:nvSpPr>
        <p:spPr>
          <a:xfrm>
            <a:off x="857251" y="609600"/>
            <a:ext cx="7406700" cy="13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4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1"/>
          <p:cNvSpPr txBox="1">
            <a:spLocks noGrp="1"/>
          </p:cNvSpPr>
          <p:nvPr>
            <p:ph type="body" idx="1"/>
          </p:nvPr>
        </p:nvSpPr>
        <p:spPr>
          <a:xfrm>
            <a:off x="857252" y="2057400"/>
            <a:ext cx="7404600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Char char="•"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20040" algn="l" rtl="0">
              <a:lnSpc>
                <a:spcPct val="90000"/>
              </a:lnSpc>
              <a:spcBef>
                <a:spcPts val="151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rbel"/>
              <a:buChar char="•"/>
              <a:defRPr sz="1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0988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299719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Corbel"/>
              <a:buChar char="•"/>
              <a:defRPr sz="1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29972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Corbel"/>
              <a:buChar char="•"/>
              <a:defRPr sz="1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29972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Corbel"/>
              <a:buChar char="•"/>
              <a:defRPr sz="1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29972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Corbel"/>
              <a:buChar char="•"/>
              <a:defRPr sz="1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29972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Corbel"/>
              <a:buChar char="•"/>
              <a:defRPr sz="1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29972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20"/>
              <a:buFont typeface="Corbel"/>
              <a:buChar char="•"/>
              <a:defRPr sz="1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Google Shape;13;p51"/>
          <p:cNvSpPr txBox="1">
            <a:spLocks noGrp="1"/>
          </p:cNvSpPr>
          <p:nvPr>
            <p:ph type="dt" idx="10"/>
          </p:nvPr>
        </p:nvSpPr>
        <p:spPr>
          <a:xfrm>
            <a:off x="857247" y="6223830"/>
            <a:ext cx="1746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51"/>
          <p:cNvSpPr txBox="1">
            <a:spLocks noGrp="1"/>
          </p:cNvSpPr>
          <p:nvPr>
            <p:ph type="ftr" idx="11"/>
          </p:nvPr>
        </p:nvSpPr>
        <p:spPr>
          <a:xfrm>
            <a:off x="2961861" y="6223830"/>
            <a:ext cx="353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" name="Google Shape;15;p51"/>
          <p:cNvSpPr txBox="1">
            <a:spLocks noGrp="1"/>
          </p:cNvSpPr>
          <p:nvPr>
            <p:ph type="sldNum" idx="12"/>
          </p:nvPr>
        </p:nvSpPr>
        <p:spPr>
          <a:xfrm>
            <a:off x="6997150" y="6223830"/>
            <a:ext cx="1279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ctrTitle"/>
          </p:nvPr>
        </p:nvSpPr>
        <p:spPr>
          <a:xfrm>
            <a:off x="720436" y="673898"/>
            <a:ext cx="7739996" cy="2362200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D0DA5"/>
              </a:buClr>
              <a:buSzPts val="1500"/>
              <a:buFont typeface="Times New Roman"/>
              <a:buNone/>
            </a:pPr>
            <a:r>
              <a:rPr lang="ru-RU" cap="none" dirty="0">
                <a:solidFill>
                  <a:srgbClr val="5D0D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cap="none" dirty="0">
                <a:solidFill>
                  <a:srgbClr val="5D0D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cap="none" dirty="0">
                <a:solidFill>
                  <a:srgbClr val="5D0D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cap="none" dirty="0">
                <a:solidFill>
                  <a:srgbClr val="5D0D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cap="none" dirty="0">
                <a:solidFill>
                  <a:srgbClr val="5D0D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cap="none" dirty="0">
                <a:solidFill>
                  <a:srgbClr val="5D0D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cap="none" dirty="0">
                <a:solidFill>
                  <a:srgbClr val="5D0D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cap="none" dirty="0">
                <a:solidFill>
                  <a:srgbClr val="5D0D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cap="none" dirty="0">
                <a:solidFill>
                  <a:srgbClr val="262626"/>
                </a:solidFill>
                <a:latin typeface="Times New Roman" panose="02020603050405020304" pitchFamily="18" charset="0"/>
                <a:ea typeface="Domine"/>
                <a:cs typeface="Times New Roman" panose="02020603050405020304" pitchFamily="18" charset="0"/>
                <a:sym typeface="Domine"/>
              </a:rPr>
              <a:t>ПОРТФОЛИО</a:t>
            </a:r>
            <a:r>
              <a:rPr lang="ru-RU" cap="none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cap="none" dirty="0">
                <a:solidFill>
                  <a:srgbClr val="262626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cap="none" dirty="0">
              <a:solidFill>
                <a:srgbClr val="26262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666980" y="2403630"/>
            <a:ext cx="7848872" cy="4024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"/>
              <a:buNone/>
            </a:pPr>
            <a:r>
              <a:rPr lang="ru-RU" sz="2400" b="1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Иванушкиной Валентины Михайловны</a:t>
            </a:r>
            <a:endParaRPr sz="2400" dirty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"/>
              <a:buNone/>
            </a:pPr>
            <a:endParaRPr sz="2400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"/>
              <a:buNone/>
            </a:pPr>
            <a:r>
              <a:rPr lang="ru-RU" sz="240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 воспитателя </a:t>
            </a:r>
            <a:endParaRPr lang="ru-RU" sz="2400" dirty="0" smtClean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"/>
              <a:buNone/>
            </a:pPr>
            <a:endParaRPr sz="2400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"/>
              <a:buNone/>
            </a:pPr>
            <a:r>
              <a:rPr lang="ru-RU" sz="220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структурного подразделения </a:t>
            </a:r>
            <a:endParaRPr sz="2200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"/>
              <a:buNone/>
            </a:pPr>
            <a:r>
              <a:rPr lang="ru-RU" sz="220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«Детский сад №114» комбинированного вида</a:t>
            </a:r>
            <a:endParaRPr sz="22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"/>
              <a:buNone/>
            </a:pPr>
            <a:r>
              <a:rPr lang="ru-RU" sz="220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МБДОУ «Детский сад «Радуга» комбинированного вида»</a:t>
            </a:r>
            <a:endParaRPr sz="22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"/>
              <a:buNone/>
            </a:pPr>
            <a:r>
              <a:rPr lang="ru-RU" sz="2200" dirty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Рузаевского муниципального </a:t>
            </a:r>
            <a:r>
              <a:rPr lang="ru-RU" sz="2200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района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"/>
              <a:buNone/>
            </a:pPr>
            <a:r>
              <a:rPr lang="ru-RU" sz="2200" dirty="0" smtClean="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Республики Мордовия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"/>
              <a:buNone/>
            </a:pPr>
            <a:endParaRPr lang="ru-RU" sz="1600" dirty="0" smtClean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404040"/>
              </a:buClr>
              <a:buSzPts val="600"/>
            </a:pPr>
            <a:endParaRPr lang="ru-RU" sz="1600" dirty="0" smtClean="0">
              <a:solidFill>
                <a:schemeClr val="bg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404040"/>
              </a:buClr>
              <a:buSzPts val="600"/>
            </a:pPr>
            <a:r>
              <a:rPr lang="ru-RU" sz="16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 ДОО - </a:t>
            </a:r>
            <a:r>
              <a:rPr lang="en-US" sz="16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https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://ds114ruz.schoolrm.ru/</a:t>
            </a:r>
            <a:r>
              <a:rPr lang="ru-RU" sz="16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404040"/>
              </a:buClr>
              <a:buSzPts val="600"/>
            </a:pPr>
            <a:r>
              <a:rPr lang="ru-RU" sz="16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Персональный сайт </a:t>
            </a:r>
            <a:r>
              <a:rPr lang="en-US" sz="1600" dirty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http://www.pedkabinet.ru/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404040"/>
              </a:buClr>
              <a:buSzPts val="600"/>
            </a:pPr>
            <a:r>
              <a:rPr lang="ru-RU" sz="1600" dirty="0" smtClean="0">
                <a:solidFill>
                  <a:schemeClr val="bg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rgbClr val="404040"/>
              </a:buClr>
              <a:buSzPts val="600"/>
            </a:pPr>
            <a:endParaRPr sz="2400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1840"/>
              </a:spcBef>
              <a:spcAft>
                <a:spcPts val="0"/>
              </a:spcAft>
              <a:buClr>
                <a:srgbClr val="404040"/>
              </a:buClr>
              <a:buSzPts val="600"/>
              <a:buNone/>
            </a:pPr>
            <a:endParaRPr sz="2400" dirty="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subTitle" idx="1"/>
          </p:nvPr>
        </p:nvSpPr>
        <p:spPr>
          <a:xfrm>
            <a:off x="484908" y="4223821"/>
            <a:ext cx="8174183" cy="191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Реализация совместных программ, проектов, мероприятий.</a:t>
            </a:r>
          </a:p>
          <a:p>
            <a:pPr marL="342900" lvl="0" indent="-342900" algn="l">
              <a:spcBef>
                <a:spcPts val="0"/>
              </a:spcBef>
              <a:buClr>
                <a:schemeClr val="lt1"/>
              </a:buClr>
              <a:buSzPts val="1920"/>
              <a:buFont typeface="Noto Sans Symbols"/>
              <a:buChar char="⮚"/>
            </a:pPr>
            <a:endParaRPr lang="ru-RU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      </a:t>
            </a:r>
            <a:r>
              <a:rPr lang="ru-RU" i="1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Подтверждение</a:t>
            </a:r>
            <a:r>
              <a:rPr lang="ru-RU" i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: Справка, </a:t>
            </a:r>
            <a:r>
              <a:rPr lang="ru-RU" i="1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приказы.</a:t>
            </a:r>
            <a:endParaRPr lang="ru-RU" i="1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484908" y="443351"/>
            <a:ext cx="8174183" cy="315883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ОРГАНИЗАЦИЯ ВЗАИМОДЕЙСТВИЯ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ОБРАЗОВАТЕЛЬНОЙ ОРГАНИЗАЦИИ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 НАУЧНЫМИ, ОБРАЗОВАТЕЛЬНЫМИ,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СОЦИАЛЬНЫМИ </a:t>
            </a: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ИНСТИТУТАМИ</a:t>
            </a:r>
            <a:endParaRPr sz="2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75259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9380" y="585377"/>
            <a:ext cx="4350326" cy="576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836" y="585377"/>
            <a:ext cx="4211782" cy="576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1"/>
          <p:cNvPicPr preferRelativeResize="0"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73" y="762002"/>
            <a:ext cx="4027467" cy="576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160" name="Google Shape;160;p11"/>
          <p:cNvPicPr preferRelativeResize="0">
            <a:picLocks noChangeAspect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236" y="762004"/>
            <a:ext cx="4206442" cy="576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Google Shape;110;p6"/>
          <p:cNvSpPr txBox="1"/>
          <p:nvPr/>
        </p:nvSpPr>
        <p:spPr>
          <a:xfrm>
            <a:off x="184727" y="194116"/>
            <a:ext cx="8765309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 smtClean="0">
                <a:solidFill>
                  <a:srgbClr val="336600"/>
                </a:solidFill>
                <a:latin typeface="Cambria"/>
                <a:ea typeface="Cambria"/>
                <a:cs typeface="Cambria"/>
                <a:sym typeface="Cambria"/>
              </a:rPr>
              <a:t>Реализация совместных программ, проектов, мероприятий</a:t>
            </a:r>
            <a:endParaRPr sz="2000" i="0" u="none" strike="noStrike" cap="none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17" descr="I:\моя2020\ип - 0002.jp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8973" y="195951"/>
            <a:ext cx="3425992" cy="504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7" name="Google Shape;167;p17" descr="I:\моя2020\ип - 0001.jpg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09" y="1643358"/>
            <a:ext cx="3643947" cy="504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5" name="Google Shape;165;p17" descr="I:\моя2020\иип.jpg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89717" y="1641746"/>
            <a:ext cx="3565042" cy="504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subTitle" idx="1"/>
          </p:nvPr>
        </p:nvSpPr>
        <p:spPr>
          <a:xfrm>
            <a:off x="484908" y="4223821"/>
            <a:ext cx="8174183" cy="191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Инновационная деятельность на республиканском уровне.</a:t>
            </a:r>
          </a:p>
          <a:p>
            <a:pPr marL="0" lvl="0" indent="0">
              <a:spcBef>
                <a:spcPts val="0"/>
              </a:spcBef>
              <a:buClr>
                <a:schemeClr val="lt1"/>
              </a:buClr>
              <a:buSzPts val="1920"/>
            </a:pPr>
            <a:endParaRPr lang="ru-RU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i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Подтверждение: </a:t>
            </a:r>
            <a:r>
              <a:rPr lang="ru-RU" i="1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Приказы, </a:t>
            </a:r>
            <a:r>
              <a:rPr lang="ru-RU" i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справка о результатах.</a:t>
            </a:r>
          </a:p>
        </p:txBody>
      </p:sp>
      <p:sp>
        <p:nvSpPr>
          <p:cNvPr id="105" name="Google Shape;105;p4"/>
          <p:cNvSpPr txBox="1"/>
          <p:nvPr/>
        </p:nvSpPr>
        <p:spPr>
          <a:xfrm>
            <a:off x="484908" y="554178"/>
            <a:ext cx="8174183" cy="303414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РЕЗУЛЬТАТЫ ЛИЧНОГО </a:t>
            </a: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УЧАСТИЯ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 </a:t>
            </a: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ИННОВАЦИОННОЙ (ЭКСПЕРИМЕНТАЛЬНОЙ) ДЕЯТЕЛЬНОСТИ </a:t>
            </a:r>
            <a:endParaRPr sz="2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6927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0" descr="G:\моя2020\ид - 0001.jp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0549" y="752860"/>
            <a:ext cx="4074327" cy="576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" name="Google Shape;187;p20"/>
          <p:cNvSpPr txBox="1"/>
          <p:nvPr/>
        </p:nvSpPr>
        <p:spPr>
          <a:xfrm>
            <a:off x="467544" y="122074"/>
            <a:ext cx="7982704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Республиканский уровень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88" name="Google Shape;188;p20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910" y="754668"/>
            <a:ext cx="4184615" cy="576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/>
        </p:nvSpPr>
        <p:spPr>
          <a:xfrm>
            <a:off x="130852" y="176701"/>
            <a:ext cx="8882296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Результат </a:t>
            </a:r>
            <a:r>
              <a:rPr lang="ru-RU" sz="2000" i="0" u="none" strike="noStrike" cap="none" dirty="0" smtClean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участия в инновационной </a:t>
            </a: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деятельности </a:t>
            </a:r>
            <a:endParaRPr lang="ru-RU" sz="2000" i="0" u="none" strike="noStrike" cap="none" dirty="0" smtClean="0">
              <a:solidFill>
                <a:srgbClr val="336600"/>
              </a:solidFill>
              <a:latin typeface="Cambria" panose="02040503050406030204" pitchFamily="18" charset="0"/>
              <a:ea typeface="Cambria" panose="02040503050406030204" pitchFamily="18" charset="0"/>
              <a:cs typeface="Corbel"/>
              <a:sym typeface="Corbe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000" i="0" u="none" strike="noStrike" cap="none" dirty="0" smtClean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на </a:t>
            </a: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республиканском уровне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3567" y="794330"/>
            <a:ext cx="4239491" cy="576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941" y="794330"/>
            <a:ext cx="4197927" cy="576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subTitle" idx="1"/>
          </p:nvPr>
        </p:nvSpPr>
        <p:spPr>
          <a:xfrm>
            <a:off x="484908" y="4223821"/>
            <a:ext cx="8174183" cy="191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Сайт отвечает требованиям, регулярно обновляется</a:t>
            </a:r>
          </a:p>
          <a:p>
            <a:pPr marL="0" lvl="0" indent="0">
              <a:spcBef>
                <a:spcPts val="0"/>
              </a:spcBef>
              <a:buClr>
                <a:schemeClr val="lt1"/>
              </a:buClr>
              <a:buSzPts val="1920"/>
            </a:pPr>
            <a:endParaRPr lang="ru-RU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i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https://ds114ruz.schoolrm.ru/</a:t>
            </a:r>
          </a:p>
        </p:txBody>
      </p:sp>
      <p:sp>
        <p:nvSpPr>
          <p:cNvPr id="105" name="Google Shape;105;p4"/>
          <p:cNvSpPr txBox="1"/>
          <p:nvPr/>
        </p:nvSpPr>
        <p:spPr>
          <a:xfrm>
            <a:off x="484908" y="443350"/>
            <a:ext cx="8174183" cy="314497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ОБЕСПЕЧЕНИЕ </a:t>
            </a: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ИНФОРМАЦИОННОЙ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ОТКРЫТОСТИ ДЕЯТЕЛЬНОСТИ 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ОБРАЗОВАТЕЛЬНОЙ ОРГАНИЗАЦИИ</a:t>
            </a:r>
            <a:endParaRPr sz="2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9803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94" y="360211"/>
            <a:ext cx="4729090" cy="612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/>
        </p:nvSpPr>
        <p:spPr>
          <a:xfrm>
            <a:off x="484908" y="568036"/>
            <a:ext cx="8174183" cy="302029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НАЛИЧИЕ </a:t>
            </a:r>
            <a:endParaRPr lang="ru-RU" sz="2400" b="1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4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СОБСТВЕННЫХ </a:t>
            </a:r>
            <a:r>
              <a:rPr lang="ru-RU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ПУБЛИКАЦИЙ</a:t>
            </a:r>
          </a:p>
        </p:txBody>
      </p:sp>
      <p:sp>
        <p:nvSpPr>
          <p:cNvPr id="5" name="Google Shape;104;p4"/>
          <p:cNvSpPr txBox="1">
            <a:spLocks noGrp="1"/>
          </p:cNvSpPr>
          <p:nvPr>
            <p:ph type="subTitle" idx="1"/>
          </p:nvPr>
        </p:nvSpPr>
        <p:spPr>
          <a:xfrm>
            <a:off x="2355273" y="4114801"/>
            <a:ext cx="6594764" cy="191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Материалы, прошедшие экспертизу 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</a:pP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      на сайтах, порталах сети Интернет.</a:t>
            </a:r>
            <a:endParaRPr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Республиканский </a:t>
            </a: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уровень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164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 txBox="1">
            <a:spLocks noGrp="1"/>
          </p:cNvSpPr>
          <p:nvPr>
            <p:ph type="ctrTitle"/>
          </p:nvPr>
        </p:nvSpPr>
        <p:spPr>
          <a:xfrm>
            <a:off x="623455" y="540334"/>
            <a:ext cx="7813964" cy="153784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 typeface="Corbel"/>
              <a:buNone/>
            </a:pPr>
            <a:r>
              <a:rPr lang="ru-RU" sz="2800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ru-RU" sz="2800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800" dirty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ru-RU" sz="2800" dirty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400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>ПЕРЕДОВОЙ </a:t>
            </a:r>
            <a:r>
              <a:rPr lang="ru-RU" sz="2400" dirty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>ПЕДАГОГИЧЕСКИЙ </a:t>
            </a:r>
            <a:r>
              <a:rPr lang="ru-RU" sz="2400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>ОПЫТ</a:t>
            </a:r>
            <a:br>
              <a:rPr lang="ru-RU" sz="2400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800" dirty="0" smtClean="0">
                <a:solidFill>
                  <a:srgbClr val="0C0C0C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ru-RU" dirty="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281965" y="2104080"/>
            <a:ext cx="8496944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920"/>
            </a:pPr>
            <a:r>
              <a:rPr lang="ru-RU" sz="22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п</a:t>
            </a:r>
            <a:r>
              <a:rPr lang="ru-RU" sz="2200" dirty="0" smtClean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о теме:</a:t>
            </a:r>
          </a:p>
          <a:p>
            <a:pPr marL="0" lvl="0" indent="0">
              <a:spcBef>
                <a:spcPts val="0"/>
              </a:spcBef>
              <a:buSzPts val="1920"/>
            </a:pPr>
            <a:r>
              <a:rPr lang="ru-RU" sz="22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</a:br>
            <a:r>
              <a:rPr lang="ru-RU" sz="2200" dirty="0">
                <a:solidFill>
                  <a:schemeClr val="tx1"/>
                </a:solidFill>
                <a:latin typeface="Cambria"/>
                <a:ea typeface="Cambria"/>
                <a:cs typeface="Cambria"/>
                <a:sym typeface="Cambria"/>
              </a:rPr>
              <a:t>«Методический консалтинг как фактор профессиональной поддержки педагогов и эффективный механизм управления образовательным процессом» </a:t>
            </a:r>
            <a:endParaRPr lang="ru-RU" sz="2200" dirty="0" smtClean="0">
              <a:solidFill>
                <a:schemeClr val="tx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>
              <a:spcBef>
                <a:spcPts val="0"/>
              </a:spcBef>
              <a:buSzPts val="1920"/>
            </a:pPr>
            <a:endParaRPr lang="ru-RU" sz="2400" dirty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>
              <a:spcBef>
                <a:spcPts val="0"/>
              </a:spcBef>
              <a:buSzPts val="1920"/>
            </a:pPr>
            <a:endParaRPr lang="ru-RU" sz="2400" dirty="0" smtClean="0">
              <a:latin typeface="Cambria"/>
              <a:ea typeface="Cambria"/>
              <a:cs typeface="Cambria"/>
              <a:sym typeface="Cambria"/>
            </a:endParaRPr>
          </a:p>
          <a:p>
            <a:pPr marL="0" lvl="0" indent="0">
              <a:spcBef>
                <a:spcPts val="0"/>
              </a:spcBef>
              <a:buSzPts val="1920"/>
            </a:pP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Ссылка на размещение опыта:</a:t>
            </a:r>
          </a:p>
          <a:p>
            <a:pPr marL="0" lvl="0" indent="0">
              <a:spcBef>
                <a:spcPts val="0"/>
              </a:spcBef>
              <a:buSzPts val="1920"/>
            </a:pPr>
            <a:r>
              <a:rPr lang="en-US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https</a:t>
            </a:r>
            <a:r>
              <a:rPr lang="en-US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://ds114ruz.schoolrm.ru/sveden/employees/42010/361154</a:t>
            </a:r>
            <a:r>
              <a:rPr lang="en-US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/</a:t>
            </a: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endParaRPr lang="en-US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>
              <a:spcBef>
                <a:spcPts val="0"/>
              </a:spcBef>
              <a:buSzPts val="1920"/>
            </a:pPr>
            <a:endParaRPr lang="ru-RU" dirty="0" smtClean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>
              <a:spcBef>
                <a:spcPts val="0"/>
              </a:spcBef>
              <a:buSzPts val="1920"/>
            </a:pP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/>
          <p:nvPr/>
        </p:nvSpPr>
        <p:spPr>
          <a:xfrm>
            <a:off x="-539750" y="40719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2" name="Google Shape;222;p28"/>
          <p:cNvPicPr preferRelativeResize="0"/>
          <p:nvPr/>
        </p:nvPicPr>
        <p:blipFill rotWithShape="1">
          <a:blip r:embed="rId3">
            <a:alphaModFix/>
          </a:blip>
          <a:srcRect l="14291" t="17656" r="5962" b="16421"/>
          <a:stretch/>
        </p:blipFill>
        <p:spPr>
          <a:xfrm>
            <a:off x="-508000" y="7137400"/>
            <a:ext cx="7975600" cy="173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 txBox="1"/>
          <p:nvPr/>
        </p:nvSpPr>
        <p:spPr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p28"/>
          <p:cNvSpPr txBox="1"/>
          <p:nvPr/>
        </p:nvSpPr>
        <p:spPr>
          <a:xfrm>
            <a:off x="135725" y="191595"/>
            <a:ext cx="88749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Материалы, прошедшие </a:t>
            </a:r>
            <a:r>
              <a:rPr lang="ru-RU" sz="2000" i="0" u="none" strike="noStrike" cap="none" dirty="0" smtClean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экспертизу на </a:t>
            </a: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сайтах, порталах сети Интернет</a:t>
            </a:r>
            <a:endParaRPr sz="2000" i="0" u="none" strike="noStrike" cap="none" dirty="0">
              <a:solidFill>
                <a:srgbClr val="336600"/>
              </a:solidFill>
              <a:latin typeface="Cambria" panose="02040503050406030204" pitchFamily="18" charset="0"/>
              <a:ea typeface="Cambria" panose="02040503050406030204" pitchFamily="18" charset="0"/>
              <a:cs typeface="Corbel"/>
              <a:sym typeface="Corbel"/>
            </a:endParaRPr>
          </a:p>
        </p:txBody>
      </p:sp>
      <p:pic>
        <p:nvPicPr>
          <p:cNvPr id="225" name="Google Shape;225;p2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251" y="922561"/>
            <a:ext cx="3945747" cy="558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29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79" y="2529520"/>
            <a:ext cx="2929155" cy="414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0" name="Google Shape;230;p29"/>
          <p:cNvSpPr txBox="1"/>
          <p:nvPr/>
        </p:nvSpPr>
        <p:spPr>
          <a:xfrm>
            <a:off x="-539750" y="40719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1" name="Google Shape;231;p29"/>
          <p:cNvPicPr preferRelativeResize="0"/>
          <p:nvPr/>
        </p:nvPicPr>
        <p:blipFill rotWithShape="1">
          <a:blip r:embed="rId4">
            <a:alphaModFix/>
          </a:blip>
          <a:srcRect l="14291" t="17656" r="5962" b="16421"/>
          <a:stretch/>
        </p:blipFill>
        <p:spPr>
          <a:xfrm>
            <a:off x="-508000" y="7137400"/>
            <a:ext cx="7975600" cy="173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9"/>
          <p:cNvSpPr txBox="1"/>
          <p:nvPr/>
        </p:nvSpPr>
        <p:spPr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3" name="Google Shape;233;p29"/>
          <p:cNvSpPr txBox="1"/>
          <p:nvPr/>
        </p:nvSpPr>
        <p:spPr>
          <a:xfrm>
            <a:off x="566126" y="1027830"/>
            <a:ext cx="7982704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Республиканский 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уровень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34" name="Google Shape;234;p29"/>
          <p:cNvPicPr preferRelativeResize="0"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876" y="199802"/>
            <a:ext cx="3056510" cy="432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29"/>
          <p:cNvPicPr preferRelativeResize="0"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64" y="2538335"/>
            <a:ext cx="2929156" cy="414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37" name="Google Shape;237;p29"/>
          <p:cNvPicPr preferRelativeResize="0"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82" y="190332"/>
            <a:ext cx="3056512" cy="432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subTitle" idx="1"/>
          </p:nvPr>
        </p:nvSpPr>
        <p:spPr>
          <a:xfrm>
            <a:off x="2078185" y="4031672"/>
            <a:ext cx="6830290" cy="1981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Уровень образовательной организации.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Муниципальный </a:t>
            </a: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уровень.</a:t>
            </a:r>
            <a:endParaRPr dirty="0">
              <a:solidFill>
                <a:schemeClr val="bg1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Межрегиональный </a:t>
            </a: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уровень.</a:t>
            </a:r>
            <a:endParaRPr dirty="0">
              <a:solidFill>
                <a:schemeClr val="bg1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Российский уровень</a:t>
            </a: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484907" y="471053"/>
            <a:ext cx="8174183" cy="311727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</p:spTree>
    <p:extLst>
      <p:ext uri="{BB962C8B-B14F-4D97-AF65-F5344CB8AC3E}">
        <p14:creationId xmlns:p14="http://schemas.microsoft.com/office/powerpoint/2010/main" val="200000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" name="Google Shape;268;p34"/>
          <p:cNvGraphicFramePr/>
          <p:nvPr>
            <p:extLst>
              <p:ext uri="{D42A27DB-BD31-4B8C-83A1-F6EECF244321}">
                <p14:modId xmlns:p14="http://schemas.microsoft.com/office/powerpoint/2010/main" val="3455480648"/>
              </p:ext>
            </p:extLst>
          </p:nvPr>
        </p:nvGraphicFramePr>
        <p:xfrm>
          <a:off x="166255" y="187036"/>
          <a:ext cx="8839200" cy="6535028"/>
        </p:xfrm>
        <a:graphic>
          <a:graphicData uri="http://schemas.openxmlformats.org/drawingml/2006/table">
            <a:tbl>
              <a:tblPr>
                <a:noFill/>
                <a:tableStyleId>{24FE22D4-0FBA-48AC-A7E9-409B4E18ECFD}</a:tableStyleId>
              </a:tblPr>
              <a:tblGrid>
                <a:gridCol w="1011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545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36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1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ДАТА </a:t>
                      </a:r>
                      <a:endParaRPr lang="ru-RU" sz="1400" u="none" strike="noStrike" cap="none" dirty="0"/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1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МЕСТО</a:t>
                      </a:r>
                      <a:endParaRPr lang="ru-RU" sz="12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1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ТЕМА ВЫСТУПЛЕНИЯ</a:t>
                      </a:r>
                      <a:endParaRPr lang="ru-RU" sz="1200" u="none" strike="noStrike" cap="none" dirty="0"/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1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НАЗВАНИЕ МЕРОПРИЯТИЯ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lang="ru-RU" sz="12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34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1" u="none" strike="noStrike" cap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ДОШКОЛЬНОЙ ОБРАЗОВАТЕЛЬНОЙ ОРГАНИЗАЦИИ</a:t>
                      </a: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400" u="none" strike="noStrike" cap="none" dirty="0"/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493548"/>
                  </a:ext>
                </a:extLst>
              </a:tr>
              <a:tr h="67479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28.03.2022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 «Детский сад №114 комбинированного вида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», г. Рузаевка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Возможности педагогических технологий для повышения результативности обучения</a:t>
                      </a: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Педагогический совет «Современные технологии обучения и воспитания детей»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5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27.05.2022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 «Детский сад №114 комбинированного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вида», г. Рузаевка</a:t>
                      </a: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Интерактивные технологии в условиях дистанционного обучения детей дошкольного возраста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Педагогический совет «Результативность работы педагогического коллектива за 2021-2022 учебный год»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069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1200" b="1" u="none" strike="noStrike" cap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УРОВЕНЬ</a:t>
                      </a: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622983"/>
                  </a:ext>
                </a:extLst>
              </a:tr>
              <a:tr h="9587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16.05.2022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 «Детский сад №7 комбинированного вида», г. Рузаевка</a:t>
                      </a: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Организация инновационной деятельности педагогов на уровне ДОО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Методическое объединение старших воспитателей  «Возможности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инновационной деятельности и конкурсного движения в совершенствовании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профмастерства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педагога дошкольного образования».</a:t>
                      </a: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9822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1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МЕЖРЕГИОНАЛЬНЫЙ</a:t>
                      </a:r>
                      <a:r>
                        <a:rPr lang="ru-RU" sz="1200" b="1" i="0" u="none" strike="noStrike" cap="none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УРОВЕНЬ</a:t>
                      </a: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7148063"/>
                  </a:ext>
                </a:extLst>
              </a:tr>
              <a:tr h="8451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09.12.2020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ГБУ ДПО РМ «ЦНППМ «Педагог 13.ру»,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г.Саранск</a:t>
                      </a:r>
                      <a:endParaRPr lang="ru-RU" sz="1200" b="0" i="0" u="none" strike="noStrike" cap="none" dirty="0" smtClean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ИКТ-технологии как фактор совершенствования условий для полноценного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функционирования русского языка в ДОО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Межрегиональный научно-практический семинар «Мир детства и культура: прогрессивные технологии формирования толерантной языковой личности , включенной в пространство разных культур»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343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26.02.2021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ГБУ ДПО РМ «ЦНППМ «Педагог 13.ру»,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 Саранск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Совершенствование профессиональных компетенций педагогов как необходимое условие модернизации математического образования дошкольников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Межрегиональный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методический марафон «Образовательные инициативы: современные технологии математического развития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детей дошкольного и младшего школьного возраста»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17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1200" b="1" u="none" strike="noStrike" cap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РОССИЙСКИЙ УРОВЕНЬ</a:t>
                      </a: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4128725"/>
                  </a:ext>
                </a:extLst>
              </a:tr>
              <a:tr h="8209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30.11.2020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</a:t>
                      </a:r>
                      <a:endParaRPr sz="14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ГБУ ДПО РМ «ЦНППМ «Педагог 13.ру»,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 Саранск</a:t>
                      </a: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Поликультурная компетентность педагога дошкольного образования в условиях многокультурного общества </a:t>
                      </a: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XI</a:t>
                      </a:r>
                      <a:r>
                        <a:rPr lang="en-US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II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Всероссийская научно-практическая конференция «Поликультурное образование: опыт и перспективы»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5"/>
          <p:cNvSpPr txBox="1"/>
          <p:nvPr/>
        </p:nvSpPr>
        <p:spPr>
          <a:xfrm>
            <a:off x="-539750" y="40719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4" name="Google Shape;274;p35"/>
          <p:cNvPicPr preferRelativeResize="0"/>
          <p:nvPr/>
        </p:nvPicPr>
        <p:blipFill rotWithShape="1">
          <a:blip r:embed="rId3">
            <a:alphaModFix/>
          </a:blip>
          <a:srcRect l="14291" t="17656" r="5962" b="16421"/>
          <a:stretch/>
        </p:blipFill>
        <p:spPr>
          <a:xfrm>
            <a:off x="-508000" y="7137400"/>
            <a:ext cx="7975600" cy="173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35"/>
          <p:cNvSpPr txBox="1"/>
          <p:nvPr/>
        </p:nvSpPr>
        <p:spPr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35"/>
          <p:cNvSpPr txBox="1"/>
          <p:nvPr/>
        </p:nvSpPr>
        <p:spPr>
          <a:xfrm>
            <a:off x="122548" y="189057"/>
            <a:ext cx="8861196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orbel"/>
                <a:cs typeface="Corbel"/>
                <a:sym typeface="Corbel"/>
              </a:rPr>
              <a:t>Уровень </a:t>
            </a:r>
            <a:r>
              <a:rPr lang="ru-RU" sz="2000" dirty="0" smtClean="0">
                <a:solidFill>
                  <a:srgbClr val="336600"/>
                </a:solidFill>
                <a:latin typeface="Cambria" panose="02040503050406030204" pitchFamily="18" charset="0"/>
                <a:ea typeface="Corbel"/>
                <a:cs typeface="Corbel"/>
                <a:sym typeface="Corbel"/>
              </a:rPr>
              <a:t>дошкольной образовательной организации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sym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668" y="742346"/>
            <a:ext cx="4271622" cy="576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996" y="731446"/>
            <a:ext cx="4281632" cy="576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6de9769506_0_33"/>
          <p:cNvSpPr txBox="1"/>
          <p:nvPr/>
        </p:nvSpPr>
        <p:spPr>
          <a:xfrm>
            <a:off x="-539750" y="40719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2" name="Google Shape;282;g16de9769506_0_33"/>
          <p:cNvPicPr preferRelativeResize="0"/>
          <p:nvPr/>
        </p:nvPicPr>
        <p:blipFill rotWithShape="1">
          <a:blip r:embed="rId3">
            <a:alphaModFix/>
          </a:blip>
          <a:srcRect l="14290" t="17653" r="5963" b="16427"/>
          <a:stretch/>
        </p:blipFill>
        <p:spPr>
          <a:xfrm>
            <a:off x="-508000" y="7137400"/>
            <a:ext cx="79756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16de9769506_0_33"/>
          <p:cNvSpPr txBox="1"/>
          <p:nvPr/>
        </p:nvSpPr>
        <p:spPr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g16de9769506_0_33"/>
          <p:cNvSpPr txBox="1"/>
          <p:nvPr/>
        </p:nvSpPr>
        <p:spPr>
          <a:xfrm>
            <a:off x="580658" y="189241"/>
            <a:ext cx="7982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Муниципальный уровень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51" y="779096"/>
            <a:ext cx="8118498" cy="576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7011bfa37f_0_0"/>
          <p:cNvSpPr txBox="1"/>
          <p:nvPr/>
        </p:nvSpPr>
        <p:spPr>
          <a:xfrm>
            <a:off x="-539750" y="40719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9" name="Google Shape;299;g17011bfa37f_0_0"/>
          <p:cNvPicPr preferRelativeResize="0"/>
          <p:nvPr/>
        </p:nvPicPr>
        <p:blipFill rotWithShape="1">
          <a:blip r:embed="rId3">
            <a:alphaModFix/>
          </a:blip>
          <a:srcRect l="14290" t="17654" r="5964" b="16421"/>
          <a:stretch/>
        </p:blipFill>
        <p:spPr>
          <a:xfrm>
            <a:off x="-508000" y="7137400"/>
            <a:ext cx="79756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g17011bfa37f_0_0"/>
          <p:cNvSpPr txBox="1"/>
          <p:nvPr/>
        </p:nvSpPr>
        <p:spPr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g17011bfa37f_0_0"/>
          <p:cNvSpPr txBox="1"/>
          <p:nvPr/>
        </p:nvSpPr>
        <p:spPr>
          <a:xfrm>
            <a:off x="470717" y="199176"/>
            <a:ext cx="821423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dirty="0" smtClean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Межрегиональны</a:t>
            </a:r>
            <a:r>
              <a:rPr lang="ru-RU" sz="2000" i="0" u="none" strike="noStrike" cap="none" dirty="0" smtClean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й </a:t>
            </a: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уровень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02" name="Google Shape;302;g17011bfa37f_0_0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863" y="872161"/>
            <a:ext cx="3947994" cy="558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03" name="Google Shape;303;g17011bfa37f_0_0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5354" y="872161"/>
            <a:ext cx="3945744" cy="558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8"/>
          <p:cNvSpPr txBox="1"/>
          <p:nvPr/>
        </p:nvSpPr>
        <p:spPr>
          <a:xfrm>
            <a:off x="-539750" y="407193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9" name="Google Shape;309;p38"/>
          <p:cNvPicPr preferRelativeResize="0"/>
          <p:nvPr/>
        </p:nvPicPr>
        <p:blipFill rotWithShape="1">
          <a:blip r:embed="rId3">
            <a:alphaModFix/>
          </a:blip>
          <a:srcRect l="14291" t="17656" r="5962" b="16421"/>
          <a:stretch/>
        </p:blipFill>
        <p:spPr>
          <a:xfrm>
            <a:off x="-508000" y="7137400"/>
            <a:ext cx="7975600" cy="1739899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8"/>
          <p:cNvSpPr txBox="1"/>
          <p:nvPr/>
        </p:nvSpPr>
        <p:spPr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Google Shape;312;p38"/>
          <p:cNvSpPr txBox="1"/>
          <p:nvPr/>
        </p:nvSpPr>
        <p:spPr>
          <a:xfrm>
            <a:off x="550674" y="207961"/>
            <a:ext cx="7982704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4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Российский уровень</a:t>
            </a:r>
            <a:endParaRPr sz="14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13" name="Google Shape;313;p38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634" y="879382"/>
            <a:ext cx="3944812" cy="558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subTitle" idx="1"/>
          </p:nvPr>
        </p:nvSpPr>
        <p:spPr>
          <a:xfrm>
            <a:off x="1990436" y="4057574"/>
            <a:ext cx="7314944" cy="191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Уровень образовательной организации.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Республиканский уровень.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484908" y="443351"/>
            <a:ext cx="8174183" cy="313112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ПРОВЕДЕНИЕ </a:t>
            </a: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СТАРШИМ ВОСПИТАТЕЛЕМ</a:t>
            </a: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ОТКРЫТЫХ </a:t>
            </a: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ЗАНЯТИЙ, </a:t>
            </a:r>
            <a:endParaRPr lang="ru-RU" sz="2200" b="1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МАСТЕР-КЛАССОВ, МЕРОПРИЯТИЙ</a:t>
            </a:r>
            <a:endParaRPr lang="ru-RU" sz="22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5210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4" name="Google Shape;324;p40"/>
          <p:cNvGraphicFramePr/>
          <p:nvPr>
            <p:extLst>
              <p:ext uri="{D42A27DB-BD31-4B8C-83A1-F6EECF244321}">
                <p14:modId xmlns:p14="http://schemas.microsoft.com/office/powerpoint/2010/main" val="2259328480"/>
              </p:ext>
            </p:extLst>
          </p:nvPr>
        </p:nvGraphicFramePr>
        <p:xfrm>
          <a:off x="180105" y="341044"/>
          <a:ext cx="8783785" cy="6159657"/>
        </p:xfrm>
        <a:graphic>
          <a:graphicData uri="http://schemas.openxmlformats.org/drawingml/2006/table">
            <a:tbl>
              <a:tblPr bandRow="1">
                <a:noFill/>
                <a:tableStyleId>{24FE22D4-0FBA-48AC-A7E9-409B4E18ECFD}</a:tableStyleId>
              </a:tblPr>
              <a:tblGrid>
                <a:gridCol w="1014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4490">
                  <a:extLst>
                    <a:ext uri="{9D8B030D-6E8A-4147-A177-3AD203B41FA5}">
                      <a16:colId xmlns:a16="http://schemas.microsoft.com/office/drawing/2014/main" val="3600678567"/>
                    </a:ext>
                  </a:extLst>
                </a:gridCol>
                <a:gridCol w="3178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262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lang="ru-RU" sz="1200" b="1" i="0" u="none" strike="noStrike" cap="none" dirty="0" smtClean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1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ДАТА </a:t>
                      </a:r>
                      <a:endParaRPr lang="ru-RU" sz="1400" u="none" strike="noStrike" cap="none" dirty="0"/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lang="ru-RU" sz="1200" b="1" i="0" u="none" strike="noStrike" cap="none" dirty="0" smtClean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1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МЕСТО ПРОВЕДЕНИЯ</a:t>
                      </a:r>
                      <a:endParaRPr lang="ru-RU" sz="12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lang="ru-RU" sz="1200" b="1" i="0" u="none" strike="noStrike" cap="none" dirty="0" smtClean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1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ТЕМА ВЫСТУПЛЕНИЯ</a:t>
                      </a:r>
                      <a:endParaRPr lang="ru-RU" sz="12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lang="ru-RU" sz="1200" b="1" i="0" u="none" strike="noStrike" cap="none" dirty="0" smtClean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1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НАЗВАНИЕ МЕРОПРИЯТИЯ</a:t>
                      </a:r>
                      <a:endParaRPr lang="ru-RU" sz="1400" u="none" strike="noStrike" cap="none" dirty="0" smtClean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lang="ru-RU" sz="12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46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lang="ru-RU" sz="1400" b="1" u="none" strike="noStrike" cap="none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1" u="none" strike="noStrike" cap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ДОШКОЛЬНОЙ ОБРАЗОВАТЕЛЬНОЙ ОРГАНИЗАЦИИ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400" b="1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1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138386"/>
                  </a:ext>
                </a:extLst>
              </a:tr>
              <a:tr h="122201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25.11.2021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 «Детский сад №114 комбинированного вида» МБДОУ «Детский сад «Радуга» комбинированного вида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»,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cs typeface="Times New Roman"/>
                          <a:sym typeface="Times New Roman"/>
                        </a:rPr>
                        <a:t>г.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Рузаевка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Мастер-класс «Организация пространственного моделирования дошкольников: динамика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структуры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 образа»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Семинар-практикум для педагогов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 «Детский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сад №114 комбинированного вида» МБДОУ «Детский сад «Радуга» комбинированного вида» на тему: «Конструирование и моделирование в детском саду»</a:t>
                      </a:r>
                      <a:endParaRPr sz="1400" u="none" strike="noStrike" cap="none" dirty="0"/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425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17.03.2022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г.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 «Детский сад №114 комбинированного вида» МБДОУ «Детский сад «Радуга» комбинированного вида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»,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г. Рузаевка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Мастер-класс «Уклад ДОО в детско-взрослой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общности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»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Семинар для педагогов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СП </a:t>
                      </a:r>
                      <a:r>
                        <a:rPr lang="ru-RU" sz="1200" b="0" i="0" u="none" strike="noStrike" cap="none" dirty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«Детский сад №114 комбинированного вида» МБДОУ «Детский сад «Радуга» комбинированного вида» на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тему: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«Партнерство детского сада и семьи в вопросах воспитания ребенка: опыт и перспективы»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5694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lang="ru-RU" sz="1200" b="1" u="none" strike="noStrike" cap="none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1" u="none" strike="noStrike" cap="non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УРОВЕНЬ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lang="ru-RU" sz="1200" b="1" u="none" strike="noStrike" cap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8832976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14.09.2021 г.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ГБУ ДПО РМ «ЦНППМ «Педагог 13.ру», г. Саранск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Обучающий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200" b="0" i="0" u="none" strike="noStrike" cap="none" baseline="0" dirty="0" err="1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вебинар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«Технологические аспекты проектирования и организации воспитательной деятельности в ДОО»</a:t>
                      </a:r>
                      <a:endParaRPr lang="ru-RU"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Серия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200" b="0" i="0" u="none" strike="noStrike" cap="none" dirty="0" err="1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вебинаров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для руководителей и педагогов ДОО </a:t>
                      </a:r>
                      <a:r>
                        <a:rPr lang="ru-RU" sz="1200" b="0" i="0" u="none" strike="noStrike" cap="none" baseline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Республики Мордовия </a:t>
                      </a:r>
                      <a:r>
                        <a:rPr lang="ru-RU" sz="1200" b="0" i="0" u="none" strike="noStrike" cap="none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 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вопросам создания рабочей программы воспитания в дошкольных образовательных организациях</a:t>
                      </a: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255235"/>
                  </a:ext>
                </a:extLst>
              </a:tr>
              <a:tr h="72197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  <a:tabLst/>
                        <a:defRPr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07.10.2022 г.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ГБУ ДПО РМ «ЦНППМ «Педагог 13.ру», г. Саранск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Мастер-класс «Организация волонтерского движения в детском саду»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00"/>
                        <a:buFont typeface="Times New Roman"/>
                        <a:buNone/>
                      </a:pP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Республиканский</a:t>
                      </a:r>
                      <a:r>
                        <a:rPr lang="ru-RU" sz="1200" b="0" i="0" u="none" strike="noStrike" cap="none" baseline="0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о</a:t>
                      </a:r>
                      <a:r>
                        <a:rPr lang="ru-RU" sz="1200" b="0" i="0" u="none" strike="noStrike" cap="none" dirty="0" smtClean="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бразовательный форум «Я – воспитатель!»</a:t>
                      </a:r>
                      <a:endParaRPr sz="1200" b="0" i="0" u="none" strike="noStrike" cap="none" dirty="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45700" marB="45700">
                    <a:lnL w="127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74746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subTitle" idx="1"/>
          </p:nvPr>
        </p:nvSpPr>
        <p:spPr>
          <a:xfrm>
            <a:off x="2673928" y="4100947"/>
            <a:ext cx="6257384" cy="191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Муниципальный уровень.</a:t>
            </a:r>
            <a:endParaRPr dirty="0">
              <a:solidFill>
                <a:schemeClr val="bg1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Республиканский уровень.</a:t>
            </a:r>
            <a:endParaRPr dirty="0">
              <a:solidFill>
                <a:schemeClr val="bg1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Российский уровень.</a:t>
            </a:r>
            <a:endParaRPr dirty="0">
              <a:solidFill>
                <a:schemeClr val="bg1"/>
              </a:solidFill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Международный уровень.</a:t>
            </a:r>
            <a:endParaRPr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484908" y="429495"/>
            <a:ext cx="8174183" cy="3200396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МЕТОДИЧЕСКОЕ СОПРОВОЖДЕНИЕ </a:t>
            </a:r>
            <a:r>
              <a:rPr lang="ru-RU" sz="22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МАТЕРИАЛОВ </a:t>
            </a:r>
            <a:r>
              <a:rPr lang="ru-RU" sz="2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ДЕЯТЕЛЬНОСТИ </a:t>
            </a:r>
            <a:r>
              <a:rPr lang="ru-RU" sz="22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ОБРАЗОВАТЕЛЬНОЙ </a:t>
            </a:r>
            <a:r>
              <a:rPr lang="ru-RU" sz="2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ОРГАНИЗАЦИИ </a:t>
            </a:r>
            <a:endParaRPr lang="ru-RU" sz="2200" b="1" i="0" u="none" strike="noStrike" cap="none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2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ИЛИ ОТДЕЛЬНЫХ </a:t>
            </a:r>
            <a:r>
              <a:rPr lang="ru-RU" sz="2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ПЕДАГОГОВ </a:t>
            </a:r>
            <a:endParaRPr sz="2200" dirty="0"/>
          </a:p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 КОНФЕРЕНЦИЯХ, СЕМИНАРАХ, </a:t>
            </a:r>
            <a:r>
              <a:rPr lang="ru-RU" sz="22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КОНКУРСАХ</a:t>
            </a:r>
            <a:endParaRPr sz="22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37;g16de9769506_0_40"/>
          <p:cNvSpPr txBox="1"/>
          <p:nvPr/>
        </p:nvSpPr>
        <p:spPr>
          <a:xfrm>
            <a:off x="509109" y="194106"/>
            <a:ext cx="7982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dirty="0" smtClean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У</a:t>
            </a:r>
            <a:r>
              <a:rPr lang="ru-RU" sz="2000" i="0" u="none" strike="noStrike" cap="none" dirty="0" smtClean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ровень дошкольной образовательной организации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004" y="770106"/>
            <a:ext cx="4450909" cy="576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6de9769506_0_40"/>
          <p:cNvSpPr txBox="1"/>
          <p:nvPr/>
        </p:nvSpPr>
        <p:spPr>
          <a:xfrm>
            <a:off x="-693750" y="4097687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5" name="Google Shape;335;g16de9769506_0_40"/>
          <p:cNvPicPr preferRelativeResize="0"/>
          <p:nvPr/>
        </p:nvPicPr>
        <p:blipFill rotWithShape="1">
          <a:blip r:embed="rId3">
            <a:alphaModFix/>
          </a:blip>
          <a:srcRect l="14290" t="17653" r="5963" b="16427"/>
          <a:stretch/>
        </p:blipFill>
        <p:spPr>
          <a:xfrm>
            <a:off x="-508000" y="7137400"/>
            <a:ext cx="7975600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g16de9769506_0_40"/>
          <p:cNvSpPr txBox="1"/>
          <p:nvPr/>
        </p:nvSpPr>
        <p:spPr>
          <a:xfrm>
            <a:off x="0" y="194310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7" name="Google Shape;337;g16de9769506_0_40"/>
          <p:cNvSpPr txBox="1"/>
          <p:nvPr/>
        </p:nvSpPr>
        <p:spPr>
          <a:xfrm>
            <a:off x="509109" y="194106"/>
            <a:ext cx="7982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Республиканский уровень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38" name="Google Shape;338;g16de9769506_0_40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72" y="780028"/>
            <a:ext cx="4073024" cy="5759997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928" y="776678"/>
            <a:ext cx="4073043" cy="576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/>
        </p:nvSpPr>
        <p:spPr>
          <a:xfrm>
            <a:off x="484908" y="443351"/>
            <a:ext cx="8174183" cy="3131122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ЭКСПЕРТНАЯ ДЕЯТЕЛЬНОСТЬ</a:t>
            </a:r>
          </a:p>
        </p:txBody>
      </p:sp>
      <p:sp>
        <p:nvSpPr>
          <p:cNvPr id="5" name="Google Shape;104;p4"/>
          <p:cNvSpPr txBox="1">
            <a:spLocks noGrp="1"/>
          </p:cNvSpPr>
          <p:nvPr>
            <p:ph type="subTitle" idx="1"/>
          </p:nvPr>
        </p:nvSpPr>
        <p:spPr>
          <a:xfrm>
            <a:off x="1496291" y="4154555"/>
            <a:ext cx="7162800" cy="191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Член экспертной группы на республиканском уровне.</a:t>
            </a:r>
            <a:endParaRPr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046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43" descr="G:\моя2020\Приказ на аттестационную комиссию.jp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971" y="369455"/>
            <a:ext cx="4170211" cy="5989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7484" y="3334331"/>
            <a:ext cx="4680000" cy="3335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76428" y="193966"/>
            <a:ext cx="4680000" cy="32604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37;g16de9769506_0_40"/>
          <p:cNvSpPr txBox="1"/>
          <p:nvPr/>
        </p:nvSpPr>
        <p:spPr>
          <a:xfrm>
            <a:off x="509109" y="194106"/>
            <a:ext cx="7982700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Республиканский уровень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"/>
          <p:cNvSpPr txBox="1"/>
          <p:nvPr/>
        </p:nvSpPr>
        <p:spPr>
          <a:xfrm>
            <a:off x="484908" y="443351"/>
            <a:ext cx="8174183" cy="3200394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ОБЩЕСТВЕННО-ПЕДАГОГИЧЕСКАЯ </a:t>
            </a:r>
            <a:endParaRPr lang="ru-RU" sz="2400" b="1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4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АКТИВНОСТЬ</a:t>
            </a:r>
            <a:endParaRPr lang="ru-RU" sz="2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" name="Google Shape;104;p4"/>
          <p:cNvSpPr txBox="1">
            <a:spLocks noGrp="1"/>
          </p:cNvSpPr>
          <p:nvPr>
            <p:ph type="subTitle" idx="1"/>
          </p:nvPr>
        </p:nvSpPr>
        <p:spPr>
          <a:xfrm>
            <a:off x="1981200" y="4112993"/>
            <a:ext cx="6922397" cy="191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Руководитель методического объединения.</a:t>
            </a:r>
          </a:p>
          <a:p>
            <a:pPr marL="342900" lvl="0" indent="-342900" algn="l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Член жюри </a:t>
            </a: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на муниципальном уровне</a:t>
            </a: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lang="ru-RU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6874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5"/>
          <p:cNvSpPr txBox="1"/>
          <p:nvPr/>
        </p:nvSpPr>
        <p:spPr>
          <a:xfrm>
            <a:off x="553407" y="196085"/>
            <a:ext cx="7982704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891D"/>
              </a:buClr>
              <a:buSzPts val="2400"/>
              <a:buFont typeface="Corbel"/>
              <a:buNone/>
            </a:pPr>
            <a:r>
              <a:rPr lang="ru-RU" sz="2000" i="0" u="none" strike="noStrike" cap="none" dirty="0" smtClean="0">
                <a:solidFill>
                  <a:srgbClr val="7C891D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Руководитель методического объединения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64" name="Google Shape;364;p45"/>
          <p:cNvPicPr preferRelativeResize="0"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3668" y="785899"/>
            <a:ext cx="3966817" cy="576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365" name="Google Shape;365;p45"/>
          <p:cNvPicPr preferRelativeResize="0">
            <a:picLocks noChangeAspect="1"/>
          </p:cNvPicPr>
          <p:nvPr/>
        </p:nvPicPr>
        <p:blipFill rotWithShape="1">
          <a:blip r:embed="rId4" cstate="print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217" y="772149"/>
            <a:ext cx="4239662" cy="576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g17011bfa37f_0_12"/>
          <p:cNvPicPr preferRelativeResize="0">
            <a:picLocks noChangeAspect="1"/>
          </p:cNvPicPr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105" y="177275"/>
            <a:ext cx="3130294" cy="4500000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</p:pic>
      <p:pic>
        <p:nvPicPr>
          <p:cNvPr id="373" name="Google Shape;373;g17011bfa37f_0_12"/>
          <p:cNvPicPr preferRelativeResize="0">
            <a:picLocks noChangeAspect="1"/>
          </p:cNvPicPr>
          <p:nvPr/>
        </p:nvPicPr>
        <p:blipFill rotWithShape="1"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6198" y="177275"/>
            <a:ext cx="3193721" cy="4500000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</p:pic>
      <p:sp>
        <p:nvSpPr>
          <p:cNvPr id="370" name="Google Shape;370;g17011bfa37f_0_12"/>
          <p:cNvSpPr txBox="1"/>
          <p:nvPr/>
        </p:nvSpPr>
        <p:spPr>
          <a:xfrm>
            <a:off x="637304" y="807139"/>
            <a:ext cx="781832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891D"/>
              </a:buClr>
              <a:buSzPts val="2400"/>
              <a:buFont typeface="Corbel"/>
              <a:buNone/>
            </a:pPr>
            <a:r>
              <a:rPr lang="ru-RU" sz="2000" i="0" u="none" strike="noStrike" cap="none" dirty="0" smtClean="0">
                <a:solidFill>
                  <a:srgbClr val="7C891D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Муниципальный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891D"/>
              </a:buClr>
              <a:buSzPts val="2400"/>
              <a:buFont typeface="Corbel"/>
              <a:buNone/>
            </a:pPr>
            <a:r>
              <a:rPr lang="ru-RU" sz="2000" i="0" u="none" strike="noStrike" cap="none" dirty="0" smtClean="0">
                <a:solidFill>
                  <a:srgbClr val="7C891D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уровень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71" name="Google Shape;371;g17011bfa37f_0_12"/>
          <p:cNvPicPr preferRelativeResize="0">
            <a:picLocks noChangeAspect="1"/>
          </p:cNvPicPr>
          <p:nvPr/>
        </p:nvPicPr>
        <p:blipFill rotWithShape="1">
          <a:blip r:embed="rId5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1231" y="2371859"/>
            <a:ext cx="3132000" cy="4293581"/>
          </a:xfrm>
          <a:prstGeom prst="rect">
            <a:avLst/>
          </a:prstGeom>
          <a:noFill/>
          <a:ln>
            <a:solidFill>
              <a:schemeClr val="bg2">
                <a:lumMod val="20000"/>
                <a:lumOff val="8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subTitle" idx="1"/>
          </p:nvPr>
        </p:nvSpPr>
        <p:spPr>
          <a:xfrm>
            <a:off x="1482435" y="4112986"/>
            <a:ext cx="7310327" cy="191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Победа в конкурсе на портале сети Интернет.</a:t>
            </a:r>
            <a:endParaRPr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Победа в очном конкурсе республиканского уровня</a:t>
            </a:r>
            <a:r>
              <a:rPr lang="ru-RU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.</a:t>
            </a:r>
            <a:endParaRPr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484908" y="498763"/>
            <a:ext cx="8174183" cy="3089563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4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ЛИЧНОЕ УЧАСТИЕ </a:t>
            </a:r>
          </a:p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4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В ПРОФЕССИОНАЛЬНЫХ КОНКУРСАХ</a:t>
            </a:r>
            <a:endParaRPr sz="24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882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37;g16de9769506_0_40"/>
          <p:cNvSpPr txBox="1"/>
          <p:nvPr/>
        </p:nvSpPr>
        <p:spPr>
          <a:xfrm>
            <a:off x="166255" y="194106"/>
            <a:ext cx="8793018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buClr>
                <a:srgbClr val="336600"/>
              </a:buClr>
              <a:buSzPts val="2400"/>
            </a:pPr>
            <a:r>
              <a:rPr lang="ru-RU" sz="2000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Победы и призовые места в конкурсах </a:t>
            </a:r>
            <a:endParaRPr lang="ru-RU" sz="2000" dirty="0" smtClean="0">
              <a:solidFill>
                <a:srgbClr val="336600"/>
              </a:solidFill>
              <a:latin typeface="Cambria" panose="02040503050406030204" pitchFamily="18" charset="0"/>
              <a:ea typeface="Cambria" panose="02040503050406030204" pitchFamily="18" charset="0"/>
              <a:cs typeface="Corbel"/>
              <a:sym typeface="Corbel"/>
            </a:endParaRPr>
          </a:p>
          <a:p>
            <a:pPr lvl="0" algn="ctr">
              <a:lnSpc>
                <a:spcPct val="90000"/>
              </a:lnSpc>
              <a:buClr>
                <a:srgbClr val="336600"/>
              </a:buClr>
              <a:buSzPts val="2400"/>
            </a:pPr>
            <a:r>
              <a:rPr lang="ru-RU" sz="2000" dirty="0" smtClean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на </a:t>
            </a:r>
            <a:r>
              <a:rPr lang="ru-RU" sz="2000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порталах сети </a:t>
            </a:r>
            <a:r>
              <a:rPr lang="ru-RU" sz="2000" dirty="0" smtClean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Интернет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116" y="839381"/>
            <a:ext cx="4075346" cy="576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48" descr="E:\Desktop\Методическая работа\2. Банк данных о педагогах\достижения20-21\Иванушкина-Новое в образовании.jpg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2655" y="770106"/>
            <a:ext cx="4032551" cy="576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  <p:sp>
        <p:nvSpPr>
          <p:cNvPr id="4" name="Google Shape;337;g16de9769506_0_40"/>
          <p:cNvSpPr txBox="1"/>
          <p:nvPr/>
        </p:nvSpPr>
        <p:spPr>
          <a:xfrm>
            <a:off x="193964" y="194106"/>
            <a:ext cx="877454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Республиканский уровень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/>
        </p:nvSpPr>
        <p:spPr>
          <a:xfrm>
            <a:off x="184727" y="194116"/>
            <a:ext cx="8765309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/>
                <a:ea typeface="Cambria"/>
                <a:cs typeface="Cambria"/>
                <a:sym typeface="Cambria"/>
              </a:rPr>
              <a:t>Методическое сопровождение на муниципальном уровне</a:t>
            </a:r>
            <a:endParaRPr sz="2000" i="0" u="none" strike="noStrike" cap="none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1" name="Google Shape;111;p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1560" y="770170"/>
            <a:ext cx="3938116" cy="576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2" name="Google Shape;112;p6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9839" y="770342"/>
            <a:ext cx="4102546" cy="576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subTitle" idx="1"/>
          </p:nvPr>
        </p:nvSpPr>
        <p:spPr>
          <a:xfrm>
            <a:off x="2216727" y="4112991"/>
            <a:ext cx="6603744" cy="191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Поощрение муниципального уровня.</a:t>
            </a:r>
            <a:endParaRPr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Поощрение российского уровня.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Wingdings" panose="05000000000000000000" pitchFamily="2" charset="2"/>
              <a:buChar char="Ø"/>
            </a:pPr>
            <a:r>
              <a:rPr lang="ru-RU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/>
                <a:ea typeface="Cambria"/>
                <a:cs typeface="Cambria"/>
                <a:sym typeface="Cambria"/>
              </a:rPr>
              <a:t>Почетный работник образования.</a:t>
            </a:r>
            <a:endParaRPr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484908" y="540336"/>
            <a:ext cx="8174183" cy="3034138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Font typeface="Corbel"/>
              <a:buNone/>
            </a:pPr>
            <a:r>
              <a:rPr lang="ru-RU" sz="24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НАГРАДЫ И ПООЩРЕНИЯ</a:t>
            </a:r>
            <a:endParaRPr sz="2400" b="1" i="0" u="none" strike="noStrike" cap="none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79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6de9769506_0_15"/>
          <p:cNvSpPr txBox="1"/>
          <p:nvPr/>
        </p:nvSpPr>
        <p:spPr>
          <a:xfrm>
            <a:off x="193964" y="160657"/>
            <a:ext cx="8765309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Муниципальный уровень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419" name="Google Shape;419;g16de9769506_0_15"/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559" y="803562"/>
            <a:ext cx="4006014" cy="576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6de9769506_0_24"/>
          <p:cNvSpPr txBox="1"/>
          <p:nvPr/>
        </p:nvSpPr>
        <p:spPr>
          <a:xfrm>
            <a:off x="193964" y="194106"/>
            <a:ext cx="8774545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Российский уровень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426" name="Google Shape;426;g16de9769506_0_24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599" y="770105"/>
            <a:ext cx="7892154" cy="5580000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25;g16de9769506_0_24"/>
          <p:cNvSpPr txBox="1"/>
          <p:nvPr/>
        </p:nvSpPr>
        <p:spPr>
          <a:xfrm>
            <a:off x="193964" y="448105"/>
            <a:ext cx="8756072" cy="5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 smtClean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cs typeface="Corbel"/>
                <a:sym typeface="Corbel"/>
              </a:rPr>
              <a:t>Почетный работник общего образования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dirty="0" smtClean="0">
                <a:solidFill>
                  <a:srgbClr val="336600"/>
                </a:solidFill>
                <a:latin typeface="Cambria" panose="02040503050406030204" pitchFamily="18" charset="0"/>
                <a:ea typeface="Cambria" panose="02040503050406030204" pitchFamily="18" charset="0"/>
                <a:sym typeface="Corbel"/>
              </a:rPr>
              <a:t>Российского образования</a:t>
            </a:r>
            <a:endParaRPr sz="2000" i="0" u="none" strike="noStrike" cap="none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5277" y="1465210"/>
            <a:ext cx="6510389" cy="3752088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0563" y="742460"/>
            <a:ext cx="4120093" cy="576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8" name="Google Shape;118;p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1458" y="728606"/>
            <a:ext cx="4115356" cy="5796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9" name="Google Shape;119;p9"/>
          <p:cNvSpPr txBox="1"/>
          <p:nvPr/>
        </p:nvSpPr>
        <p:spPr>
          <a:xfrm>
            <a:off x="184727" y="194116"/>
            <a:ext cx="8765309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8108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/>
                <a:ea typeface="Cambria"/>
                <a:cs typeface="Cambria"/>
                <a:sym typeface="Cambria"/>
              </a:rPr>
              <a:t>Методическое сопровождение на республиканском уровне</a:t>
            </a:r>
            <a:endParaRPr sz="2000" i="0" u="none" strike="noStrike" cap="none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0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6818" y="765555"/>
            <a:ext cx="4120093" cy="576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5" name="Google Shape;125;p10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713" y="770172"/>
            <a:ext cx="4120093" cy="576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6" name="Google Shape;126;p10"/>
          <p:cNvSpPr txBox="1"/>
          <p:nvPr/>
        </p:nvSpPr>
        <p:spPr>
          <a:xfrm>
            <a:off x="184727" y="194116"/>
            <a:ext cx="8765309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/>
                <a:ea typeface="Cambria"/>
                <a:cs typeface="Cambria"/>
                <a:sym typeface="Cambria"/>
              </a:rPr>
              <a:t>Методическое сопровождение на российском уровне</a:t>
            </a:r>
            <a:endParaRPr sz="2000" i="0" u="none" strike="noStrike" cap="none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2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3357" y="746196"/>
            <a:ext cx="4122489" cy="5760000"/>
          </a:xfrm>
          <a:prstGeom prst="rect">
            <a:avLst/>
          </a:prstGeom>
          <a:noFill/>
          <a:ln w="9525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33" name="Google Shape;133;p12"/>
          <p:cNvSpPr txBox="1"/>
          <p:nvPr/>
        </p:nvSpPr>
        <p:spPr>
          <a:xfrm>
            <a:off x="184727" y="194116"/>
            <a:ext cx="8765309" cy="576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ts val="2400"/>
              <a:buFont typeface="Corbel"/>
              <a:buNone/>
            </a:pPr>
            <a:r>
              <a:rPr lang="ru-RU" sz="2000" i="0" u="none" strike="noStrike" cap="none" dirty="0">
                <a:solidFill>
                  <a:srgbClr val="336600"/>
                </a:solidFill>
                <a:latin typeface="Cambria"/>
                <a:ea typeface="Cambria"/>
                <a:cs typeface="Cambria"/>
                <a:sym typeface="Cambria"/>
              </a:rPr>
              <a:t>Методическое сопровождение на международном уровне</a:t>
            </a:r>
            <a:endParaRPr sz="2000" i="0" u="none" strike="noStrike" cap="none" dirty="0">
              <a:solidFill>
                <a:srgbClr val="000000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" name="Рисунок 1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145" y="747089"/>
            <a:ext cx="4075346" cy="576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"/>
          <p:cNvSpPr txBox="1">
            <a:spLocks noGrp="1"/>
          </p:cNvSpPr>
          <p:nvPr>
            <p:ph type="subTitle" idx="1"/>
          </p:nvPr>
        </p:nvSpPr>
        <p:spPr>
          <a:xfrm>
            <a:off x="484907" y="4140696"/>
            <a:ext cx="8174183" cy="1913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Количество поданных заявлений </a:t>
            </a:r>
            <a:endParaRPr lang="ru-RU" dirty="0" smtClean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соответствует </a:t>
            </a:r>
            <a:r>
              <a:rPr lang="ru-RU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количеству аттестованных педагогов.</a:t>
            </a:r>
          </a:p>
          <a:p>
            <a:pPr marL="342900" lvl="0" indent="-342900" algn="l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  <a:buFont typeface="Noto Sans Symbols"/>
              <a:buChar char="⮚"/>
            </a:pPr>
            <a:endParaRPr lang="ru-RU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Clr>
                <a:schemeClr val="lt1"/>
              </a:buClr>
              <a:buSzPts val="1920"/>
            </a:pPr>
            <a:r>
              <a:rPr lang="ru-RU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      </a:t>
            </a:r>
            <a:r>
              <a:rPr lang="ru-RU" i="1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Подтверждение</a:t>
            </a:r>
            <a:r>
              <a:rPr lang="ru-RU" i="1" dirty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: Справка </a:t>
            </a:r>
            <a:r>
              <a:rPr lang="ru-RU" i="1" dirty="0" smtClean="0">
                <a:solidFill>
                  <a:schemeClr val="bg1"/>
                </a:solidFill>
                <a:latin typeface="Cambria"/>
                <a:ea typeface="Cambria"/>
                <a:cs typeface="Cambria"/>
                <a:sym typeface="Cambria"/>
              </a:rPr>
              <a:t>ДОО.</a:t>
            </a:r>
            <a:endParaRPr lang="ru-RU" i="1" dirty="0">
              <a:solidFill>
                <a:schemeClr val="bg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5" name="Google Shape;105;p4"/>
          <p:cNvSpPr txBox="1"/>
          <p:nvPr/>
        </p:nvSpPr>
        <p:spPr>
          <a:xfrm>
            <a:off x="484908" y="498756"/>
            <a:ext cx="8174183" cy="3075717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ЭФФЕКТИВНОСТЬ ДЕЯТЕЛЬНОСТИ </a:t>
            </a:r>
            <a:endParaRPr lang="ru-RU" sz="2200" b="1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ПО </a:t>
            </a: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АТТЕСТАЦИИ ПЕДАГОГОВ </a:t>
            </a:r>
            <a:endParaRPr lang="ru-RU" sz="2200" b="1" dirty="0" smtClean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>
              <a:lnSpc>
                <a:spcPct val="170000"/>
              </a:lnSpc>
              <a:buClr>
                <a:srgbClr val="336600"/>
              </a:buClr>
              <a:buSzPct val="100000"/>
            </a:pPr>
            <a:r>
              <a:rPr lang="ru-RU" sz="2200" b="1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НА </a:t>
            </a:r>
            <a:r>
              <a:rPr lang="ru-RU" sz="2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КВАЛИФИКАЦИОННЫЕ КАТЕГОРИИ</a:t>
            </a:r>
          </a:p>
        </p:txBody>
      </p:sp>
    </p:spTree>
    <p:extLst>
      <p:ext uri="{BB962C8B-B14F-4D97-AF65-F5344CB8AC3E}">
        <p14:creationId xmlns:p14="http://schemas.microsoft.com/office/powerpoint/2010/main" val="383359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56" y="374073"/>
            <a:ext cx="4729095" cy="612000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910</Words>
  <Application>Microsoft Office PowerPoint</Application>
  <PresentationFormat>Экран (4:3)</PresentationFormat>
  <Paragraphs>177</Paragraphs>
  <Slides>43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1" baseType="lpstr">
      <vt:lpstr>Domine</vt:lpstr>
      <vt:lpstr>Arial</vt:lpstr>
      <vt:lpstr>Wingdings</vt:lpstr>
      <vt:lpstr>Corbel</vt:lpstr>
      <vt:lpstr>Times New Roman</vt:lpstr>
      <vt:lpstr>Cambria</vt:lpstr>
      <vt:lpstr>Noto Sans Symbols</vt:lpstr>
      <vt:lpstr>Базис</vt:lpstr>
      <vt:lpstr>    ПОРТФОЛИО </vt:lpstr>
      <vt:lpstr>  ПЕРЕДОВОЙ ПЕДАГОГИЧЕСКИЙ ОПЫТ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Валентина</dc:creator>
  <cp:lastModifiedBy>RePack by Diakov</cp:lastModifiedBy>
  <cp:revision>77</cp:revision>
  <dcterms:modified xsi:type="dcterms:W3CDTF">2022-11-02T05:31:32Z</dcterms:modified>
</cp:coreProperties>
</file>