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8" r:id="rId3"/>
    <p:sldId id="257" r:id="rId4"/>
    <p:sldId id="274" r:id="rId5"/>
    <p:sldId id="275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6DCC6-6119-48E2-8875-94B33C71D91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53B4F-D16F-4614-80ED-0B870640E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Детям школьного возраста можно предлагать грамматические примеры: </a:t>
            </a:r>
            <a:endParaRPr lang="ru-RU" sz="12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Клубок-ок+ника=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(клубника).</a:t>
            </a:r>
            <a:endParaRPr lang="ru-RU" sz="12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3B4F-D16F-4614-80ED-0B870640E1E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E2E2B-6207-49B8-A727-7602D24AF9C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1C2C4E-EB66-479D-BD7C-C2D9AE687B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E2E2B-6207-49B8-A727-7602D24AF9C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1C2C4E-EB66-479D-BD7C-C2D9AE687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E2E2B-6207-49B8-A727-7602D24AF9C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1C2C4E-EB66-479D-BD7C-C2D9AE687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E2E2B-6207-49B8-A727-7602D24AF9C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1C2C4E-EB66-479D-BD7C-C2D9AE687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E2E2B-6207-49B8-A727-7602D24AF9C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1C2C4E-EB66-479D-BD7C-C2D9AE687B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E2E2B-6207-49B8-A727-7602D24AF9C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1C2C4E-EB66-479D-BD7C-C2D9AE687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E2E2B-6207-49B8-A727-7602D24AF9C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1C2C4E-EB66-479D-BD7C-C2D9AE687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E2E2B-6207-49B8-A727-7602D24AF9C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1C2C4E-EB66-479D-BD7C-C2D9AE687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E2E2B-6207-49B8-A727-7602D24AF9C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1C2C4E-EB66-479D-BD7C-C2D9AE687B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E2E2B-6207-49B8-A727-7602D24AF9C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1C2C4E-EB66-479D-BD7C-C2D9AE687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E2E2B-6207-49B8-A727-7602D24AF9C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1C2C4E-EB66-479D-BD7C-C2D9AE687B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56E2E2B-6207-49B8-A727-7602D24AF9C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11C2C4E-EB66-479D-BD7C-C2D9AE687B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cover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mds.yandex.net/get-pdb-preview/3139209/e7a31e88-d32a-4232-ba9a-f59ee054340e/orig"/>
          <p:cNvPicPr>
            <a:picLocks noChangeAspect="1" noChangeArrowheads="1"/>
          </p:cNvPicPr>
          <p:nvPr/>
        </p:nvPicPr>
        <p:blipFill>
          <a:blip r:embed="rId2" cstate="print"/>
          <a:srcRect r="332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334632" cy="244827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родителей 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педагогов)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764704" y="2852936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sz="1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Подготовила </a:t>
            </a:r>
          </a:p>
          <a:p>
            <a:pPr algn="ctr"/>
            <a:r>
              <a:rPr lang="ru-RU" sz="1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Ермакова С.Г.</a:t>
            </a:r>
            <a:endParaRPr lang="ru-RU" sz="13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учитель-логопед</a:t>
            </a:r>
          </a:p>
          <a:p>
            <a:pPr algn="ctr"/>
            <a:r>
              <a:rPr lang="ru-RU" sz="1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высшей квалификационной </a:t>
            </a:r>
          </a:p>
          <a:p>
            <a:pPr algn="ctr"/>
            <a:r>
              <a:rPr lang="ru-RU" sz="1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категории</a:t>
            </a:r>
            <a:endParaRPr lang="ru-RU" sz="13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-531440"/>
            <a:ext cx="827189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i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5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фонематического </a:t>
            </a:r>
            <a:r>
              <a:rPr lang="ru-RU" sz="5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слуха</a:t>
            </a:r>
          </a:p>
          <a:p>
            <a:pPr algn="ctr"/>
            <a:r>
              <a:rPr lang="ru-RU" sz="5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115616" y="1052736"/>
            <a:ext cx="712879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Загадайте звук и произнесите три-четыре слова,  в каждом из которых этот звук есть, например, звук с: "сыр", "коса", "песок" - и предложите ребенку угадать, какой именно звук Вы загадали. Потом поменяйтесь ролями.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187624" y="222077"/>
            <a:ext cx="69847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Отгадай </a:t>
            </a:r>
            <a:r>
              <a:rPr kumimoji="0" lang="ru-RU" sz="54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</a:t>
            </a:r>
            <a:endParaRPr kumimoji="0" lang="ru-RU" sz="5400" b="0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Picture 4" descr="https://im1-tub-ru.yandex.net/i?id=a517497f020ca8bca6621ceee807f58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653136"/>
            <a:ext cx="2080551" cy="1584176"/>
          </a:xfrm>
          <a:prstGeom prst="rect">
            <a:avLst/>
          </a:prstGeom>
          <a:noFill/>
        </p:spPr>
      </p:pic>
      <p:pic>
        <p:nvPicPr>
          <p:cNvPr id="22534" name="Picture 6" descr="https://im3-tub-ru.yandex.net/i?id=24caa7f94306a68992c2eb57d69b9deb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653136"/>
            <a:ext cx="2247858" cy="1644774"/>
          </a:xfrm>
          <a:prstGeom prst="rect">
            <a:avLst/>
          </a:prstGeom>
          <a:noFill/>
        </p:spPr>
      </p:pic>
      <p:pic>
        <p:nvPicPr>
          <p:cNvPr id="22536" name="Picture 8" descr="https://im2-tub-ru.yandex.net/i?id=ea9084602b538a6ea148d2c5c8b212b1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509120"/>
            <a:ext cx="2016224" cy="16895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225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691680" y="188640"/>
            <a:ext cx="66247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Собери </a:t>
            </a:r>
            <a:r>
              <a:rPr kumimoji="0" lang="ru-RU" sz="60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слово</a:t>
            </a:r>
            <a:endParaRPr kumimoji="0" lang="ru-RU" sz="3200" b="0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547664" y="1124744"/>
            <a:ext cx="662473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называете несколько слов. Ребенок должен «собрать» слово по первым звукам этих слов.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Например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альбом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шкаф, ананас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 + а +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каша)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2" name="Picture 4" descr="https://im1-tub-ru.yandex.net/i?id=702d671777bb876ae77bd7d7b7d594b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941168"/>
            <a:ext cx="1428750" cy="1428750"/>
          </a:xfrm>
          <a:prstGeom prst="rect">
            <a:avLst/>
          </a:prstGeom>
          <a:noFill/>
        </p:spPr>
      </p:pic>
      <p:pic>
        <p:nvPicPr>
          <p:cNvPr id="27654" name="Picture 6" descr="https://im0-tub-ru.yandex.net/i?id=24bc2d6617a6ddee6d54d7fa5f1e7afc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941168"/>
            <a:ext cx="2150639" cy="1440160"/>
          </a:xfrm>
          <a:prstGeom prst="rect">
            <a:avLst/>
          </a:prstGeom>
          <a:noFill/>
        </p:spPr>
      </p:pic>
      <p:pic>
        <p:nvPicPr>
          <p:cNvPr id="27656" name="Picture 8" descr="Шкафы офисные купить заказать - мастер гамбс, ооо Россия, Санкт-Петербург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653136"/>
            <a:ext cx="1584176" cy="1901011"/>
          </a:xfrm>
          <a:prstGeom prst="rect">
            <a:avLst/>
          </a:prstGeom>
          <a:noFill/>
        </p:spPr>
      </p:pic>
      <p:pic>
        <p:nvPicPr>
          <p:cNvPr id="27658" name="Picture 10" descr="https://im2-tub-ru.yandex.net/i?id=43ffcfe60ce29cab3e96de0cd309a8c6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4581128"/>
            <a:ext cx="1082799" cy="1784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276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835696" y="36539"/>
            <a:ext cx="61206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Звуковые </a:t>
            </a:r>
            <a:r>
              <a:rPr kumimoji="0" lang="ru-RU" sz="54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цепочки</a:t>
            </a:r>
            <a:endParaRPr kumimoji="0" lang="ru-RU" sz="5400" b="0" i="1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 rot="10800000" flipV="1">
            <a:off x="1331640" y="1052736"/>
            <a:ext cx="698477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играли в города, поэтому правила следующей игры ни для кого не составят труда: Вы с ребенком по очереди называете слова, каждое из которых начинается с той буквы, которой закончилось предыдущее. Постепенно игру можно и нужно усложнять, предлагая ребенку называть слово, которое начнется с третьей буквы слова "корова".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0" name="Picture 4" descr="Жителя Новобурасского района осудили за сбор и хранение дикорастущего мака - Новости Саратова Сегод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149080"/>
            <a:ext cx="1922185" cy="1563377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2915816" y="5445224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2" name="Picture 6" descr="https://im3-tub-ru.yandex.net/i?id=4471d46e700a8d3518ad1d01fa505f4a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5855" y="4077072"/>
            <a:ext cx="1526570" cy="1775081"/>
          </a:xfrm>
          <a:prstGeom prst="rect">
            <a:avLst/>
          </a:prstGeom>
          <a:noFill/>
        </p:spPr>
      </p:pic>
      <p:cxnSp>
        <p:nvCxnSpPr>
          <p:cNvPr id="14" name="Прямая со стрелкой 13"/>
          <p:cNvCxnSpPr/>
          <p:nvPr/>
        </p:nvCxnSpPr>
        <p:spPr>
          <a:xfrm>
            <a:off x="5796136" y="537321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4" name="Picture 8" descr="https://im3-tub-ru.yandex.net/i?id=86686bb52627563b28bb151ecf24c92d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149080"/>
            <a:ext cx="1656184" cy="1643063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899592" y="5733256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95936" y="5877272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акту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32240" y="5733256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олнце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29698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 rot="10800000" flipV="1">
            <a:off x="1259632" y="2192"/>
            <a:ext cx="66247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Исправь </a:t>
            </a:r>
            <a:r>
              <a:rPr kumimoji="0" lang="ru-RU" sz="54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ошибки</a:t>
            </a:r>
            <a:endParaRPr kumimoji="0" lang="ru-RU" sz="5400" b="0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 rot="10800000" flipV="1">
            <a:off x="1115616" y="764704"/>
            <a:ext cx="756084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Взрослый говорит предложения с ошибками, которые необходимо исправить. Эта игра всегда проходит весело.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Например: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Куклу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выронив из рук,</a:t>
            </a:r>
          </a:p>
          <a:p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Маша мчится к маме: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«Там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ползёт зелёный 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ru-RU" sz="28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лук  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длинными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усами!»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5" name="Picture 5" descr="https://im3-tub-ru.yandex.net/i?id=8a089debe7bca656557b39a48d848c2f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221088"/>
            <a:ext cx="3888432" cy="24114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307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 rot="10800000" flipV="1">
            <a:off x="395536" y="32229"/>
            <a:ext cx="82809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Замени </a:t>
            </a:r>
            <a:r>
              <a:rPr kumimoji="0" lang="ru-RU" sz="54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</a:t>
            </a:r>
            <a:endParaRPr kumimoji="0" lang="ru-RU" sz="5400" b="0" i="1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971600" y="1010925"/>
            <a:ext cx="741682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Задача: научить детей мысленно переставлять, заменять звуки на заданные, называть получившиеся таким образом новые слова.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79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Например, нужно заменить на [ч] первый (кашка - чашка, гайка - чайка, масть - часть) или последний звук (враг - врач, клюв - ключ, мел - меч).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Гайка М36х3 с мелкой резьбой кл.8 ГОСТ5915-70 DIN934, цена, заказать Дружковка - Prom.ua (ID# 11502443)"/>
          <p:cNvPicPr>
            <a:picLocks noChangeAspect="1" noChangeArrowheads="1"/>
          </p:cNvPicPr>
          <p:nvPr/>
        </p:nvPicPr>
        <p:blipFill>
          <a:blip r:embed="rId3" cstate="print"/>
          <a:srcRect l="8824" t="3939" r="5882"/>
          <a:stretch>
            <a:fillRect/>
          </a:stretch>
        </p:blipFill>
        <p:spPr bwMode="auto">
          <a:xfrm>
            <a:off x="899592" y="4581128"/>
            <a:ext cx="2088232" cy="2010823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3707904" y="5157192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0" name="Picture 6" descr="https://im2-tub-ru.yandex.net/i?id=0c56185937b3e3c9d6e470a9f1fd84da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509120"/>
            <a:ext cx="2755984" cy="202148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317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331640" y="-81078"/>
            <a:ext cx="66967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лишнее?</a:t>
            </a:r>
            <a:endParaRPr kumimoji="0" lang="ru-RU" sz="6000" b="0" i="1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3" name="Picture 5" descr="https://im1-tub-ru.yandex.net/i?id=2997bedc5372ea72e4b9acb4720d0387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653136"/>
            <a:ext cx="2350341" cy="1728192"/>
          </a:xfrm>
          <a:prstGeom prst="rect">
            <a:avLst/>
          </a:prstGeom>
          <a:noFill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043608" y="1025878"/>
            <a:ext cx="77768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Например: корова, лошадь, бегемот, кошка.(лишнее слово- бегемот, т.к. это дикое животное).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6" name="Picture 8" descr="Бегемот на стол обои - с размерами 1280 x 1024 px скачать бесплатно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780928"/>
            <a:ext cx="2376263" cy="1782197"/>
          </a:xfrm>
          <a:prstGeom prst="rect">
            <a:avLst/>
          </a:prstGeom>
          <a:noFill/>
        </p:spPr>
      </p:pic>
      <p:pic>
        <p:nvPicPr>
          <p:cNvPr id="32778" name="Picture 10" descr="Персидская кошка (серебристая шиншилла) фото обои, персидские кошки фото обои, фото котят, фотообои кошек, фотографии кошек кот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653136"/>
            <a:ext cx="2348260" cy="1761195"/>
          </a:xfrm>
          <a:prstGeom prst="rect">
            <a:avLst/>
          </a:prstGeom>
          <a:noFill/>
        </p:spPr>
      </p:pic>
      <p:pic>
        <p:nvPicPr>
          <p:cNvPr id="2050" name="Picture 2" descr="C:\Users\Nastya\Desktop\корова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2852936"/>
            <a:ext cx="2304256" cy="17299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  <p:bldP spid="327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https://im0-tub-ru.yandex.net/i?id=0ba91eb40bfd8a439d6049ff01017b1c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836712"/>
            <a:ext cx="4608512" cy="34563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4725144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УСПЕХОВ ВАМ!!!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66144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Речевые центры</a:t>
            </a:r>
            <a:endParaRPr lang="ru-RU" sz="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Лечение заикания в микро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501008"/>
            <a:ext cx="6048672" cy="3024336"/>
          </a:xfrm>
          <a:prstGeom prst="rect">
            <a:avLst/>
          </a:prstGeom>
          <a:noFill/>
        </p:spPr>
      </p:pic>
      <p:pic>
        <p:nvPicPr>
          <p:cNvPr id="1028" name="Picture 4" descr="Area De Wernick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980728"/>
            <a:ext cx="2615783" cy="24555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Фонематический слух</a:t>
            </a:r>
            <a:endParaRPr lang="ru-RU" sz="3600" b="1" i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12776"/>
            <a:ext cx="7498080" cy="480060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7030A0"/>
                </a:solidFill>
              </a:rPr>
              <a:t>-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способность выделять, воспроизводить, различать звуки речи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это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речевой слух.</a:t>
            </a: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Фонематический слух - тонкий систематизированный слух, обладающий способностью осуществлять операции различения и узнавания фонем, составляющих звуковую оболочку слова.</a:t>
            </a: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Речевой и неречевой слух представляют собой две самостоятельные формы работы слуховой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системы.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Неречевой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слух – способность ориентироваться в неречевых звуках, т.е. в музыкальных тонах и шумах. 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Речевой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слух – способность слышать и анализировать звуки речи (родного или другого языка). В речевом слухе выделяют фонематический слух, т.е. способность различать фонемы, или смыслоразличительные звуки данного языка, на котором основан звуковой анализ отдельных звуков речи, слогов и слов.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D:\Desktop\screen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80" t="1320" b="-330"/>
          <a:stretch>
            <a:fillRect/>
          </a:stretch>
        </p:blipFill>
        <p:spPr bwMode="auto">
          <a:xfrm>
            <a:off x="827584" y="404664"/>
            <a:ext cx="7632848" cy="58326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D:\Desktop\img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7488832" cy="54726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04856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Поймай звук </a:t>
            </a:r>
            <a:r>
              <a:rPr lang="ru-RU" sz="53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5300" i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8" name="Содержимое 7" descr="хлопки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124744"/>
            <a:ext cx="3672408" cy="4824536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83968" y="1052736"/>
            <a:ext cx="4361688" cy="54006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Взрослый предлагает ребенку закрыть глаза и внимательно слушать звуки, которые будет называть. Ребенок должен «поймать звук»(хлопнуть в ладоши), услышав заданный звук. Начинать лучше с гласных, постепенно переходя к сложным звукам речи.</a:t>
            </a: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вариант игры- </a:t>
            </a: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«Поймай слово с заданным звуком»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Ребенку предлагаются слова. Хлопнуть надо, услышав слово с загаданным звуком.</a:t>
            </a: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661248"/>
            <a:ext cx="7776864" cy="64208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Доскажи </a:t>
            </a:r>
            <a:r>
              <a:rPr lang="ru-RU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словечко</a:t>
            </a:r>
            <a:endParaRPr lang="ru-RU" i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23528" y="328278"/>
            <a:ext cx="3960440" cy="3028714"/>
          </a:xfrm>
        </p:spPr>
        <p:txBody>
          <a:bodyPr>
            <a:normAutofit lnSpcReduction="10000"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Он большой, как мяч футбольный,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Если спелый – все довольны,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Как приятен он на вкус,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 зовут его … 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(АРБУЗ)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932040" y="328278"/>
            <a:ext cx="3754760" cy="302871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Лейся дождь весёлый,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Мы с тобою дружим!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Хорошо нам бегать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Босиком по … 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(ЛУЖАМ)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арбуз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24712" y="3592995"/>
            <a:ext cx="3443232" cy="1775669"/>
          </a:xfrm>
          <a:prstGeom prst="roundRect">
            <a:avLst/>
          </a:prstGeom>
          <a:ln>
            <a:noFill/>
          </a:ln>
          <a:scene3d>
            <a:camera prst="perspectiveContrastingRightFacing"/>
            <a:lightRig rig="threePt" dir="t"/>
          </a:scene3d>
        </p:spPr>
      </p:pic>
      <p:pic>
        <p:nvPicPr>
          <p:cNvPr id="13" name="Содержимое 12" descr="лужи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220072" y="3509793"/>
            <a:ext cx="3096344" cy="2073444"/>
          </a:xfrm>
          <a:prstGeom prst="roundRect">
            <a:avLst/>
          </a:prstGeom>
          <a:ln>
            <a:noFill/>
          </a:ln>
          <a:scene3d>
            <a:camera prst="perspectiveContrastingLeftFacing"/>
            <a:lightRig rig="threePt" dir="t"/>
          </a:scene3d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0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74320"/>
            <a:ext cx="8106104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Фокусник</a:t>
            </a:r>
            <a:endParaRPr lang="ru-RU" sz="5400" b="1" i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фокусник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412776"/>
            <a:ext cx="3672408" cy="460851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139952" y="1268760"/>
            <a:ext cx="4505704" cy="4990688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 задаете звук, а ребенок, как фокусник, должен "вытащить из шляпы" - то есть произнести - слова, где этот звук есть. Как более сложный вариант, Вы задаете ту позицию, где должен звук находиться - в начале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середине или в  конце слова.</a:t>
            </a:r>
          </a:p>
          <a:p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31640" y="260648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Выбери слово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21507" name="Picture 3" descr="C:\Users\Nastya\Desktop\к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293096"/>
            <a:ext cx="1728192" cy="17231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124744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Прочитайте стихотворение, предложив ребенку из четырех близких по звучанию слов выбрать то единственное, которое необходимо по смыслу: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скатали мы зимой?.. (дом, ком, гном, сом)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построили с тобой?.. (дом, ком, гном, сом)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крючок в реке попал?.. (дом, ком, гном, сом)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Может всё, хоть ростом мал?.. (дом, ком, гном, сом).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21508" name="Picture 4" descr="C:\Users\Nastya\Desktop\со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509120"/>
            <a:ext cx="2035113" cy="1428750"/>
          </a:xfrm>
          <a:prstGeom prst="rect">
            <a:avLst/>
          </a:prstGeom>
          <a:noFill/>
        </p:spPr>
      </p:pic>
      <p:pic>
        <p:nvPicPr>
          <p:cNvPr id="1027" name="Picture 3" descr="C:\Users\Nastya\Desktop\дом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581237"/>
            <a:ext cx="1872207" cy="1403445"/>
          </a:xfrm>
          <a:prstGeom prst="rect">
            <a:avLst/>
          </a:prstGeom>
          <a:noFill/>
        </p:spPr>
      </p:pic>
      <p:pic>
        <p:nvPicPr>
          <p:cNvPr id="1028" name="Picture 4" descr="C:\Users\Nastya\Desktop\гноми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3" y="4509120"/>
            <a:ext cx="1896211" cy="14221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331</TotalTime>
  <Words>532</Words>
  <Application>Microsoft Office PowerPoint</Application>
  <PresentationFormat>Экран (4:3)</PresentationFormat>
  <Paragraphs>60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(Рекомендации для родителей и педагогов)</vt:lpstr>
      <vt:lpstr>Речевые центры</vt:lpstr>
      <vt:lpstr>     Фонематический слух</vt:lpstr>
      <vt:lpstr>Слайд 4</vt:lpstr>
      <vt:lpstr>Слайд 5</vt:lpstr>
      <vt:lpstr> Поймай звук  </vt:lpstr>
      <vt:lpstr>Доскажи словечко</vt:lpstr>
      <vt:lpstr>Фокусник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фонематического слуха в игре.</dc:title>
  <dc:creator>Nastya</dc:creator>
  <cp:lastModifiedBy>Светлана</cp:lastModifiedBy>
  <cp:revision>37</cp:revision>
  <dcterms:created xsi:type="dcterms:W3CDTF">2015-06-09T18:04:03Z</dcterms:created>
  <dcterms:modified xsi:type="dcterms:W3CDTF">2020-04-28T13:17:13Z</dcterms:modified>
</cp:coreProperties>
</file>