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43" r:id="rId2"/>
    <p:sldMasterId id="2147483969" r:id="rId3"/>
  </p:sldMasterIdLst>
  <p:notesMasterIdLst>
    <p:notesMasterId r:id="rId37"/>
  </p:notesMasterIdLst>
  <p:sldIdLst>
    <p:sldId id="256" r:id="rId4"/>
    <p:sldId id="258" r:id="rId5"/>
    <p:sldId id="257" r:id="rId6"/>
    <p:sldId id="29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313" r:id="rId16"/>
    <p:sldId id="261" r:id="rId17"/>
    <p:sldId id="293" r:id="rId18"/>
    <p:sldId id="306" r:id="rId19"/>
    <p:sldId id="303" r:id="rId20"/>
    <p:sldId id="291" r:id="rId21"/>
    <p:sldId id="304" r:id="rId22"/>
    <p:sldId id="295" r:id="rId23"/>
    <p:sldId id="280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5" r:id="rId32"/>
    <p:sldId id="307" r:id="rId33"/>
    <p:sldId id="309" r:id="rId34"/>
    <p:sldId id="308" r:id="rId35"/>
    <p:sldId id="31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17" autoAdjust="0"/>
    <p:restoredTop sz="94675" autoAdjust="0"/>
  </p:normalViewPr>
  <p:slideViewPr>
    <p:cSldViewPr>
      <p:cViewPr varScale="1">
        <p:scale>
          <a:sx n="65" d="100"/>
          <a:sy n="65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5DDA-D394-4A35-9EDF-889AB594DA05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8376C-E0B3-4F0B-86BB-E2547A1FA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019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05FC50-4984-46C4-AAD3-3D9C5FD0D29C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286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882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496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80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378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555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582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889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34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109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905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9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671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360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18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651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897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631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592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6529-0500-4DD2-B6DC-30FA9BD981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6DD7-F8D9-4CDF-B395-AACD857C8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53659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74A0-DAAB-43F9-BAE7-1345D9A0E5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92E2-0725-4440-A2D9-B7608A5DB2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54792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02D3-A743-473A-ACDC-198735E620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8F3A-A4E5-4C30-B5DF-CFAE68EA12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59025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35E9-DB0A-4062-B1E6-3D36551D2A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1E76-854D-465A-A676-CF599F38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33872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78FC-7C29-455C-9296-554CDC7834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F2A0-3749-4399-A2B1-5CC09E6493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26250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1761-7FF4-49DD-8263-4C47522459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3456-BDD4-4BBA-A654-C582611B10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54367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764A-BA4B-45D2-979E-D960383337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B38D-4D27-436D-B14A-CCD8D90242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97901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9E50-1FBB-4304-AD1C-A5A2A3AABE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3D58-F8D4-4D41-965E-FBD1389AE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92365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0FD3-D3E0-4B21-903D-807C09DA36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C5C5-BF9E-4A5D-84CB-74871F6BD2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8944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79EB-0383-4A47-9BD9-A75BB6A48D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39E7-C44D-41B5-8F71-071B5B7104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02327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7F02-E9BE-492A-902B-AD7566ABE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8E45-6087-4435-A879-C0290FB5EC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73934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29560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671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888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076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054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952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605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86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080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049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975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647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49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851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484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811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933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701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21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32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483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909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99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82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078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756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607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187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292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642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804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3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F7D251-B2A3-415E-8F2A-DB06394DD8C4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721" r:id="rId13"/>
    <p:sldLayoutId id="2147483734" r:id="rId14"/>
    <p:sldLayoutId id="2147483747" r:id="rId15"/>
    <p:sldLayoutId id="2147483760" r:id="rId16"/>
    <p:sldLayoutId id="2147483773" r:id="rId17"/>
    <p:sldLayoutId id="2147483786" r:id="rId18"/>
    <p:sldLayoutId id="2147483799" r:id="rId19"/>
    <p:sldLayoutId id="2147483812" r:id="rId20"/>
    <p:sldLayoutId id="2147483825" r:id="rId21"/>
    <p:sldLayoutId id="2147483838" r:id="rId22"/>
    <p:sldLayoutId id="2147483851" r:id="rId23"/>
    <p:sldLayoutId id="2147483864" r:id="rId24"/>
    <p:sldLayoutId id="2147483877" r:id="rId25"/>
    <p:sldLayoutId id="2147483890" r:id="rId26"/>
    <p:sldLayoutId id="2147483903" r:id="rId27"/>
    <p:sldLayoutId id="2147483916" r:id="rId28"/>
    <p:sldLayoutId id="2147483929" r:id="rId29"/>
    <p:sldLayoutId id="2147483968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DA3BF-46A3-44FB-B3C9-4252F1966C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F99C1-7C6E-4E9E-9404-4AE969E0E7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6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3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29.05.2020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8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microsoft.com/office/2007/relationships/hdphoto" Target="../media/hdphoto1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214423"/>
            <a:ext cx="6696743" cy="1357322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b="1" dirty="0" smtClean="0">
                <a:solidFill>
                  <a:srgbClr val="0070C0"/>
                </a:solidFill>
              </a:rPr>
              <a:t>Загадочный мир эмоций на воде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571744"/>
            <a:ext cx="7010584" cy="3092354"/>
          </a:xfrm>
        </p:spPr>
        <p:txBody>
          <a:bodyPr>
            <a:normAutofit fontScale="55000" lnSpcReduction="20000"/>
          </a:bodyPr>
          <a:lstStyle/>
          <a:p>
            <a:endParaRPr lang="ru-RU" sz="3800" b="1" dirty="0" smtClean="0"/>
          </a:p>
          <a:p>
            <a:r>
              <a:rPr lang="ru-RU" sz="3800" b="1" dirty="0" smtClean="0"/>
              <a:t>Презентация </a:t>
            </a:r>
          </a:p>
          <a:p>
            <a:r>
              <a:rPr lang="ru-RU" sz="3800" b="1" dirty="0" smtClean="0"/>
              <a:t>к инновационному проекту</a:t>
            </a:r>
          </a:p>
          <a:p>
            <a:r>
              <a:rPr lang="ru-RU" sz="3800" b="1" dirty="0" smtClean="0"/>
              <a:t> «Волшебный мир </a:t>
            </a:r>
            <a:r>
              <a:rPr lang="ru-RU" sz="3800" b="1" dirty="0" err="1" smtClean="0"/>
              <a:t>Эбру</a:t>
            </a:r>
            <a:r>
              <a:rPr lang="ru-RU" sz="3800" b="1" dirty="0" smtClean="0"/>
              <a:t>»</a:t>
            </a:r>
          </a:p>
          <a:p>
            <a:endParaRPr lang="ru-RU" sz="2500" b="1" i="1" dirty="0" smtClean="0"/>
          </a:p>
          <a:p>
            <a:endParaRPr lang="ru-RU" sz="2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Подготовила воспитатель</a:t>
            </a:r>
          </a:p>
          <a:p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</a:rPr>
              <a:t>Канаева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 Т.А.</a:t>
            </a:r>
          </a:p>
          <a:p>
            <a:endParaRPr lang="ru-RU" sz="2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Рузаевка, 2018</a:t>
            </a:r>
          </a:p>
          <a:p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User\Desktop\сенсорная комната\Картинки  в технике Эбру\ebru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143248"/>
            <a:ext cx="1464852" cy="2181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енсорная комната\Картинки  в технике Эбру\эбру-для-взрослых-в-киеве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26" t="4086" r="6428"/>
          <a:stretch/>
        </p:blipFill>
        <p:spPr bwMode="auto">
          <a:xfrm flipH="1">
            <a:off x="6500826" y="3143248"/>
            <a:ext cx="1422460" cy="225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57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1296" y="548680"/>
            <a:ext cx="660142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– принимает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форму сосуда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white">
                    <a:lumMod val="75000"/>
                  </a:prstClr>
                </a:solidFill>
              </a:rPr>
              <a:t>8</a:t>
            </a:r>
          </a:p>
        </p:txBody>
      </p:sp>
      <p:pic>
        <p:nvPicPr>
          <p:cNvPr id="13318" name="Рисунок 5" descr="вода в ваз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27368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 descr="сосуд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35417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0858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растворяет некоторые вещества</a:t>
            </a:r>
            <a:endParaRPr lang="ru-RU" sz="5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 descr="https://im3-tub-ru.yandex.net/i?id=9083504791ff9efb4dd5ed29c208aaa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609048" cy="259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etotprazdnik.ru/wp-content/uploads/2016/02/Bez-imeni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214554"/>
            <a:ext cx="2804414" cy="421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37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4143375" cy="2650306"/>
          </a:xfrm>
        </p:spPr>
        <p:txBody>
          <a:bodyPr/>
          <a:lstStyle/>
          <a:p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Текучесть</a:t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(движение,</a:t>
            </a:r>
            <a:b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 изменение)</a:t>
            </a:r>
            <a:b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endParaRPr lang="ru-RU" sz="3200" dirty="0" smtClean="0"/>
          </a:p>
        </p:txBody>
      </p:sp>
      <p:pic>
        <p:nvPicPr>
          <p:cNvPr id="24579" name="Picture 2" descr="https://im2-tub-ru.yandex.net/i?id=4c647db2ccd73448d99417c3872c3d9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959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images.freeimages.com/images/previews/f75/flowing-water-1192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1195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http://4.bp.blogspot.com/_eSDXh651FZw/SwFCePCchiI/AAAAAAAAAAU/2cAiRI0-XAY/s1600/niagara-waterfall-landscape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352355" cy="34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4465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20688"/>
            <a:ext cx="564927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j-ea"/>
                <a:cs typeface="+mj-cs"/>
              </a:rPr>
              <a:t>Можно ли представить себе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j-ea"/>
                <a:cs typeface="+mj-cs"/>
              </a:rPr>
              <a:t>что-либо более непостоянное,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kern="0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j-ea"/>
                <a:cs typeface="+mj-cs"/>
              </a:rPr>
              <a:t>чем вода?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3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67544" y="692696"/>
            <a:ext cx="216024" cy="14401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marL="914400" indent="-9144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b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1979712" y="620713"/>
            <a:ext cx="561662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Я и туча, и туман,</a:t>
            </a:r>
            <a:br>
              <a:rPr lang="ru-RU" sz="4000" b="1" dirty="0">
                <a:solidFill>
                  <a:prstClr val="black"/>
                </a:solidFill>
                <a:latin typeface="Arial" charset="0"/>
              </a:rPr>
            </a:b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И ручей, и океан,</a:t>
            </a:r>
            <a:br>
              <a:rPr lang="ru-RU" sz="4000" b="1" dirty="0">
                <a:solidFill>
                  <a:prstClr val="black"/>
                </a:solidFill>
                <a:latin typeface="Arial" charset="0"/>
              </a:rPr>
            </a:b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И летаю, и бегу,</a:t>
            </a:r>
            <a:br>
              <a:rPr lang="ru-RU" sz="4000" b="1" dirty="0">
                <a:solidFill>
                  <a:prstClr val="black"/>
                </a:solidFill>
                <a:latin typeface="Arial" charset="0"/>
              </a:rPr>
            </a:b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И стеклянной быть могу</a:t>
            </a:r>
            <a:r>
              <a:rPr lang="ru-RU" sz="4000" b="1" dirty="0" smtClean="0">
                <a:solidFill>
                  <a:prstClr val="black"/>
                </a:solidFill>
                <a:latin typeface="Arial" charset="0"/>
              </a:rPr>
              <a:t>! </a:t>
            </a:r>
            <a:endParaRPr lang="ru-RU" sz="3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79" name="Рисунок 6" descr="1327302753_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8031">
            <a:off x="373089" y="1690910"/>
            <a:ext cx="18891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7" descr="туман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791">
            <a:off x="7170721" y="1671982"/>
            <a:ext cx="16383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8" descr="ручей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1189">
            <a:off x="522901" y="3893515"/>
            <a:ext cx="1728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9" descr="океан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896">
            <a:off x="7424422" y="3876927"/>
            <a:ext cx="15351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6974428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9208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человек </a:t>
            </a:r>
            <a:r>
              <a:rPr lang="ru-RU" sz="48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«туча»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человек – «ручеек»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                  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</p:txBody>
      </p:sp>
      <p:pic>
        <p:nvPicPr>
          <p:cNvPr id="3" name="Picture 16" descr="C:\Users\User\AppData\Local\Microsoft\Windows\Temporary Internet Files\Content.IE5\71DJF2EB\392_300_39833_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45" r="21348" b="57091"/>
          <a:stretch/>
        </p:blipFill>
        <p:spPr bwMode="auto">
          <a:xfrm>
            <a:off x="1619671" y="3501007"/>
            <a:ext cx="1671143" cy="1841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71DJF2EB\children_PNG17973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366"/>
          <a:stretch/>
        </p:blipFill>
        <p:spPr bwMode="auto">
          <a:xfrm>
            <a:off x="4283968" y="3442655"/>
            <a:ext cx="3269982" cy="1957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0858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43842"/>
            <a:ext cx="6049114" cy="4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2051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Нарисуй эмоции</a:t>
            </a:r>
            <a:endParaRPr lang="ru-RU" sz="5400" b="1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</p:txBody>
      </p:sp>
      <p:pic>
        <p:nvPicPr>
          <p:cNvPr id="2058" name="Picture 10" descr="C:\Users\User\AppData\Local\Microsoft\Windows\Temporary Internet Files\Content.IE5\CE3GATA4\emoticons-203292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46" y="723006"/>
            <a:ext cx="936104" cy="1049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AppData\Local\Microsoft\Windows\Temporary Internet Files\Content.IE5\CE3GATA4\sunflower-180128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8" y="724831"/>
            <a:ext cx="843552" cy="843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User\AppData\Local\Microsoft\Windows\Temporary Internet Files\Content.IE5\CE3GATA4\Смайлик-весёлый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95" y="5390133"/>
            <a:ext cx="769191" cy="769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User\AppData\Local\Microsoft\Windows\Temporary Internet Files\Content.IE5\9TT8C2UI\600px-Смайлик-грустный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8" y="5390134"/>
            <a:ext cx="724522" cy="724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85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44652" cy="511256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100" b="1" dirty="0">
                <a:solidFill>
                  <a:srgbClr val="64A73B">
                    <a:lumMod val="75000"/>
                  </a:srgbClr>
                </a:solidFill>
                <a:latin typeface="Times New Roman"/>
                <a:ea typeface="Times New Roman"/>
              </a:rPr>
              <a:t>ЗАГАДКИ </a:t>
            </a:r>
            <a:r>
              <a:rPr lang="ru-RU" sz="3100" b="1" dirty="0" smtClean="0">
                <a:solidFill>
                  <a:srgbClr val="64A73B">
                    <a:lumMod val="75000"/>
                  </a:srgbClr>
                </a:solidFill>
                <a:latin typeface="Times New Roman"/>
                <a:ea typeface="Times New Roman"/>
              </a:rPr>
              <a:t>  </a:t>
            </a:r>
            <a:r>
              <a:rPr lang="ru-RU" sz="3100" b="1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Отгадай, кто это?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1)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Мчит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на водных лыжах клоп,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сдвинув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шапочку на лоб.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Хоть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в пруду, как рыбы, живёт, -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по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воде бежит, - не плывёт!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 - Рыбам всем-всем не в пример,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тонконогий  (кто?)…….</a:t>
            </a:r>
            <a:b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2)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В……..а  бегать может  без труда по водной глади, </a:t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У неё в избытке ножек  есть и спереди, и сзади. </a:t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3)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В…….а  очень быстра, и за нею - не поспеть, </a:t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Где водица серебриста,  её можно разглядеть. 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+mn-cs"/>
              </a:rPr>
            </a:br>
            <a:r>
              <a:rPr lang="ru-RU" sz="2000" dirty="0"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latin typeface="Times New Roman"/>
                <a:ea typeface="Times New Roman"/>
                <a:cs typeface="+mn-cs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0352" y="1268760"/>
            <a:ext cx="7308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8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6" name="Picture 34" descr="C:\Users\User\AppData\Local\Microsoft\Windows\Temporary Internet Files\Content.IE5\CE3GATA4\220px-Amenbo_06f5520sx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9669">
            <a:off x="5672562" y="3588466"/>
            <a:ext cx="2530328" cy="336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54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Плоскость (опора) </a:t>
            </a:r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/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endParaRPr lang="ru-RU" sz="3600" dirty="0"/>
          </a:p>
        </p:txBody>
      </p:sp>
      <p:pic>
        <p:nvPicPr>
          <p:cNvPr id="1040" name="Picture 16" descr="C:\Users\Ученик 2\AppData\Local\Microsoft\Windows\Temporary Internet Files\Content.IE5\UDYCFYN4\balmoral_cruise_ship_cruise_ship_shipping_crusaders-7696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5324">
            <a:off x="514892" y="4180319"/>
            <a:ext cx="3653866" cy="2186229"/>
          </a:xfrm>
          <a:prstGeom prst="rect">
            <a:avLst/>
          </a:prstGeom>
          <a:noFill/>
        </p:spPr>
      </p:pic>
      <p:pic>
        <p:nvPicPr>
          <p:cNvPr id="3092" name="Picture 20" descr="C:\Users\User\AppData\Local\Microsoft\Windows\Temporary Internet Files\Content.IE5\PD3DNZGQ\lebe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5" y="2028800"/>
            <a:ext cx="3226570" cy="1814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AppData\Local\Microsoft\Windows\Temporary Internet Files\Content.IE5\71DJF2EB\Gracie-Gold_-Sochi-2014-Figure-Skating----07-720x107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64038"/>
            <a:ext cx="1943535" cy="2912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:\Users\User\AppData\Local\Microsoft\Windows\Temporary Internet Files\Content.IE5\9TT8C2UI\olimpiyc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6" y="2081669"/>
            <a:ext cx="2645030" cy="1709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4802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944216"/>
          </a:xfrm>
        </p:spPr>
        <p:txBody>
          <a:bodyPr/>
          <a:lstStyle/>
          <a:p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А еще плоскость…</a:t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для чего?</a:t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5" name="Picture 7" descr="C:\Users\User\AppData\Local\Microsoft\Windows\Temporary Internet Files\Content.IE5\PD3DNZGQ\4051641081_e4fbdac4a6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1397" y="2745347"/>
            <a:ext cx="3237823" cy="4317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85072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  <a:ea typeface="+mj-ea"/>
                <a:cs typeface="+mj-cs"/>
              </a:rPr>
              <a:t>для </a:t>
            </a:r>
            <a:r>
              <a:rPr lang="ru-RU" sz="48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  <a:ea typeface="+mj-ea"/>
                <a:cs typeface="+mj-cs"/>
              </a:rPr>
              <a:t>«танцующих» красок</a:t>
            </a:r>
            <a:endParaRPr lang="ru-RU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568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17582"/>
            <a:ext cx="7602638" cy="2179370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3100" dirty="0" smtClean="0">
                <a:solidFill>
                  <a:prstClr val="black"/>
                </a:solidFill>
                <a:latin typeface="Georgia" pitchFamily="18" charset="0"/>
              </a:rPr>
              <a:t>1.Тренинговое</a:t>
            </a:r>
            <a:r>
              <a:rPr lang="ru-RU" sz="4000" dirty="0" smtClean="0">
                <a:solidFill>
                  <a:prstClr val="black"/>
                </a:solidFill>
                <a:latin typeface="Georgia" pitchFamily="18" charset="0"/>
              </a:rPr>
              <a:t>  </a:t>
            </a:r>
            <a:r>
              <a:rPr lang="ru-RU" sz="3100" dirty="0" smtClean="0">
                <a:solidFill>
                  <a:prstClr val="black"/>
                </a:solidFill>
                <a:latin typeface="Georgia" pitchFamily="18" charset="0"/>
              </a:rPr>
              <a:t>упражнение</a:t>
            </a:r>
            <a:br>
              <a:rPr lang="ru-RU" sz="3100" dirty="0" smtClean="0">
                <a:solidFill>
                  <a:prstClr val="black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Georgia" pitchFamily="18" charset="0"/>
              </a:rPr>
              <a:t>  </a:t>
            </a:r>
            <a:r>
              <a:rPr lang="ru-RU" sz="3600" i="1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«</a:t>
            </a:r>
            <a:r>
              <a:rPr lang="ru-RU" sz="3600" i="1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Встаньте те, кто</a:t>
            </a:r>
            <a:r>
              <a:rPr lang="ru-RU" sz="3600" i="1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….»</a:t>
            </a:r>
            <a:r>
              <a:rPr lang="ru-RU" sz="3600" i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 </a:t>
            </a:r>
            <a:br>
              <a:rPr lang="ru-RU" sz="3600" i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7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(</a:t>
            </a:r>
            <a:r>
              <a:rPr lang="ru-RU" sz="27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настрой на работу)</a:t>
            </a:r>
            <a:br>
              <a:rPr lang="ru-RU" sz="27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4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ru-RU" sz="5300" dirty="0" smtClean="0">
                <a:solidFill>
                  <a:prstClr val="black"/>
                </a:solidFill>
              </a:rPr>
              <a:t/>
            </a:r>
            <a:br>
              <a:rPr lang="ru-RU" sz="5300" dirty="0" smtClean="0">
                <a:solidFill>
                  <a:prstClr val="black"/>
                </a:solidFill>
              </a:rPr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636912"/>
            <a:ext cx="7572428" cy="3086157"/>
          </a:xfrm>
        </p:spPr>
        <p:txBody>
          <a:bodyPr>
            <a:normAutofit fontScale="92500"/>
          </a:bodyPr>
          <a:lstStyle/>
          <a:p>
            <a:pPr marL="0" lvl="0" indent="0">
              <a:buClr>
                <a:srgbClr val="AA2B1E"/>
              </a:buClr>
              <a:buNone/>
            </a:pPr>
            <a:r>
              <a:rPr lang="ru-RU" sz="31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2. </a:t>
            </a:r>
            <a:r>
              <a:rPr lang="ru-RU" sz="3100" dirty="0" smtClean="0">
                <a:solidFill>
                  <a:prstClr val="black"/>
                </a:solidFill>
                <a:latin typeface="Georgia" pitchFamily="18" charset="0"/>
              </a:rPr>
              <a:t>Игра в </a:t>
            </a:r>
            <a:r>
              <a:rPr lang="ru-RU" sz="3100" dirty="0">
                <a:solidFill>
                  <a:prstClr val="black"/>
                </a:solidFill>
                <a:latin typeface="Georgia" pitchFamily="18" charset="0"/>
              </a:rPr>
              <a:t>«Каракули</a:t>
            </a:r>
            <a:r>
              <a:rPr lang="ru-RU" sz="2600" dirty="0">
                <a:solidFill>
                  <a:prstClr val="black"/>
                </a:solidFill>
                <a:latin typeface="Georgia" pitchFamily="18" charset="0"/>
              </a:rPr>
              <a:t>» (</a:t>
            </a:r>
            <a:r>
              <a:rPr lang="ru-RU" sz="2600" i="1" dirty="0">
                <a:solidFill>
                  <a:srgbClr val="000000"/>
                </a:solidFill>
                <a:latin typeface="Georgia" pitchFamily="18" charset="0"/>
              </a:rPr>
              <a:t>Арт-терапевтическая методика </a:t>
            </a:r>
            <a:r>
              <a:rPr lang="ru-RU" sz="2600" i="1" dirty="0" smtClean="0">
                <a:solidFill>
                  <a:srgbClr val="000000"/>
                </a:solidFill>
                <a:latin typeface="Georgia" pitchFamily="18" charset="0"/>
              </a:rPr>
              <a:t> «</a:t>
            </a:r>
            <a:r>
              <a:rPr lang="ru-RU" sz="2600" i="1" dirty="0">
                <a:solidFill>
                  <a:srgbClr val="000000"/>
                </a:solidFill>
                <a:latin typeface="Georgia" pitchFamily="18" charset="0"/>
              </a:rPr>
              <a:t>Каракули Д. Винникотта»)</a:t>
            </a:r>
            <a:r>
              <a:rPr lang="ru-RU" sz="2600" i="1" dirty="0">
                <a:solidFill>
                  <a:prstClr val="black"/>
                </a:solidFill>
                <a:latin typeface="Georgia" pitchFamily="18" charset="0"/>
              </a:rPr>
              <a:t/>
            </a:r>
            <a:br>
              <a:rPr lang="ru-RU" sz="2600" i="1" dirty="0">
                <a:solidFill>
                  <a:prstClr val="black"/>
                </a:solidFill>
                <a:latin typeface="Georgia" pitchFamily="18" charset="0"/>
              </a:rPr>
            </a:b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3. Прослушивание записи звука воды (шума ручейка) для активизации слухового анализатора и последующего плавного вхождения в тему занятия.</a:t>
            </a:r>
          </a:p>
          <a:p>
            <a:pPr marL="0" indent="0">
              <a:buNone/>
            </a:pPr>
            <a:endParaRPr lang="ru-RU" sz="2800" dirty="0" smtClean="0">
              <a:solidFill>
                <a:prstClr val="black"/>
              </a:solidFill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2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Что такое ЭБРУ?</a:t>
            </a:r>
            <a:endParaRPr lang="ru-RU" b="1" i="1" dirty="0"/>
          </a:p>
        </p:txBody>
      </p:sp>
      <p:pic>
        <p:nvPicPr>
          <p:cNvPr id="1026" name="Picture 2" descr="C:\Users\М.Видео\программы компа\Desktop\эбру\ebru_sana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128792" cy="396044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Стихи про рисование на воде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276871"/>
            <a:ext cx="6196405" cy="381642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900" b="1" dirty="0">
                <a:latin typeface="Times New Roman Cyr, Times New Roman"/>
              </a:rPr>
              <a:t>Замираю, растекаюсь по поверхности,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Расцветаю, распускаюсь, как цветок…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Начинается мой путь по неизвестности,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Мой по Эбру начинается урок…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Краски, чистые, как будто мысли детские,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Яркие, густые, словно ртуть,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Мне подскажут, как же дальше действовать,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Мне помогут в душу заглянуть…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Капля в каплю… Чёрточка за чёрточкой,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Расцветает на воде узор,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Мысли спят, как воробьи на жёрдочке,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У меня с душою разговор…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А вода, как мудрая советчица,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То направит, то поправит неспеша…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Я сегодня видела воочию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Чудо - как рождается Душа…</a:t>
            </a:r>
            <a:r>
              <a:rPr lang="ru-RU" sz="2900" b="1" dirty="0"/>
              <a:t> </a:t>
            </a:r>
            <a:endParaRPr lang="ru-RU" sz="29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90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7166"/>
            <a:ext cx="7704856" cy="595215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Эбру</a:t>
            </a:r>
            <a:r>
              <a:rPr lang="ru-RU" sz="4000" dirty="0" smtClean="0"/>
              <a:t> — </a:t>
            </a:r>
            <a:r>
              <a:rPr lang="ru-RU" sz="4000" b="1" dirty="0" smtClean="0"/>
              <a:t>искусство обработки бумаги, называемое «Турецким мраморированием». Вначале изображение делается на воде, а затем переносится на бумагу или ткань</a:t>
            </a:r>
            <a:endParaRPr lang="ru-RU" sz="4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609731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</a:rPr>
              <a:t>История возникновения эбру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200" b="1" dirty="0" smtClean="0"/>
              <a:t>История возникновения эбру окутана тайной. Сложно даже сказать, в каком именно веке оно появилось. Самая древняя из найденных картин датируется XI веком, но искусствоведы утверждают, что эта картина написана в условиях, когда искусство уже было отточено, а значит, появилось намного раньше самого изображения.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888432" cy="54006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Также невозможно определить, где именно зародилось эбру.</a:t>
            </a:r>
            <a:br>
              <a:rPr lang="ru-RU" sz="2000" b="1" dirty="0" smtClean="0"/>
            </a:br>
            <a:r>
              <a:rPr lang="ru-RU" sz="2000" b="1" dirty="0" smtClean="0"/>
              <a:t>Откуда бы ни пришло эбру в Османскую империю, но именно там оно прижилось, получило свое развитие, и в наше время Турцию принято считать центром, и даже родиной, необычайного искусства росписи по воде.</a:t>
            </a:r>
            <a:endParaRPr lang="ru-RU" sz="2000" b="1" dirty="0"/>
          </a:p>
        </p:txBody>
      </p:sp>
      <p:pic>
        <p:nvPicPr>
          <p:cNvPr id="2050" name="Picture 2" descr="C:\Users\М.Видео\программы компа\Desktop\эбру\osmanli-car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3520380" cy="33541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320"/>
            <a:ext cx="7704856" cy="658368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Каких только романтических эпитетов не придумали люди на Востоке для этого необычного вида искусства! Эбру называют «бумагой с облаками» или «бумагой с волнами». Известны такие названия, как «танцующие краски», «облака и ветер», «плавающие краски», «бумажное мраморирование». </a:t>
            </a:r>
            <a:endParaRPr lang="ru-RU" sz="36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20688"/>
            <a:ext cx="7388894" cy="396044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Эбру требует не только творческого начала, но также знания техники, терпения и концентрации.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Все компоненты для эбру обязательно натуральные. Краски состоят из воды с добавлением различных пигментов (мышьяк, синька, сажа, карбонат свинца, оксид железа), смешанной с бычьей желчью. Они очень жидкие, практически разноцветная вода. Кисти традиционно изготавливаются из конского волоса и стебля розы.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194" name="Picture 2" descr="C:\Users\User\AppData\Local\Microsoft\Windows\Temporary Internet Files\Content.IE5\PD3DNZGQ\Technique_de_l'ebru_(2)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89" t="57033"/>
          <a:stretch/>
        </p:blipFill>
        <p:spPr bwMode="auto">
          <a:xfrm>
            <a:off x="6143636" y="4214818"/>
            <a:ext cx="1732355" cy="1649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AppData\Local\Microsoft\Windows\Temporary Internet Files\Content.IE5\71DJF2EB\karin-kolay-ebru-seti-35x50-300x3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070659"/>
            <a:ext cx="2214964" cy="2214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эбру\IMG_20180623_1414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32" b="23793"/>
          <a:stretch/>
        </p:blipFill>
        <p:spPr bwMode="auto">
          <a:xfrm>
            <a:off x="3851919" y="4437110"/>
            <a:ext cx="1890909" cy="1420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024824" cy="272605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Помимо кистей, для создания эбру еще используют шило, которым художник «заплетает» капли краски на поверхности воды в различные узоры, и гребень длиной в ширину поддона, которым проводят по всей поверхности воды с красками, чтобы создать чешуйчатый узор.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6" name="Picture 2" descr="C:\Users\М.Видео\программы компа\Desktop\эбру\eb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42955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45216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Разнообразие картин</a:t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/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(выставка)</a:t>
            </a:r>
            <a:endParaRPr lang="ru-RU" sz="32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60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n-ea"/>
                <a:cs typeface="+mn-cs"/>
              </a:rPr>
              <a:t/>
            </a:r>
            <a:br>
              <a:rPr lang="ru-RU" sz="60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  <p:pic>
        <p:nvPicPr>
          <p:cNvPr id="5125" name="Picture 5" descr="C:\Users\User\AppData\Local\Microsoft\Windows\Temporary Internet Files\Content.IE5\PD3DNZGQ\ebru_by_guagapunyaimel-d4l6fgi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5235"/>
            <a:ext cx="2242144" cy="3363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AppData\Local\Microsoft\Windows\Temporary Internet Files\Content.IE5\CE3GATA4\Technique_de_l'ebru_(4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" y="311785"/>
            <a:ext cx="2306157" cy="234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AppData\Local\Microsoft\Windows\Temporary Internet Files\Content.IE5\9TT8C2UI\ebru0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4493329" cy="5835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6243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002060"/>
                </a:solidFill>
              </a:rPr>
              <a:t>Значение ВОДЫ</a:t>
            </a:r>
            <a:endParaRPr lang="ru-RU" sz="49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139952" y="4653136"/>
            <a:ext cx="386328" cy="1071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сенсорная комната\Картинки  в технике Эбру\1169791-231659-4x167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86634"/>
            <a:ext cx="5328592" cy="4783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56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048"/>
            <a:ext cx="5821451" cy="528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0921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AppData\Local\Microsoft\Windows\Temporary Internet Files\Content.IE5\71DJF2EB\themen_ebru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3070930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4798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9237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73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eb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4752528" cy="4282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phoca_thumb_l_animator000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32" r="4570" b="6954"/>
          <a:stretch/>
        </p:blipFill>
        <p:spPr bwMode="auto">
          <a:xfrm>
            <a:off x="4429124" y="3571876"/>
            <a:ext cx="3834619" cy="267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75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 smtClean="0"/>
              <a:t>Что ценно в правополушарном рисовании </a:t>
            </a:r>
            <a:r>
              <a:rPr lang="ru-RU" sz="2000" u="sng" smtClean="0"/>
              <a:t>для педагога</a:t>
            </a:r>
            <a:r>
              <a:rPr lang="ru-RU" sz="2000" u="sng" dirty="0" smtClean="0"/>
              <a:t>?</a:t>
            </a:r>
            <a:br>
              <a:rPr lang="ru-RU" sz="2000" u="sng" dirty="0" smtClean="0"/>
            </a:br>
            <a:r>
              <a:rPr lang="ru-RU" sz="2000" dirty="0" smtClean="0"/>
              <a:t>1. В арт-рисовании мы работаем на ресурсе ребенка. Он сам создает рисунки, которые «накачивают» его силы.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2.Ребенок должен почувствовать, что все, что раньше казалось невозможным, становится управляемым, и то, что пугало, начинает сбываться, становиться подвластным и радостным (оказывается, можно многого добиться, усвоив определенные правила и техники).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 Дети в работе «идут» за изменяющейся водой (помогают знания из окружающего мира: вода не имеет форму, она всегда находится в движении, вода - живая; этим движением управляет рисующий и одновременно прислушивается к «характеру» и «капризам» водной стихии). Так ребенок учится рефлексии.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923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322513" y="1055688"/>
            <a:ext cx="4500562" cy="285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Жизнь - для кого?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2163" y="214313"/>
            <a:ext cx="7559675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Очень часто мы слышим фразу: «Вода-это жизнь!»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92163" y="3000375"/>
            <a:ext cx="7559675" cy="428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Вода нужна везде!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59113" y="3576638"/>
            <a:ext cx="2857500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А для чего?</a:t>
            </a:r>
          </a:p>
        </p:txBody>
      </p:sp>
      <p:pic>
        <p:nvPicPr>
          <p:cNvPr id="25606" name="Прямоугольник 2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109788"/>
            <a:ext cx="458311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59" b="10939"/>
          <a:stretch>
            <a:fillRect/>
          </a:stretch>
        </p:blipFill>
        <p:spPr bwMode="auto">
          <a:xfrm>
            <a:off x="1554163" y="1700213"/>
            <a:ext cx="9144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02" b="12999"/>
          <a:stretch>
            <a:fillRect/>
          </a:stretch>
        </p:blipFill>
        <p:spPr bwMode="auto">
          <a:xfrm>
            <a:off x="2727325" y="1628775"/>
            <a:ext cx="10604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41" b="9340"/>
          <a:stretch>
            <a:fillRect/>
          </a:stretch>
        </p:blipFill>
        <p:spPr bwMode="auto">
          <a:xfrm>
            <a:off x="4046538" y="1557338"/>
            <a:ext cx="838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18002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14414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479925"/>
            <a:ext cx="15843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81525"/>
            <a:ext cx="16859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57338"/>
            <a:ext cx="13525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00213"/>
            <a:ext cx="10699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557338"/>
            <a:ext cx="8651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2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12239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white">
                    <a:lumMod val="75000"/>
                  </a:prstClr>
                </a:solidFill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71510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b="1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101" name="Прямоугольник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75066"/>
            <a:ext cx="85836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18" descr="лед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8082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9" descr="пар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капли воды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346128" cy="24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4848750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9065" y="548680"/>
            <a:ext cx="59858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– без цвета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white">
                    <a:lumMod val="75000"/>
                  </a:prstClr>
                </a:solidFill>
              </a:rPr>
              <a:t>5</a:t>
            </a:r>
          </a:p>
        </p:txBody>
      </p:sp>
      <p:pic>
        <p:nvPicPr>
          <p:cNvPr id="9222" name="Рисунок 5" descr="Рыба в аквариум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71678"/>
            <a:ext cx="46085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6" descr="GLAS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643050"/>
            <a:ext cx="29003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0562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Вода прозрачная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3" name="Рисунок 5" descr="Рыба в аквариум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43063"/>
            <a:ext cx="5903912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2062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4595" y="548680"/>
            <a:ext cx="63348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– без запаха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white">
                    <a:lumMod val="75000"/>
                  </a:prstClr>
                </a:solidFill>
              </a:rPr>
              <a:t>6</a:t>
            </a:r>
          </a:p>
        </p:txBody>
      </p:sp>
      <p:pic>
        <p:nvPicPr>
          <p:cNvPr id="11270" name="Рисунок 5" descr="лимон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6799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5" descr="Bankoboev_Ru_voda_vylivaetsya_v_staka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285992"/>
            <a:ext cx="27178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2628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5806" y="548680"/>
            <a:ext cx="61523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– без вкуса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000240"/>
            <a:ext cx="32400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white">
                    <a:lumMod val="75000"/>
                  </a:prstClr>
                </a:solidFill>
              </a:rPr>
              <a:t>7</a:t>
            </a:r>
          </a:p>
        </p:txBody>
      </p:sp>
      <p:pic>
        <p:nvPicPr>
          <p:cNvPr id="12295" name="Рисунок 5" descr="апел.со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000240"/>
            <a:ext cx="3551237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7025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9|0.8|0.7|0.8|0.7|0.7|0.8|0.8|0.8|0.9|0.9|1.1|1.2|1.4|1.1|4.2|2.1|2.7|1.5|3.3|2.1|2.6|2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3|0|0.2|0.7|0.8|0.7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3|0|0.2|0.7|0.8|0.7|0.6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879</TotalTime>
  <Words>291</Words>
  <Application>Microsoft Office PowerPoint</Application>
  <PresentationFormat>Экран (4:3)</PresentationFormat>
  <Paragraphs>63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Кнопка</vt:lpstr>
      <vt:lpstr>19_Тема Office</vt:lpstr>
      <vt:lpstr>1_Кнопка</vt:lpstr>
      <vt:lpstr> Загадочный мир эмоций на воде</vt:lpstr>
      <vt:lpstr>   1.Тренинговое  упражнение   «Встаньте те, кто….»  (настрой на работу)   </vt:lpstr>
      <vt:lpstr>Значение ВОДЫ</vt:lpstr>
      <vt:lpstr>Слайд 4</vt:lpstr>
      <vt:lpstr>Слайд 5</vt:lpstr>
      <vt:lpstr>Слайд 6</vt:lpstr>
      <vt:lpstr>Вода прозрачная</vt:lpstr>
      <vt:lpstr>Слайд 8</vt:lpstr>
      <vt:lpstr>Слайд 9</vt:lpstr>
      <vt:lpstr>Слайд 10</vt:lpstr>
      <vt:lpstr>Вода растворяет некоторые вещества</vt:lpstr>
      <vt:lpstr>Текучесть (движение,  изменение) </vt:lpstr>
      <vt:lpstr>Слайд 13</vt:lpstr>
      <vt:lpstr>Слайд 14</vt:lpstr>
      <vt:lpstr>Слайд 15</vt:lpstr>
      <vt:lpstr>Слайд 16</vt:lpstr>
      <vt:lpstr> ЗАГАДКИ   Отгадай, кто это?  1) Мчит на водных лыжах клоп, сдвинув шапочку на лоб. Хоть в пруду, как рыбы, живёт, - по воде бежит, - не плывёт!  - Рыбам всем-всем не в пример, тонконогий  (кто?)…….   2) В……..а  бегать может  без труда по водной глади,  У неё в избытке ножек  есть и спереди, и сзади.   3)  В…….а  очень быстра, и за нею - не поспеть,  Где водица серебриста,  её можно разглядеть.    </vt:lpstr>
      <vt:lpstr>Плоскость (опора)  </vt:lpstr>
      <vt:lpstr>А еще плоскость… для чего? </vt:lpstr>
      <vt:lpstr>Что такое ЭБРУ?</vt:lpstr>
      <vt:lpstr>Стихи про рисование на воде</vt:lpstr>
      <vt:lpstr>Эбру — искусство обработки бумаги, называемое «Турецким мраморированием». Вначале изображение делается на воде, а затем переносится на бумагу или ткань</vt:lpstr>
      <vt:lpstr>История возникновения эбру История возникновения эбру окутана тайной. Сложно даже сказать, в каком именно веке оно появилось. Самая древняя из найденных картин датируется XI веком, но искусствоведы утверждают, что эта картина написана в условиях, когда искусство уже было отточено, а значит, появилось намного раньше самого изображения. </vt:lpstr>
      <vt:lpstr>Также невозможно определить, где именно зародилось эбру. Откуда бы ни пришло эбру в Османскую империю, но именно там оно прижилось, получило свое развитие, и в наше время Турцию принято считать центром, и даже родиной, необычайного искусства росписи по воде.</vt:lpstr>
      <vt:lpstr>Каких только романтических эпитетов не придумали люди на Востоке для этого необычного вида искусства! Эбру называют «бумагой с облаками» или «бумагой с волнами». Известны такие названия, как «танцующие краски», «облака и ветер», «плавающие краски», «бумажное мраморирование». </vt:lpstr>
      <vt:lpstr> Эбру требует не только творческого начала, но также знания техники, терпения и концентрации.  Все компоненты для эбру обязательно натуральные. Краски состоят из воды с добавлением различных пигментов (мышьяк, синька, сажа, карбонат свинца, оксид железа), смешанной с бычьей желчью. Они очень жидкие, практически разноцветная вода. Кисти традиционно изготавливаются из конского волоса и стебля розы.  </vt:lpstr>
      <vt:lpstr>Помимо кистей, для создания эбру еще используют шило, которым художник «заплетает» капли краски на поверхности воды в различные узоры, и гребень длиной в ширину поддона, которым проводят по всей поверхности воды с красками, чтобы создать чешуйчатый узор. </vt:lpstr>
      <vt:lpstr>Разнообразие картин  (выставка)</vt:lpstr>
      <vt:lpstr> </vt:lpstr>
      <vt:lpstr>Слайд 30</vt:lpstr>
      <vt:lpstr>Слайд 31</vt:lpstr>
      <vt:lpstr>Слайд 32</vt:lpstr>
      <vt:lpstr>Что ценно в правополушарном рисовании для педагога? 1. В арт-рисовании мы работаем на ресурсе ребенка. Он сам создает рисунки, которые «накачивают» его силы.  2.Ребенок должен почувствовать, что все, что раньше казалось невозможным, становится управляемым, и то, что пугало, начинает сбываться, становиться подвластным и радостным (оказывается, можно многого добиться, усвоив определенные правила и техники).  3. Дети в работе «идут» за изменяющейся водой (помогают знания из окружающего мира: вода не имеет форму, она всегда находится в движении, вода - живая; этим движением управляет рисующий и одновременно прислушивается к «характеру» и «капризам» водной стихии). Так ребенок учится рефлексии.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вода</dc:title>
  <dc:creator>User;Л.В.Л.</dc:creator>
  <cp:lastModifiedBy>Сергей</cp:lastModifiedBy>
  <cp:revision>75</cp:revision>
  <dcterms:created xsi:type="dcterms:W3CDTF">2018-06-29T06:56:21Z</dcterms:created>
  <dcterms:modified xsi:type="dcterms:W3CDTF">2020-05-29T15:08:32Z</dcterms:modified>
</cp:coreProperties>
</file>