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88" r:id="rId6"/>
    <p:sldId id="289" r:id="rId7"/>
    <p:sldId id="287" r:id="rId8"/>
    <p:sldId id="290" r:id="rId9"/>
    <p:sldId id="261" r:id="rId10"/>
    <p:sldId id="319" r:id="rId11"/>
    <p:sldId id="262" r:id="rId12"/>
    <p:sldId id="293" r:id="rId13"/>
    <p:sldId id="276" r:id="rId14"/>
    <p:sldId id="277" r:id="rId15"/>
    <p:sldId id="310" r:id="rId16"/>
    <p:sldId id="281" r:id="rId17"/>
    <p:sldId id="282" r:id="rId18"/>
    <p:sldId id="263" r:id="rId19"/>
    <p:sldId id="328" r:id="rId20"/>
    <p:sldId id="327" r:id="rId21"/>
    <p:sldId id="329" r:id="rId22"/>
    <p:sldId id="315" r:id="rId23"/>
    <p:sldId id="260" r:id="rId24"/>
    <p:sldId id="320" r:id="rId25"/>
    <p:sldId id="298" r:id="rId26"/>
    <p:sldId id="297" r:id="rId27"/>
    <p:sldId id="299" r:id="rId28"/>
    <p:sldId id="300" r:id="rId29"/>
    <p:sldId id="301" r:id="rId30"/>
    <p:sldId id="264" r:id="rId31"/>
    <p:sldId id="291" r:id="rId32"/>
    <p:sldId id="292" r:id="rId33"/>
    <p:sldId id="265" r:id="rId34"/>
    <p:sldId id="316" r:id="rId35"/>
    <p:sldId id="309" r:id="rId36"/>
    <p:sldId id="332" r:id="rId37"/>
    <p:sldId id="333" r:id="rId38"/>
    <p:sldId id="306" r:id="rId39"/>
    <p:sldId id="307" r:id="rId40"/>
    <p:sldId id="308" r:id="rId41"/>
    <p:sldId id="266" r:id="rId42"/>
    <p:sldId id="321" r:id="rId43"/>
    <p:sldId id="267" r:id="rId44"/>
    <p:sldId id="322" r:id="rId45"/>
    <p:sldId id="268" r:id="rId46"/>
    <p:sldId id="323" r:id="rId47"/>
    <p:sldId id="269" r:id="rId48"/>
    <p:sldId id="324" r:id="rId49"/>
    <p:sldId id="270" r:id="rId50"/>
    <p:sldId id="330" r:id="rId51"/>
    <p:sldId id="294" r:id="rId52"/>
    <p:sldId id="296" r:id="rId53"/>
    <p:sldId id="295" r:id="rId54"/>
    <p:sldId id="317" r:id="rId55"/>
    <p:sldId id="318" r:id="rId56"/>
    <p:sldId id="271" r:id="rId57"/>
    <p:sldId id="325" r:id="rId58"/>
    <p:sldId id="331" r:id="rId59"/>
    <p:sldId id="272" r:id="rId60"/>
    <p:sldId id="326" r:id="rId61"/>
    <p:sldId id="303" r:id="rId62"/>
    <p:sldId id="304" r:id="rId63"/>
    <p:sldId id="312" r:id="rId64"/>
    <p:sldId id="313" r:id="rId65"/>
    <p:sldId id="302" r:id="rId66"/>
    <p:sldId id="305" r:id="rId67"/>
    <p:sldId id="311" r:id="rId68"/>
    <p:sldId id="273" r:id="rId69"/>
    <p:sldId id="275" r:id="rId70"/>
    <p:sldId id="274" r:id="rId71"/>
    <p:sldId id="314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C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842" autoAdjust="0"/>
    <p:restoredTop sz="94710" autoAdjust="0"/>
  </p:normalViewPr>
  <p:slideViewPr>
    <p:cSldViewPr>
      <p:cViewPr>
        <p:scale>
          <a:sx n="70" d="100"/>
          <a:sy n="70" d="100"/>
        </p:scale>
        <p:origin x="-11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8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91sar.schoolrm.ru/sveden/employees/11231/284428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ctrTitle"/>
          </p:nvPr>
        </p:nvSpPr>
        <p:spPr bwMode="auto">
          <a:xfrm>
            <a:off x="214282" y="152736"/>
            <a:ext cx="8572592" cy="2739211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МИНИСТЕРСТВО  ОБРАЗОВАНИЯ  РЕСПУБЛИКИ МОРДОВИЯ </a:t>
            </a:r>
            <a:b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  <a:r>
              <a:rPr lang="ru-RU" sz="2800" b="1" dirty="0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err="1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  <a:t>Десиновой</a:t>
            </a:r>
            <a:r>
              <a:rPr lang="ru-RU" sz="2800" b="1" dirty="0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  <a:t>Галии</a:t>
            </a:r>
            <a:r>
              <a:rPr lang="ru-RU" sz="2800" b="1" dirty="0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1F2CA5"/>
                </a:solidFill>
                <a:latin typeface="Monotype Corsiva" pitchFamily="66" charset="0"/>
                <a:cs typeface="Times New Roman" pitchFamily="18" charset="0"/>
              </a:rPr>
              <a:t>Ряшидовны</a:t>
            </a:r>
            <a: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старшего воспитателя </a:t>
            </a:r>
            <a:br>
              <a:rPr lang="ru-RU" sz="20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 г. о. Саранск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n>
                <a:solidFill>
                  <a:srgbClr val="002060"/>
                </a:solidFill>
              </a:ln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924944"/>
            <a:ext cx="61561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Дата рождения: 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16.05.1991 г. </a:t>
            </a:r>
            <a:endParaRPr lang="ru-RU" sz="1600" b="1" dirty="0" smtClean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Высшее, 2013 г.; </a:t>
            </a:r>
            <a:endParaRPr lang="ru-RU" sz="1600" b="1" dirty="0" smtClean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Магистратура, 2016 г., МГПИ имени М.Е. </a:t>
            </a:r>
            <a:r>
              <a:rPr lang="ru-RU" sz="1600" b="1" i="1" dirty="0" err="1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с доп.спец. «Логопедия»; </a:t>
            </a:r>
          </a:p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b="1" i="1" dirty="0" err="1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Учитель-олигофренопедагог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и учитель-логопед; </a:t>
            </a:r>
          </a:p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ОКА №97824,  29 июня 2013 г.;</a:t>
            </a:r>
          </a:p>
          <a:p>
            <a:pPr marL="342900" indent="-342900"/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образование» </a:t>
            </a:r>
            <a:endParaRPr lang="ru-RU" sz="1600" b="1" dirty="0" smtClean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Магистр </a:t>
            </a:r>
          </a:p>
          <a:p>
            <a:pPr marL="342900" indent="-342900"/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101305 0039273, 6 июля 2016 г. </a:t>
            </a:r>
            <a:endParaRPr lang="ru-RU" sz="1600" b="1" dirty="0" smtClean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5 лет </a:t>
            </a:r>
            <a:endParaRPr lang="ru-RU" sz="1600" b="1" dirty="0" smtClean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600" b="1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5 лет </a:t>
            </a:r>
            <a:endParaRPr lang="ru-RU" sz="1600" b="1" dirty="0" smtClean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- </a:t>
            </a:r>
            <a:endParaRPr lang="ru-RU" sz="16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лександр\Desktop\7b64f3722275c33b3c5d51679c1a1164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5163" r="4489"/>
          <a:stretch>
            <a:fillRect/>
          </a:stretch>
        </p:blipFill>
        <p:spPr bwMode="auto">
          <a:xfrm>
            <a:off x="251520" y="2924944"/>
            <a:ext cx="2592288" cy="325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СКАН2 Галия\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4639765" cy="6419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329642" cy="192882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3. Методическое сопровождение материалов деятельности образовательной организации или отдельных педагогов на конкурсах, конференциях, семинарах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214686"/>
            <a:ext cx="7972452" cy="2357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 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2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2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 </a:t>
            </a:r>
            <a:endParaRPr lang="ru-RU" sz="2800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19388" cy="3949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9175" y="1714489"/>
            <a:ext cx="7244825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6286512" y="3500438"/>
            <a:ext cx="2214578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lia\Desktop\едукова аттест.исправл\2018_01_28\1_0002.jpg"/>
          <p:cNvPicPr>
            <a:picLocks noChangeAspect="1" noChangeArrowheads="1"/>
          </p:cNvPicPr>
          <p:nvPr/>
        </p:nvPicPr>
        <p:blipFill>
          <a:blip r:embed="rId2" cstate="print"/>
          <a:srcRect l="50562"/>
          <a:stretch>
            <a:fillRect/>
          </a:stretch>
        </p:blipFill>
        <p:spPr bwMode="auto">
          <a:xfrm>
            <a:off x="0" y="0"/>
            <a:ext cx="3500462" cy="5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Galia\Desktop\едукова аттест.исправл\2018_01_28\1_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371271"/>
            <a:ext cx="6143636" cy="448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alia\Desktop\Scan Едук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575030" cy="628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b="1127"/>
          <a:stretch>
            <a:fillRect/>
          </a:stretch>
        </p:blipFill>
        <p:spPr bwMode="auto">
          <a:xfrm>
            <a:off x="4643438" y="214290"/>
            <a:ext cx="4500562" cy="628654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072066" y="4214818"/>
            <a:ext cx="107157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14348" y="3643314"/>
            <a:ext cx="3500462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42910" y="4857760"/>
            <a:ext cx="3500462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Моя аттестация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09538" cy="4525963"/>
          </a:xfrm>
          <a:prstGeom prst="rect">
            <a:avLst/>
          </a:prstGeom>
          <a:noFill/>
        </p:spPr>
      </p:pic>
      <p:pic>
        <p:nvPicPr>
          <p:cNvPr id="4099" name="Picture 3" descr="C:\Users\Galia\Desktop\Моя аттестация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266166"/>
            <a:ext cx="6357950" cy="4490265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15074" y="2643182"/>
            <a:ext cx="928694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286512" y="3214686"/>
            <a:ext cx="928694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399615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5"/>
            <a:ext cx="4143404" cy="60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64807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71472" y="5857892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000628" y="714356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000628" y="2786058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000628" y="1500174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000628" y="2071678"/>
            <a:ext cx="1071570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42886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4. Участие в инновационной (экспериментальной) деятельности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06017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43749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932040" y="3645024"/>
            <a:ext cx="26642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972452" cy="5111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Характеристика-представление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лександр\Desktop\СКАН2 Галия\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374347" cy="6048672"/>
          </a:xfrm>
          <a:prstGeom prst="rect">
            <a:avLst/>
          </a:prstGeom>
          <a:noFill/>
        </p:spPr>
      </p:pic>
      <p:pic>
        <p:nvPicPr>
          <p:cNvPr id="1027" name="Picture 3" descr="C:\Users\Александр\Desktop\СКАН2 Галия\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477" y="633933"/>
            <a:ext cx="4402909" cy="6035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1\Desktop\Галия 2-14.11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43510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1\Desktop\Галия 2-14.11\007.jpg"/>
          <p:cNvPicPr>
            <a:picLocks noChangeAspect="1" noChangeArrowheads="1"/>
          </p:cNvPicPr>
          <p:nvPr/>
        </p:nvPicPr>
        <p:blipFill>
          <a:blip r:embed="rId3" cstate="print"/>
          <a:srcRect l="1639"/>
          <a:stretch>
            <a:fillRect/>
          </a:stretch>
        </p:blipFill>
        <p:spPr bwMode="auto">
          <a:xfrm>
            <a:off x="4644008" y="404664"/>
            <a:ext cx="432060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5508104" y="5085184"/>
            <a:ext cx="2592288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1\Desktop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6"/>
          <a:stretch>
            <a:fillRect/>
          </a:stretch>
        </p:blipFill>
        <p:spPr bwMode="auto">
          <a:xfrm>
            <a:off x="142844" y="214290"/>
            <a:ext cx="440430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14290"/>
            <a:ext cx="4446125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Моя аттестация\Галия скан\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47" t="947"/>
          <a:stretch>
            <a:fillRect/>
          </a:stretch>
        </p:blipFill>
        <p:spPr bwMode="auto">
          <a:xfrm>
            <a:off x="142844" y="285728"/>
            <a:ext cx="4429156" cy="6286544"/>
          </a:xfrm>
          <a:prstGeom prst="rect">
            <a:avLst/>
          </a:prstGeom>
          <a:noFill/>
        </p:spPr>
      </p:pic>
      <p:pic>
        <p:nvPicPr>
          <p:cNvPr id="1027" name="Picture 3" descr="C:\Users\Galia\Desktop\Моя аттестация\Галия скан\034.jpg"/>
          <p:cNvPicPr>
            <a:picLocks noChangeAspect="1" noChangeArrowheads="1"/>
          </p:cNvPicPr>
          <p:nvPr/>
        </p:nvPicPr>
        <p:blipFill>
          <a:blip r:embed="rId3" cstate="print"/>
          <a:srcRect l="7720" t="-89"/>
          <a:stretch>
            <a:fillRect/>
          </a:stretch>
        </p:blipFill>
        <p:spPr bwMode="auto">
          <a:xfrm>
            <a:off x="4643438" y="285728"/>
            <a:ext cx="4357718" cy="6292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5. Наличие публикаций 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28596" y="2928934"/>
            <a:ext cx="8086724" cy="21431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 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 </a:t>
            </a:r>
            <a:endParaRPr lang="ru-RU" sz="2800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СКАН2 Галия\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608512" cy="6407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21" t="10309" r="8505" b="5927"/>
          <a:stretch>
            <a:fillRect/>
          </a:stretch>
        </p:blipFill>
        <p:spPr bwMode="auto">
          <a:xfrm>
            <a:off x="285720" y="428604"/>
            <a:ext cx="843720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75656" y="5661248"/>
            <a:ext cx="6216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https://elibrary.ru/item.asp?id=26063567</a:t>
            </a:r>
            <a:endParaRPr lang="ru-RU" sz="2800" b="1" i="1" u="sng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Моя аттестация\Галия скан\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/>
          <a:stretch>
            <a:fillRect/>
          </a:stretch>
        </p:blipFill>
        <p:spPr bwMode="auto">
          <a:xfrm>
            <a:off x="179512" y="214290"/>
            <a:ext cx="4287057" cy="6286544"/>
          </a:xfrm>
          <a:prstGeom prst="rect">
            <a:avLst/>
          </a:prstGeom>
          <a:noFill/>
        </p:spPr>
      </p:pic>
      <p:pic>
        <p:nvPicPr>
          <p:cNvPr id="6" name="Picture 2" descr="C:\Users\Galia\Desktop\Моя аттестация\Галия скан\013.jpg"/>
          <p:cNvPicPr>
            <a:picLocks noChangeAspect="1" noChangeArrowheads="1"/>
          </p:cNvPicPr>
          <p:nvPr/>
        </p:nvPicPr>
        <p:blipFill>
          <a:blip r:embed="rId3" cstate="print"/>
          <a:srcRect l="4375" t="947"/>
          <a:stretch>
            <a:fillRect/>
          </a:stretch>
        </p:blipFill>
        <p:spPr bwMode="auto">
          <a:xfrm>
            <a:off x="4571999" y="214290"/>
            <a:ext cx="4409085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lia\Desktop\Моя аттестация\Галия скан\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 t="947"/>
          <a:stretch>
            <a:fillRect/>
          </a:stretch>
        </p:blipFill>
        <p:spPr bwMode="auto">
          <a:xfrm>
            <a:off x="4572000" y="428604"/>
            <a:ext cx="4406777" cy="6143668"/>
          </a:xfrm>
          <a:prstGeom prst="rect">
            <a:avLst/>
          </a:prstGeom>
          <a:noFill/>
        </p:spPr>
      </p:pic>
      <p:pic>
        <p:nvPicPr>
          <p:cNvPr id="6" name="Picture 3" descr="C:\Users\Galia\Desktop\Моя аттестация\Галия скан\014.jpg"/>
          <p:cNvPicPr>
            <a:picLocks noChangeAspect="1" noChangeArrowheads="1"/>
          </p:cNvPicPr>
          <p:nvPr/>
        </p:nvPicPr>
        <p:blipFill>
          <a:blip r:embed="rId3" cstate="print"/>
          <a:srcRect l="2206" t="578"/>
          <a:stretch>
            <a:fillRect/>
          </a:stretch>
        </p:blipFill>
        <p:spPr bwMode="auto">
          <a:xfrm>
            <a:off x="142844" y="428604"/>
            <a:ext cx="4398458" cy="615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214290"/>
            <a:ext cx="4393805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39440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434330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t="2272"/>
          <a:stretch>
            <a:fillRect/>
          </a:stretch>
        </p:blipFill>
        <p:spPr bwMode="auto">
          <a:xfrm>
            <a:off x="4500562" y="357166"/>
            <a:ext cx="444491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115328" cy="207170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br>
              <a:rPr lang="ru-RU" sz="3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на сайте</a:t>
            </a:r>
            <a:br>
              <a:rPr lang="ru-RU" sz="3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МДОУ «Детский сад №91»</a:t>
            </a:r>
            <a:endParaRPr lang="ru-RU" sz="36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645025"/>
            <a:ext cx="8115328" cy="9361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http://ds91sar.schoolrm.ru/sveden/employees/11231/284428/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6. Наличие авторских программ, методических разработок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50059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14" t="895"/>
          <a:stretch>
            <a:fillRect/>
          </a:stretch>
        </p:blipFill>
        <p:spPr bwMode="auto">
          <a:xfrm>
            <a:off x="214281" y="214290"/>
            <a:ext cx="4352497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C:\Users\Galia\Desktop\Моя аттестация\Галия скан\036.jpg"/>
          <p:cNvPicPr>
            <a:picLocks noChangeAspect="1" noChangeArrowheads="1"/>
          </p:cNvPicPr>
          <p:nvPr/>
        </p:nvPicPr>
        <p:blipFill>
          <a:blip r:embed="rId3" cstate="print"/>
          <a:srcRect l="8640" t="-89"/>
          <a:stretch>
            <a:fillRect/>
          </a:stretch>
        </p:blipFill>
        <p:spPr bwMode="auto">
          <a:xfrm>
            <a:off x="4643438" y="214290"/>
            <a:ext cx="428628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57364"/>
            <a:ext cx="8229600" cy="201135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7. Организация взаимодействия образовательной организации с научными, образовательными, социальными институтами 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76672"/>
            <a:ext cx="4157682" cy="587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Александр\Desktop\СКАН2 Галия\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56645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659" b="947"/>
          <a:stretch>
            <a:fillRect/>
          </a:stretch>
        </p:blipFill>
        <p:spPr bwMode="auto">
          <a:xfrm rot="10800000">
            <a:off x="142844" y="357166"/>
            <a:ext cx="4314836" cy="6286545"/>
          </a:xfrm>
          <a:prstGeom prst="rect">
            <a:avLst/>
          </a:prstGeom>
          <a:noFill/>
        </p:spPr>
      </p:pic>
      <p:pic>
        <p:nvPicPr>
          <p:cNvPr id="1027" name="Picture 3" descr="F:\002.jpg"/>
          <p:cNvPicPr>
            <a:picLocks noChangeAspect="1" noChangeArrowheads="1"/>
          </p:cNvPicPr>
          <p:nvPr/>
        </p:nvPicPr>
        <p:blipFill>
          <a:blip r:embed="rId3" cstate="print"/>
          <a:srcRect r="5882" b="461"/>
          <a:stretch>
            <a:fillRect/>
          </a:stretch>
        </p:blipFill>
        <p:spPr bwMode="auto">
          <a:xfrm rot="10800000">
            <a:off x="4571999" y="357165"/>
            <a:ext cx="4357718" cy="6327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334" b="1578"/>
          <a:stretch>
            <a:fillRect/>
          </a:stretch>
        </p:blipFill>
        <p:spPr bwMode="auto">
          <a:xfrm rot="10800000">
            <a:off x="142844" y="214290"/>
            <a:ext cx="4450682" cy="628654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039" t="1336"/>
          <a:stretch>
            <a:fillRect/>
          </a:stretch>
        </p:blipFill>
        <p:spPr bwMode="auto">
          <a:xfrm>
            <a:off x="4643438" y="214290"/>
            <a:ext cx="435071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Моя аттестация\Галия скан\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/>
          <a:stretch>
            <a:fillRect/>
          </a:stretch>
        </p:blipFill>
        <p:spPr bwMode="auto">
          <a:xfrm>
            <a:off x="142844" y="357166"/>
            <a:ext cx="4314299" cy="6072230"/>
          </a:xfrm>
          <a:prstGeom prst="rect">
            <a:avLst/>
          </a:prstGeom>
          <a:noFill/>
        </p:spPr>
      </p:pic>
      <p:pic>
        <p:nvPicPr>
          <p:cNvPr id="1026" name="Picture 2" descr="C:\Users\Galia\Desktop\Моя аттестация\Галия скан\005.jpg"/>
          <p:cNvPicPr>
            <a:picLocks noChangeAspect="1" noChangeArrowheads="1"/>
          </p:cNvPicPr>
          <p:nvPr/>
        </p:nvPicPr>
        <p:blipFill>
          <a:blip r:embed="rId3" cstate="print"/>
          <a:srcRect l="2206" t="-89"/>
          <a:stretch>
            <a:fillRect/>
          </a:stretch>
        </p:blipFill>
        <p:spPr bwMode="auto">
          <a:xfrm>
            <a:off x="4643438" y="357166"/>
            <a:ext cx="4361138" cy="6143668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572132" y="3786190"/>
            <a:ext cx="128588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Моя аттестация\Галия скан\Скан договора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/>
          <a:stretch>
            <a:fillRect/>
          </a:stretch>
        </p:blipFill>
        <p:spPr bwMode="auto">
          <a:xfrm>
            <a:off x="214282" y="428604"/>
            <a:ext cx="4314300" cy="6072230"/>
          </a:xfrm>
          <a:prstGeom prst="rect">
            <a:avLst/>
          </a:prstGeom>
          <a:noFill/>
        </p:spPr>
      </p:pic>
      <p:pic>
        <p:nvPicPr>
          <p:cNvPr id="1027" name="Picture 3" descr="C:\Users\Galia\Desktop\Моя аттестация\Галия скан\Скан договора\002.jpg"/>
          <p:cNvPicPr>
            <a:picLocks noChangeAspect="1" noChangeArrowheads="1"/>
          </p:cNvPicPr>
          <p:nvPr/>
        </p:nvPicPr>
        <p:blipFill>
          <a:blip r:embed="rId3" cstate="print"/>
          <a:srcRect l="1286" t="578"/>
          <a:stretch>
            <a:fillRect/>
          </a:stretch>
        </p:blipFill>
        <p:spPr bwMode="auto">
          <a:xfrm>
            <a:off x="4643438" y="428604"/>
            <a:ext cx="4380162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Моя аттестация\Галия скан\Скан договора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73"/>
          <a:stretch>
            <a:fillRect/>
          </a:stretch>
        </p:blipFill>
        <p:spPr bwMode="auto">
          <a:xfrm>
            <a:off x="142844" y="357166"/>
            <a:ext cx="4366376" cy="6143668"/>
          </a:xfrm>
          <a:prstGeom prst="rect">
            <a:avLst/>
          </a:prstGeom>
          <a:noFill/>
        </p:spPr>
      </p:pic>
      <p:pic>
        <p:nvPicPr>
          <p:cNvPr id="2051" name="Picture 3" descr="C:\Users\Galia\Desktop\Моя аттестация\Галия скан\Скан договора\004.jpg"/>
          <p:cNvPicPr>
            <a:picLocks noChangeAspect="1" noChangeArrowheads="1"/>
          </p:cNvPicPr>
          <p:nvPr/>
        </p:nvPicPr>
        <p:blipFill>
          <a:blip r:embed="rId3" cstate="print"/>
          <a:srcRect l="2206" t="578"/>
          <a:stretch>
            <a:fillRect/>
          </a:stretch>
        </p:blipFill>
        <p:spPr bwMode="auto">
          <a:xfrm>
            <a:off x="4572000" y="357166"/>
            <a:ext cx="4396374" cy="6151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1. Повышение квалификации, профессиональная переподготовка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2143116"/>
            <a:ext cx="7715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Программа «Совершенствование методической работы в ДОУ в условиях реализации ФГОС ДО», в объеме 72 ч., ГБО ДПО (ПК) С «МРИО», 2014 г.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Программа «Проектирование и реализация научного исследования в психолого-педагогическом образовании», в объеме 72 ч., ФГБОУ ВПО «МГПИ и. М.Е. </a:t>
            </a:r>
            <a:r>
              <a:rPr lang="ru-RU" i="1" dirty="0" err="1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», 2014 г.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Программа «Проектирование и реализация основных профессиональных программ </a:t>
            </a:r>
            <a:r>
              <a:rPr lang="ru-RU" i="1" dirty="0" err="1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по направлению подготовки «</a:t>
            </a:r>
            <a:r>
              <a:rPr lang="ru-RU" i="1" dirty="0" err="1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- педагогическое образование» (Воспитатель)», в объеме 72 ч., ФГБОУ ВПО «РГПИ им. А. И. Герцена», 2015 г.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Программа «Адаптированные образовательные программы дошкольного образования: проектирование и алгоритм реализации», в объеме 72 ч., ОГАУ ДПО «Институт развития образования Ивановской области», 2018 г.</a:t>
            </a:r>
            <a:endParaRPr lang="ru-RU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Моя аттестация\Галия скан\Скан договора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73"/>
          <a:stretch>
            <a:fillRect/>
          </a:stretch>
        </p:blipFill>
        <p:spPr bwMode="auto">
          <a:xfrm>
            <a:off x="142843" y="214290"/>
            <a:ext cx="4429157" cy="6143668"/>
          </a:xfrm>
          <a:prstGeom prst="rect">
            <a:avLst/>
          </a:prstGeom>
          <a:noFill/>
        </p:spPr>
      </p:pic>
      <p:pic>
        <p:nvPicPr>
          <p:cNvPr id="3075" name="Picture 3" descr="C:\Users\Galia\Desktop\Моя аттестация\Галия скан\Скан договора\006.jpg"/>
          <p:cNvPicPr>
            <a:picLocks noChangeAspect="1" noChangeArrowheads="1"/>
          </p:cNvPicPr>
          <p:nvPr/>
        </p:nvPicPr>
        <p:blipFill>
          <a:blip r:embed="rId3" cstate="print"/>
          <a:srcRect l="919" r="2699"/>
          <a:stretch>
            <a:fillRect/>
          </a:stretch>
        </p:blipFill>
        <p:spPr bwMode="auto">
          <a:xfrm>
            <a:off x="4643437" y="214290"/>
            <a:ext cx="4301983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186766" cy="16541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8. Эффективность деятельности по аттестации педагогов на квалификационные категории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андр\Desktop\СКАН2 Галия\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608512" cy="6388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329642" cy="193991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9. Наличие и выполнение перспективного плана прохождения педагогами образовательной организации курсовой подготовки (за 5 лет)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андр\Desktop\СКАН2 Галия\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680729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401080" cy="18684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10. Оснащенность образовательной организации учебно-методическими материалами в соответствии с ФГОС и реализуемыми программами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СКАН2 Галия\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59" y="188640"/>
            <a:ext cx="4669085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001056" cy="172560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11. Обеспечение информационной открытости деятельности образовательной организации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андр\Desktop\СКАН2 Галия\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39"/>
          <a:stretch>
            <a:fillRect/>
          </a:stretch>
        </p:blipFill>
        <p:spPr bwMode="auto">
          <a:xfrm>
            <a:off x="179512" y="332656"/>
            <a:ext cx="4320480" cy="6062724"/>
          </a:xfrm>
          <a:prstGeom prst="rect">
            <a:avLst/>
          </a:prstGeom>
          <a:noFill/>
        </p:spPr>
      </p:pic>
      <p:pic>
        <p:nvPicPr>
          <p:cNvPr id="8195" name="Picture 3" descr="C:\Users\Александр\Desktop\СКАН2 Галия\024.jpg"/>
          <p:cNvPicPr>
            <a:picLocks noChangeAspect="1" noChangeArrowheads="1"/>
          </p:cNvPicPr>
          <p:nvPr/>
        </p:nvPicPr>
        <p:blipFill>
          <a:blip r:embed="rId3" cstate="print"/>
          <a:srcRect l="1618"/>
          <a:stretch>
            <a:fillRect/>
          </a:stretch>
        </p:blipFill>
        <p:spPr bwMode="auto">
          <a:xfrm>
            <a:off x="4572000" y="332656"/>
            <a:ext cx="4379316" cy="6088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714488"/>
            <a:ext cx="8258204" cy="2297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12. Наличие достижений детей и педагогического коллектива образовательной организации в конкурсах, соревнованиях, грантах различного уровня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Моя аттестация\Галия скан\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33" r="198" b="2647"/>
          <a:stretch>
            <a:fillRect/>
          </a:stretch>
        </p:blipFill>
        <p:spPr bwMode="auto">
          <a:xfrm rot="5400000">
            <a:off x="1683455" y="-683380"/>
            <a:ext cx="6000792" cy="8224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93"/>
          <a:stretch>
            <a:fillRect/>
          </a:stretch>
        </p:blipFill>
        <p:spPr bwMode="auto">
          <a:xfrm>
            <a:off x="2357422" y="214290"/>
            <a:ext cx="457857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Galia\Desktop\2Аттестация З.А. Кочетовой\b425f77b65780bd1f2a73f091529d1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17987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36540" cy="639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ab59295401a8392c4cd160006d7c7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66"/>
            <a:ext cx="4385762" cy="6143668"/>
          </a:xfrm>
          <a:prstGeom prst="rect">
            <a:avLst/>
          </a:prstGeom>
          <a:noFill/>
        </p:spPr>
      </p:pic>
      <p:pic>
        <p:nvPicPr>
          <p:cNvPr id="6" name="Picture 2" descr="http://upload2.schoolrm.ru/resize_cache/784840/c3bed4c46e3bebf9034448fed65e7b8e/iblock/645/64515867caa8f083f49982ba7a9c83e9/5b10221ed56d54d02828c44aa7df77db.jpg"/>
          <p:cNvPicPr>
            <a:picLocks noChangeAspect="1" noChangeArrowheads="1"/>
          </p:cNvPicPr>
          <p:nvPr/>
        </p:nvPicPr>
        <p:blipFill>
          <a:blip r:embed="rId3" cstate="print"/>
          <a:srcRect l="1533" r="1914"/>
          <a:stretch>
            <a:fillRect/>
          </a:stretch>
        </p:blipFill>
        <p:spPr bwMode="auto">
          <a:xfrm>
            <a:off x="214282" y="357166"/>
            <a:ext cx="4394760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fd81d54becc69268c8d6b4cc60344cf9.jpg"/>
          <p:cNvPicPr>
            <a:picLocks noChangeAspect="1" noChangeArrowheads="1"/>
          </p:cNvPicPr>
          <p:nvPr/>
        </p:nvPicPr>
        <p:blipFill>
          <a:blip r:embed="rId2" cstate="print"/>
          <a:srcRect r="2967" b="1363"/>
          <a:stretch>
            <a:fillRect/>
          </a:stretch>
        </p:blipFill>
        <p:spPr bwMode="auto">
          <a:xfrm>
            <a:off x="4643437" y="285728"/>
            <a:ext cx="4309591" cy="6000792"/>
          </a:xfrm>
          <a:prstGeom prst="rect">
            <a:avLst/>
          </a:prstGeom>
          <a:noFill/>
        </p:spPr>
      </p:pic>
      <p:pic>
        <p:nvPicPr>
          <p:cNvPr id="8" name="Picture 4" descr="C:\Users\Galia\Desktop\Теричева А.В\0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85728"/>
            <a:ext cx="434862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alia\Desktop\Теричева А.В\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981" b="1137"/>
          <a:stretch>
            <a:fillRect/>
          </a:stretch>
        </p:blipFill>
        <p:spPr bwMode="auto">
          <a:xfrm>
            <a:off x="4572000" y="357166"/>
            <a:ext cx="4286280" cy="611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Galia\Desktop\b0ec26be233bcb086bcaf53c99113d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333881" cy="6079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90834"/>
            <a:ext cx="4286280" cy="625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Galia\Desktop\7de0d3844ebe4d7d32c2b754fc9c2e4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66"/>
            <a:ext cx="4429155" cy="632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58204" cy="13684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13. Качество работы по развитию вариативных форм дошкольного образования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ксандр\Desktop\СКАН2 Галия\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67310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 Николаевна\Desktop\Новая папка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20479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:\СКАН 14.11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39044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329642" cy="285752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14. Выступления на научно-практических конференциях, педагогических чтениях, семинарах, секциях, методических объединениях; проведение открытых мастер-классов, мероприятий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71500" y="3571875"/>
            <a:ext cx="8115300" cy="25542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 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Российский уровень – 1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 </a:t>
            </a:r>
            <a:endParaRPr lang="ru-RU" sz="2800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lia\Desktop\Моя аттестация\Галия скан\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33" t="-509" b="2647"/>
          <a:stretch>
            <a:fillRect/>
          </a:stretch>
        </p:blipFill>
        <p:spPr bwMode="auto">
          <a:xfrm rot="5400000">
            <a:off x="1460411" y="-746087"/>
            <a:ext cx="6223178" cy="8286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Александр\Desktop\СКАН2 Галия\016.jpg"/>
          <p:cNvPicPr>
            <a:picLocks noChangeAspect="1" noChangeArrowheads="1"/>
          </p:cNvPicPr>
          <p:nvPr/>
        </p:nvPicPr>
        <p:blipFill>
          <a:blip r:embed="rId2" cstate="print"/>
          <a:srcRect l="2299"/>
          <a:stretch>
            <a:fillRect/>
          </a:stretch>
        </p:blipFill>
        <p:spPr bwMode="auto">
          <a:xfrm>
            <a:off x="4572000" y="214290"/>
            <a:ext cx="4429156" cy="631271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343"/>
          <a:stretch>
            <a:fillRect/>
          </a:stretch>
        </p:blipFill>
        <p:spPr bwMode="auto">
          <a:xfrm>
            <a:off x="142844" y="214290"/>
            <a:ext cx="4393018" cy="631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 b="50123"/>
          <a:stretch>
            <a:fillRect/>
          </a:stretch>
        </p:blipFill>
        <p:spPr bwMode="auto">
          <a:xfrm rot="5400000">
            <a:off x="-846175" y="1203309"/>
            <a:ext cx="6357982" cy="437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1379" b="50386"/>
          <a:stretch>
            <a:fillRect/>
          </a:stretch>
        </p:blipFill>
        <p:spPr bwMode="auto">
          <a:xfrm rot="5400000">
            <a:off x="3544309" y="1170543"/>
            <a:ext cx="6450810" cy="439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76056" y="3212976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alia\Desktop\Моя аттестация\Галия скан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 t="947" r="2253" b="5011"/>
          <a:stretch>
            <a:fillRect/>
          </a:stretch>
        </p:blipFill>
        <p:spPr bwMode="auto">
          <a:xfrm>
            <a:off x="2214546" y="214290"/>
            <a:ext cx="442915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Моя аттестация\Галия скан\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33" b="51578"/>
          <a:stretch>
            <a:fillRect/>
          </a:stretch>
        </p:blipFill>
        <p:spPr bwMode="auto">
          <a:xfrm rot="5400000">
            <a:off x="-850510" y="1279081"/>
            <a:ext cx="6215106" cy="4228399"/>
          </a:xfrm>
          <a:prstGeom prst="rect">
            <a:avLst/>
          </a:prstGeom>
          <a:noFill/>
        </p:spPr>
      </p:pic>
      <p:pic>
        <p:nvPicPr>
          <p:cNvPr id="7171" name="Picture 3" descr="C:\Users\Galia\Desktop\Моя аттестация\Галия скан\030.jpg"/>
          <p:cNvPicPr>
            <a:picLocks noChangeAspect="1" noChangeArrowheads="1"/>
          </p:cNvPicPr>
          <p:nvPr/>
        </p:nvPicPr>
        <p:blipFill>
          <a:blip r:embed="rId3" cstate="print"/>
          <a:srcRect l="2195" b="47997"/>
          <a:stretch>
            <a:fillRect/>
          </a:stretch>
        </p:blipFill>
        <p:spPr bwMode="auto">
          <a:xfrm rot="5400000">
            <a:off x="3667287" y="1119003"/>
            <a:ext cx="6215107" cy="4548559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220072" y="4077072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Моя аттестация\Галия скан\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 t="946" r="2202"/>
          <a:stretch>
            <a:fillRect/>
          </a:stretch>
        </p:blipFill>
        <p:spPr bwMode="auto">
          <a:xfrm>
            <a:off x="2357422" y="428604"/>
            <a:ext cx="4286280" cy="611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90" t="3488" r="4602" b="5814"/>
          <a:stretch>
            <a:fillRect/>
          </a:stretch>
        </p:blipFill>
        <p:spPr bwMode="auto">
          <a:xfrm>
            <a:off x="214282" y="357166"/>
            <a:ext cx="4308261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39440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148064" y="4437112"/>
            <a:ext cx="13681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alia\Desktop\Моя аттестация\Галия скан\002.jpg"/>
          <p:cNvPicPr>
            <a:picLocks noChangeAspect="1" noChangeArrowheads="1"/>
          </p:cNvPicPr>
          <p:nvPr/>
        </p:nvPicPr>
        <p:blipFill>
          <a:blip r:embed="rId2" cstate="print"/>
          <a:srcRect l="3031" b="50421"/>
          <a:stretch>
            <a:fillRect/>
          </a:stretch>
        </p:blipFill>
        <p:spPr bwMode="auto">
          <a:xfrm rot="5400000">
            <a:off x="3662001" y="1195727"/>
            <a:ext cx="6143670" cy="4323672"/>
          </a:xfrm>
          <a:prstGeom prst="rect">
            <a:avLst/>
          </a:prstGeom>
          <a:noFill/>
        </p:spPr>
      </p:pic>
      <p:pic>
        <p:nvPicPr>
          <p:cNvPr id="7" name="Picture 2" descr="C:\Users\Galia\Desktop\Моя аттестация\Галия скан\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2171" t="1069" r="7268" b="50000"/>
          <a:stretch>
            <a:fillRect/>
          </a:stretch>
        </p:blipFill>
        <p:spPr bwMode="auto">
          <a:xfrm rot="5400000">
            <a:off x="-880268" y="1165963"/>
            <a:ext cx="6357958" cy="4311735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076056" y="2348880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Моя аттестация\Галия скан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2" t="947"/>
          <a:stretch>
            <a:fillRect/>
          </a:stretch>
        </p:blipFill>
        <p:spPr bwMode="auto">
          <a:xfrm>
            <a:off x="2500297" y="428604"/>
            <a:ext cx="4253053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7144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15. Участие старшего воспитателя в профессиональных конкурсах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3214686"/>
            <a:ext cx="6900882" cy="3125791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 </a:t>
            </a:r>
            <a:endParaRPr lang="ru-RU" i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Моя аттестация\c93422568a0bfcac05515ad0157e5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36"/>
          <a:stretch>
            <a:fillRect/>
          </a:stretch>
        </p:blipFill>
        <p:spPr bwMode="auto">
          <a:xfrm>
            <a:off x="2143108" y="285728"/>
            <a:ext cx="4476217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Моя аттестация\Галия скан\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33" b="1069"/>
          <a:stretch>
            <a:fillRect/>
          </a:stretch>
        </p:blipFill>
        <p:spPr bwMode="auto">
          <a:xfrm rot="5400000">
            <a:off x="1529746" y="-866814"/>
            <a:ext cx="6013072" cy="8358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16. Поощрения за профессиональные достижения в </a:t>
            </a:r>
            <a:r>
              <a:rPr lang="ru-RU" sz="3200" b="1" dirty="0" err="1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03" t="946" r="2202" b="1192"/>
          <a:stretch>
            <a:fillRect/>
          </a:stretch>
        </p:blipFill>
        <p:spPr bwMode="auto">
          <a:xfrm>
            <a:off x="2500298" y="357166"/>
            <a:ext cx="4360023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Моя аттестация\Галия скан\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33" r="2371" b="1069"/>
          <a:stretch>
            <a:fillRect/>
          </a:stretch>
        </p:blipFill>
        <p:spPr bwMode="auto">
          <a:xfrm rot="5400000">
            <a:off x="1671906" y="-814708"/>
            <a:ext cx="5857916" cy="8344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2CA5"/>
                </a:solidFill>
                <a:latin typeface="Times New Roman" pitchFamily="18" charset="0"/>
                <a:cs typeface="Times New Roman" pitchFamily="18" charset="0"/>
              </a:rPr>
              <a:t>2. Применение  информационно-коммуникационных технологий</a:t>
            </a:r>
            <a:endParaRPr lang="ru-RU" sz="3200" b="1" dirty="0">
              <a:solidFill>
                <a:srgbClr val="1F2CA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478</Words>
  <Application>Microsoft Office PowerPoint</Application>
  <PresentationFormat>Экран (4:3)</PresentationFormat>
  <Paragraphs>49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МИНИСТЕРСТВО  ОБРАЗОВАНИЯ  РЕСПУБЛИКИ МОРДОВИЯ    ПОРТФОЛИО Десиновой Галии Ряшидовны старшего воспитателя  МДОУ «Детский сад №91 компенсирующего вида» г. о. Саранск </vt:lpstr>
      <vt:lpstr>Характеристика-представление</vt:lpstr>
      <vt:lpstr>Представление собственного инновационного педагогического опыта на сайте МДОУ «Детский сад №91»</vt:lpstr>
      <vt:lpstr>1. Повышение квалификации, профессиональная переподготовка</vt:lpstr>
      <vt:lpstr>Слайд 5</vt:lpstr>
      <vt:lpstr>Слайд 6</vt:lpstr>
      <vt:lpstr>Слайд 7</vt:lpstr>
      <vt:lpstr>Слайд 8</vt:lpstr>
      <vt:lpstr>2. Применение  информационно-коммуникационных технологий</vt:lpstr>
      <vt:lpstr>Слайд 10</vt:lpstr>
      <vt:lpstr>3. Методическое сопровождение материалов деятельности образовательной организации или отдельных педагогов на конкурсах, конференциях, семинарах</vt:lpstr>
      <vt:lpstr>Слайд 12</vt:lpstr>
      <vt:lpstr>Слайд 13</vt:lpstr>
      <vt:lpstr>Слайд 14</vt:lpstr>
      <vt:lpstr>Слайд 15</vt:lpstr>
      <vt:lpstr>Слайд 16</vt:lpstr>
      <vt:lpstr>Слайд 17</vt:lpstr>
      <vt:lpstr>4. Участие в инновационной (экспериментальной) деятельности</vt:lpstr>
      <vt:lpstr>Слайд 19</vt:lpstr>
      <vt:lpstr>Слайд 20</vt:lpstr>
      <vt:lpstr>Слайд 21</vt:lpstr>
      <vt:lpstr>Слайд 22</vt:lpstr>
      <vt:lpstr>5. Наличие публикаций </vt:lpstr>
      <vt:lpstr>Слайд 24</vt:lpstr>
      <vt:lpstr>Слайд 25</vt:lpstr>
      <vt:lpstr>Слайд 26</vt:lpstr>
      <vt:lpstr>Слайд 27</vt:lpstr>
      <vt:lpstr>Слайд 28</vt:lpstr>
      <vt:lpstr>Слайд 29</vt:lpstr>
      <vt:lpstr>6. Наличие авторских программ, методических разработок</vt:lpstr>
      <vt:lpstr>Слайд 31</vt:lpstr>
      <vt:lpstr>Слайд 32</vt:lpstr>
      <vt:lpstr>7. Организация взаимодействия образовательной организации с научными, образовательными, социальными институтами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8. Эффективность деятельности по аттестации педагогов на квалификационные категории</vt:lpstr>
      <vt:lpstr>Слайд 42</vt:lpstr>
      <vt:lpstr>9. Наличие и выполнение перспективного плана прохождения педагогами образовательной организации курсовой подготовки (за 5 лет)</vt:lpstr>
      <vt:lpstr>Слайд 44</vt:lpstr>
      <vt:lpstr>10. Оснащенность образовательной организации учебно-методическими материалами в соответствии с ФГОС и реализуемыми программами</vt:lpstr>
      <vt:lpstr>Слайд 46</vt:lpstr>
      <vt:lpstr>11. Обеспечение информационной открытости деятельности образовательной организации</vt:lpstr>
      <vt:lpstr>Слайд 48</vt:lpstr>
      <vt:lpstr>12. Наличие достижений детей и педагогического коллектива образовательной организации в конкурсах, соревнованиях, грантах различного уровня</vt:lpstr>
      <vt:lpstr>Слайд 50</vt:lpstr>
      <vt:lpstr>Слайд 51</vt:lpstr>
      <vt:lpstr>Слайд 52</vt:lpstr>
      <vt:lpstr>Слайд 53</vt:lpstr>
      <vt:lpstr>Слайд 54</vt:lpstr>
      <vt:lpstr>Слайд 55</vt:lpstr>
      <vt:lpstr>13. Качество работы по развитию вариативных форм дошкольного образования</vt:lpstr>
      <vt:lpstr>Слайд 57</vt:lpstr>
      <vt:lpstr>Слайд 58</vt:lpstr>
      <vt:lpstr>14. Выступления на научно-практических конференциях, педагогических чтениях, семинарах, секциях, методических объединениях; проведение открытых мастер-классов, мероприятий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15. Участие старшего воспитателя в профессиональных конкурсах</vt:lpstr>
      <vt:lpstr>Слайд 69</vt:lpstr>
      <vt:lpstr>16. Поощрения за профессиональные достижения в межаттестационный период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РЕСПУБЛИКИ МОРДОВИЯ   ПОРТФОЛИО Десиновой Галии Ряшидовны старшего воспитателя МДОУ «Детский сад №91 компенсирующего вида» г. о. Саранск</dc:title>
  <dc:creator>ПЕДКАБИНЕТ</dc:creator>
  <cp:lastModifiedBy>Galia</cp:lastModifiedBy>
  <cp:revision>148</cp:revision>
  <dcterms:created xsi:type="dcterms:W3CDTF">2018-12-10T09:01:32Z</dcterms:created>
  <dcterms:modified xsi:type="dcterms:W3CDTF">2018-12-21T09:49:35Z</dcterms:modified>
</cp:coreProperties>
</file>